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77" r:id="rId3"/>
  </p:sldMasterIdLst>
  <p:notesMasterIdLst>
    <p:notesMasterId r:id="rId366"/>
  </p:notesMasterIdLst>
  <p:handoutMasterIdLst>
    <p:handoutMasterId r:id="rId367"/>
  </p:handoutMasterIdLst>
  <p:sldIdLst>
    <p:sldId id="256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35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9" r:id="rId43"/>
    <p:sldId id="357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682" r:id="rId99"/>
    <p:sldId id="354" r:id="rId100"/>
    <p:sldId id="355" r:id="rId101"/>
    <p:sldId id="358" r:id="rId102"/>
    <p:sldId id="361" r:id="rId103"/>
    <p:sldId id="364" r:id="rId104"/>
    <p:sldId id="366" r:id="rId105"/>
    <p:sldId id="371" r:id="rId106"/>
    <p:sldId id="372" r:id="rId107"/>
    <p:sldId id="375" r:id="rId108"/>
    <p:sldId id="376" r:id="rId109"/>
    <p:sldId id="377" r:id="rId110"/>
    <p:sldId id="378" r:id="rId111"/>
    <p:sldId id="379" r:id="rId112"/>
    <p:sldId id="380" r:id="rId113"/>
    <p:sldId id="381" r:id="rId114"/>
    <p:sldId id="385" r:id="rId115"/>
    <p:sldId id="389" r:id="rId116"/>
    <p:sldId id="393" r:id="rId117"/>
    <p:sldId id="394" r:id="rId118"/>
    <p:sldId id="395" r:id="rId119"/>
    <p:sldId id="396" r:id="rId120"/>
    <p:sldId id="397" r:id="rId121"/>
    <p:sldId id="398" r:id="rId122"/>
    <p:sldId id="399" r:id="rId123"/>
    <p:sldId id="400" r:id="rId124"/>
    <p:sldId id="401" r:id="rId125"/>
    <p:sldId id="402" r:id="rId126"/>
    <p:sldId id="403" r:id="rId127"/>
    <p:sldId id="404" r:id="rId128"/>
    <p:sldId id="405" r:id="rId129"/>
    <p:sldId id="684" r:id="rId130"/>
    <p:sldId id="406" r:id="rId131"/>
    <p:sldId id="685" r:id="rId132"/>
    <p:sldId id="686" r:id="rId133"/>
    <p:sldId id="424" r:id="rId134"/>
    <p:sldId id="425" r:id="rId135"/>
    <p:sldId id="687" r:id="rId136"/>
    <p:sldId id="688" r:id="rId137"/>
    <p:sldId id="436" r:id="rId138"/>
    <p:sldId id="437" r:id="rId139"/>
    <p:sldId id="438" r:id="rId140"/>
    <p:sldId id="442" r:id="rId141"/>
    <p:sldId id="443" r:id="rId142"/>
    <p:sldId id="447" r:id="rId143"/>
    <p:sldId id="448" r:id="rId144"/>
    <p:sldId id="452" r:id="rId145"/>
    <p:sldId id="453" r:id="rId146"/>
    <p:sldId id="457" r:id="rId147"/>
    <p:sldId id="458" r:id="rId148"/>
    <p:sldId id="462" r:id="rId149"/>
    <p:sldId id="463" r:id="rId150"/>
    <p:sldId id="472" r:id="rId151"/>
    <p:sldId id="475" r:id="rId152"/>
    <p:sldId id="479" r:id="rId153"/>
    <p:sldId id="491" r:id="rId154"/>
    <p:sldId id="484" r:id="rId155"/>
    <p:sldId id="488" r:id="rId156"/>
    <p:sldId id="500" r:id="rId157"/>
    <p:sldId id="505" r:id="rId158"/>
    <p:sldId id="689" r:id="rId159"/>
    <p:sldId id="690" r:id="rId160"/>
    <p:sldId id="691" r:id="rId161"/>
    <p:sldId id="515" r:id="rId162"/>
    <p:sldId id="516" r:id="rId163"/>
    <p:sldId id="517" r:id="rId164"/>
    <p:sldId id="518" r:id="rId165"/>
    <p:sldId id="519" r:id="rId166"/>
    <p:sldId id="520" r:id="rId167"/>
    <p:sldId id="528" r:id="rId168"/>
    <p:sldId id="529" r:id="rId169"/>
    <p:sldId id="530" r:id="rId170"/>
    <p:sldId id="531" r:id="rId171"/>
    <p:sldId id="532" r:id="rId172"/>
    <p:sldId id="533" r:id="rId173"/>
    <p:sldId id="534" r:id="rId174"/>
    <p:sldId id="535" r:id="rId175"/>
    <p:sldId id="536" r:id="rId176"/>
    <p:sldId id="537" r:id="rId177"/>
    <p:sldId id="539" r:id="rId178"/>
    <p:sldId id="540" r:id="rId179"/>
    <p:sldId id="541" r:id="rId180"/>
    <p:sldId id="542" r:id="rId181"/>
    <p:sldId id="543" r:id="rId182"/>
    <p:sldId id="544" r:id="rId183"/>
    <p:sldId id="545" r:id="rId184"/>
    <p:sldId id="546" r:id="rId185"/>
    <p:sldId id="547" r:id="rId186"/>
    <p:sldId id="692" r:id="rId187"/>
    <p:sldId id="693" r:id="rId188"/>
    <p:sldId id="694" r:id="rId189"/>
    <p:sldId id="695" r:id="rId190"/>
    <p:sldId id="696" r:id="rId191"/>
    <p:sldId id="697" r:id="rId192"/>
    <p:sldId id="698" r:id="rId193"/>
    <p:sldId id="700" r:id="rId194"/>
    <p:sldId id="701" r:id="rId195"/>
    <p:sldId id="702" r:id="rId196"/>
    <p:sldId id="704" r:id="rId197"/>
    <p:sldId id="705" r:id="rId198"/>
    <p:sldId id="706" r:id="rId199"/>
    <p:sldId id="707" r:id="rId200"/>
    <p:sldId id="743" r:id="rId201"/>
    <p:sldId id="703" r:id="rId202"/>
    <p:sldId id="744" r:id="rId203"/>
    <p:sldId id="745" r:id="rId204"/>
    <p:sldId id="746" r:id="rId205"/>
    <p:sldId id="747" r:id="rId206"/>
    <p:sldId id="748" r:id="rId207"/>
    <p:sldId id="749" r:id="rId208"/>
    <p:sldId id="750" r:id="rId209"/>
    <p:sldId id="751" r:id="rId210"/>
    <p:sldId id="752" r:id="rId211"/>
    <p:sldId id="753" r:id="rId212"/>
    <p:sldId id="754" r:id="rId213"/>
    <p:sldId id="710" r:id="rId214"/>
    <p:sldId id="719" r:id="rId215"/>
    <p:sldId id="720" r:id="rId216"/>
    <p:sldId id="755" r:id="rId217"/>
    <p:sldId id="756" r:id="rId218"/>
    <p:sldId id="721" r:id="rId219"/>
    <p:sldId id="722" r:id="rId220"/>
    <p:sldId id="723" r:id="rId221"/>
    <p:sldId id="724" r:id="rId222"/>
    <p:sldId id="757" r:id="rId223"/>
    <p:sldId id="725" r:id="rId224"/>
    <p:sldId id="762" r:id="rId225"/>
    <p:sldId id="774" r:id="rId226"/>
    <p:sldId id="775" r:id="rId227"/>
    <p:sldId id="776" r:id="rId228"/>
    <p:sldId id="777" r:id="rId229"/>
    <p:sldId id="778" r:id="rId230"/>
    <p:sldId id="779" r:id="rId231"/>
    <p:sldId id="780" r:id="rId232"/>
    <p:sldId id="781" r:id="rId233"/>
    <p:sldId id="782" r:id="rId234"/>
    <p:sldId id="763" r:id="rId235"/>
    <p:sldId id="727" r:id="rId236"/>
    <p:sldId id="764" r:id="rId237"/>
    <p:sldId id="728" r:id="rId238"/>
    <p:sldId id="765" r:id="rId239"/>
    <p:sldId id="766" r:id="rId240"/>
    <p:sldId id="767" r:id="rId241"/>
    <p:sldId id="768" r:id="rId242"/>
    <p:sldId id="784" r:id="rId243"/>
    <p:sldId id="769" r:id="rId244"/>
    <p:sldId id="770" r:id="rId245"/>
    <p:sldId id="771" r:id="rId246"/>
    <p:sldId id="772" r:id="rId247"/>
    <p:sldId id="773" r:id="rId248"/>
    <p:sldId id="783" r:id="rId249"/>
    <p:sldId id="735" r:id="rId250"/>
    <p:sldId id="789" r:id="rId251"/>
    <p:sldId id="736" r:id="rId252"/>
    <p:sldId id="785" r:id="rId253"/>
    <p:sldId id="786" r:id="rId254"/>
    <p:sldId id="739" r:id="rId255"/>
    <p:sldId id="740" r:id="rId256"/>
    <p:sldId id="738" r:id="rId257"/>
    <p:sldId id="790" r:id="rId258"/>
    <p:sldId id="741" r:id="rId259"/>
    <p:sldId id="788" r:id="rId260"/>
    <p:sldId id="891" r:id="rId261"/>
    <p:sldId id="791" r:id="rId262"/>
    <p:sldId id="792" r:id="rId263"/>
    <p:sldId id="793" r:id="rId264"/>
    <p:sldId id="794" r:id="rId265"/>
    <p:sldId id="795" r:id="rId266"/>
    <p:sldId id="796" r:id="rId267"/>
    <p:sldId id="797" r:id="rId268"/>
    <p:sldId id="798" r:id="rId269"/>
    <p:sldId id="799" r:id="rId270"/>
    <p:sldId id="800" r:id="rId271"/>
    <p:sldId id="801" r:id="rId272"/>
    <p:sldId id="802" r:id="rId273"/>
    <p:sldId id="803" r:id="rId274"/>
    <p:sldId id="892" r:id="rId275"/>
    <p:sldId id="893" r:id="rId276"/>
    <p:sldId id="894" r:id="rId277"/>
    <p:sldId id="804" r:id="rId278"/>
    <p:sldId id="805" r:id="rId279"/>
    <p:sldId id="806" r:id="rId280"/>
    <p:sldId id="807" r:id="rId281"/>
    <p:sldId id="808" r:id="rId282"/>
    <p:sldId id="809" r:id="rId283"/>
    <p:sldId id="810" r:id="rId284"/>
    <p:sldId id="811" r:id="rId285"/>
    <p:sldId id="812" r:id="rId286"/>
    <p:sldId id="813" r:id="rId287"/>
    <p:sldId id="814" r:id="rId288"/>
    <p:sldId id="815" r:id="rId289"/>
    <p:sldId id="816" r:id="rId290"/>
    <p:sldId id="817" r:id="rId291"/>
    <p:sldId id="818" r:id="rId292"/>
    <p:sldId id="819" r:id="rId293"/>
    <p:sldId id="820" r:id="rId294"/>
    <p:sldId id="821" r:id="rId295"/>
    <p:sldId id="822" r:id="rId296"/>
    <p:sldId id="823" r:id="rId297"/>
    <p:sldId id="824" r:id="rId298"/>
    <p:sldId id="825" r:id="rId299"/>
    <p:sldId id="826" r:id="rId300"/>
    <p:sldId id="827" r:id="rId301"/>
    <p:sldId id="828" r:id="rId302"/>
    <p:sldId id="829" r:id="rId303"/>
    <p:sldId id="830" r:id="rId304"/>
    <p:sldId id="831" r:id="rId305"/>
    <p:sldId id="832" r:id="rId306"/>
    <p:sldId id="833" r:id="rId307"/>
    <p:sldId id="834" r:id="rId308"/>
    <p:sldId id="835" r:id="rId309"/>
    <p:sldId id="836" r:id="rId310"/>
    <p:sldId id="837" r:id="rId311"/>
    <p:sldId id="838" r:id="rId312"/>
    <p:sldId id="839" r:id="rId313"/>
    <p:sldId id="840" r:id="rId314"/>
    <p:sldId id="841" r:id="rId315"/>
    <p:sldId id="842" r:id="rId316"/>
    <p:sldId id="843" r:id="rId317"/>
    <p:sldId id="844" r:id="rId318"/>
    <p:sldId id="845" r:id="rId319"/>
    <p:sldId id="846" r:id="rId320"/>
    <p:sldId id="847" r:id="rId321"/>
    <p:sldId id="848" r:id="rId322"/>
    <p:sldId id="849" r:id="rId323"/>
    <p:sldId id="850" r:id="rId324"/>
    <p:sldId id="851" r:id="rId325"/>
    <p:sldId id="852" r:id="rId326"/>
    <p:sldId id="853" r:id="rId327"/>
    <p:sldId id="854" r:id="rId328"/>
    <p:sldId id="855" r:id="rId329"/>
    <p:sldId id="856" r:id="rId330"/>
    <p:sldId id="857" r:id="rId331"/>
    <p:sldId id="858" r:id="rId332"/>
    <p:sldId id="859" r:id="rId333"/>
    <p:sldId id="860" r:id="rId334"/>
    <p:sldId id="861" r:id="rId335"/>
    <p:sldId id="862" r:id="rId336"/>
    <p:sldId id="863" r:id="rId337"/>
    <p:sldId id="864" r:id="rId338"/>
    <p:sldId id="865" r:id="rId339"/>
    <p:sldId id="866" r:id="rId340"/>
    <p:sldId id="867" r:id="rId341"/>
    <p:sldId id="868" r:id="rId342"/>
    <p:sldId id="869" r:id="rId343"/>
    <p:sldId id="870" r:id="rId344"/>
    <p:sldId id="871" r:id="rId345"/>
    <p:sldId id="872" r:id="rId346"/>
    <p:sldId id="873" r:id="rId347"/>
    <p:sldId id="874" r:id="rId348"/>
    <p:sldId id="875" r:id="rId349"/>
    <p:sldId id="876" r:id="rId350"/>
    <p:sldId id="877" r:id="rId351"/>
    <p:sldId id="878" r:id="rId352"/>
    <p:sldId id="879" r:id="rId353"/>
    <p:sldId id="880" r:id="rId354"/>
    <p:sldId id="881" r:id="rId355"/>
    <p:sldId id="882" r:id="rId356"/>
    <p:sldId id="883" r:id="rId357"/>
    <p:sldId id="884" r:id="rId358"/>
    <p:sldId id="885" r:id="rId359"/>
    <p:sldId id="886" r:id="rId360"/>
    <p:sldId id="887" r:id="rId361"/>
    <p:sldId id="888" r:id="rId362"/>
    <p:sldId id="889" r:id="rId363"/>
    <p:sldId id="890" r:id="rId364"/>
    <p:sldId id="742" r:id="rId365"/>
  </p:sldIdLst>
  <p:sldSz cx="6858000" cy="5143500"/>
  <p:notesSz cx="6797675" cy="9926638"/>
  <p:defaultTextStyle>
    <a:defPPr>
      <a:defRPr lang="sr-Latn-R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D7182A"/>
    <a:srgbClr val="CC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5948" autoAdjust="0"/>
  </p:normalViewPr>
  <p:slideViewPr>
    <p:cSldViewPr snapToGrid="0">
      <p:cViewPr varScale="1">
        <p:scale>
          <a:sx n="152" d="100"/>
          <a:sy n="152" d="100"/>
        </p:scale>
        <p:origin x="1566" y="138"/>
      </p:cViewPr>
      <p:guideLst>
        <p:guide orient="horz" pos="162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9" d="100"/>
          <a:sy n="79" d="100"/>
        </p:scale>
        <p:origin x="331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99" Type="http://schemas.openxmlformats.org/officeDocument/2006/relationships/slide" Target="slides/slide296.xml"/><Relationship Id="rId21" Type="http://schemas.openxmlformats.org/officeDocument/2006/relationships/slide" Target="slides/slide18.xml"/><Relationship Id="rId63" Type="http://schemas.openxmlformats.org/officeDocument/2006/relationships/slide" Target="slides/slide60.xml"/><Relationship Id="rId159" Type="http://schemas.openxmlformats.org/officeDocument/2006/relationships/slide" Target="slides/slide156.xml"/><Relationship Id="rId324" Type="http://schemas.openxmlformats.org/officeDocument/2006/relationships/slide" Target="slides/slide321.xml"/><Relationship Id="rId366" Type="http://schemas.openxmlformats.org/officeDocument/2006/relationships/notesMaster" Target="notesMasters/notesMaster1.xml"/><Relationship Id="rId170" Type="http://schemas.openxmlformats.org/officeDocument/2006/relationships/slide" Target="slides/slide167.xml"/><Relationship Id="rId226" Type="http://schemas.openxmlformats.org/officeDocument/2006/relationships/slide" Target="slides/slide223.xml"/><Relationship Id="rId268" Type="http://schemas.openxmlformats.org/officeDocument/2006/relationships/slide" Target="slides/slide265.xml"/><Relationship Id="rId32" Type="http://schemas.openxmlformats.org/officeDocument/2006/relationships/slide" Target="slides/slide29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335" Type="http://schemas.openxmlformats.org/officeDocument/2006/relationships/slide" Target="slides/slide332.xml"/><Relationship Id="rId5" Type="http://schemas.openxmlformats.org/officeDocument/2006/relationships/slide" Target="slides/slide2.xml"/><Relationship Id="rId181" Type="http://schemas.openxmlformats.org/officeDocument/2006/relationships/slide" Target="slides/slide178.xml"/><Relationship Id="rId237" Type="http://schemas.openxmlformats.org/officeDocument/2006/relationships/slide" Target="slides/slide234.xml"/><Relationship Id="rId279" Type="http://schemas.openxmlformats.org/officeDocument/2006/relationships/slide" Target="slides/slide276.xml"/><Relationship Id="rId43" Type="http://schemas.openxmlformats.org/officeDocument/2006/relationships/slide" Target="slides/slide40.xml"/><Relationship Id="rId139" Type="http://schemas.openxmlformats.org/officeDocument/2006/relationships/slide" Target="slides/slide136.xml"/><Relationship Id="rId290" Type="http://schemas.openxmlformats.org/officeDocument/2006/relationships/slide" Target="slides/slide287.xml"/><Relationship Id="rId304" Type="http://schemas.openxmlformats.org/officeDocument/2006/relationships/slide" Target="slides/slide301.xml"/><Relationship Id="rId346" Type="http://schemas.openxmlformats.org/officeDocument/2006/relationships/slide" Target="slides/slide343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92" Type="http://schemas.openxmlformats.org/officeDocument/2006/relationships/slide" Target="slides/slide189.xml"/><Relationship Id="rId206" Type="http://schemas.openxmlformats.org/officeDocument/2006/relationships/slide" Target="slides/slide203.xml"/><Relationship Id="rId248" Type="http://schemas.openxmlformats.org/officeDocument/2006/relationships/slide" Target="slides/slide245.xml"/><Relationship Id="rId12" Type="http://schemas.openxmlformats.org/officeDocument/2006/relationships/slide" Target="slides/slide9.xml"/><Relationship Id="rId108" Type="http://schemas.openxmlformats.org/officeDocument/2006/relationships/slide" Target="slides/slide105.xml"/><Relationship Id="rId315" Type="http://schemas.openxmlformats.org/officeDocument/2006/relationships/slide" Target="slides/slide312.xml"/><Relationship Id="rId357" Type="http://schemas.openxmlformats.org/officeDocument/2006/relationships/slide" Target="slides/slide354.xml"/><Relationship Id="rId54" Type="http://schemas.openxmlformats.org/officeDocument/2006/relationships/slide" Target="slides/slide51.xml"/><Relationship Id="rId96" Type="http://schemas.openxmlformats.org/officeDocument/2006/relationships/slide" Target="slides/slide93.xml"/><Relationship Id="rId161" Type="http://schemas.openxmlformats.org/officeDocument/2006/relationships/slide" Target="slides/slide158.xml"/><Relationship Id="rId217" Type="http://schemas.openxmlformats.org/officeDocument/2006/relationships/slide" Target="slides/slide214.xml"/><Relationship Id="rId259" Type="http://schemas.openxmlformats.org/officeDocument/2006/relationships/slide" Target="slides/slide256.xml"/><Relationship Id="rId23" Type="http://schemas.openxmlformats.org/officeDocument/2006/relationships/slide" Target="slides/slide20.xml"/><Relationship Id="rId119" Type="http://schemas.openxmlformats.org/officeDocument/2006/relationships/slide" Target="slides/slide116.xml"/><Relationship Id="rId270" Type="http://schemas.openxmlformats.org/officeDocument/2006/relationships/slide" Target="slides/slide267.xml"/><Relationship Id="rId326" Type="http://schemas.openxmlformats.org/officeDocument/2006/relationships/slide" Target="slides/slide323.xml"/><Relationship Id="rId65" Type="http://schemas.openxmlformats.org/officeDocument/2006/relationships/slide" Target="slides/slide62.xml"/><Relationship Id="rId130" Type="http://schemas.openxmlformats.org/officeDocument/2006/relationships/slide" Target="slides/slide127.xml"/><Relationship Id="rId368" Type="http://schemas.openxmlformats.org/officeDocument/2006/relationships/presProps" Target="presProps.xml"/><Relationship Id="rId172" Type="http://schemas.openxmlformats.org/officeDocument/2006/relationships/slide" Target="slides/slide169.xml"/><Relationship Id="rId228" Type="http://schemas.openxmlformats.org/officeDocument/2006/relationships/slide" Target="slides/slide225.xml"/><Relationship Id="rId281" Type="http://schemas.openxmlformats.org/officeDocument/2006/relationships/slide" Target="slides/slide278.xml"/><Relationship Id="rId337" Type="http://schemas.openxmlformats.org/officeDocument/2006/relationships/slide" Target="slides/slide334.xml"/><Relationship Id="rId34" Type="http://schemas.openxmlformats.org/officeDocument/2006/relationships/slide" Target="slides/slide31.xml"/><Relationship Id="rId76" Type="http://schemas.openxmlformats.org/officeDocument/2006/relationships/slide" Target="slides/slide73.xml"/><Relationship Id="rId141" Type="http://schemas.openxmlformats.org/officeDocument/2006/relationships/slide" Target="slides/slide138.xml"/><Relationship Id="rId7" Type="http://schemas.openxmlformats.org/officeDocument/2006/relationships/slide" Target="slides/slide4.xml"/><Relationship Id="rId183" Type="http://schemas.openxmlformats.org/officeDocument/2006/relationships/slide" Target="slides/slide180.xml"/><Relationship Id="rId239" Type="http://schemas.openxmlformats.org/officeDocument/2006/relationships/slide" Target="slides/slide236.xml"/><Relationship Id="rId250" Type="http://schemas.openxmlformats.org/officeDocument/2006/relationships/slide" Target="slides/slide247.xml"/><Relationship Id="rId292" Type="http://schemas.openxmlformats.org/officeDocument/2006/relationships/slide" Target="slides/slide289.xml"/><Relationship Id="rId306" Type="http://schemas.openxmlformats.org/officeDocument/2006/relationships/slide" Target="slides/slide303.xml"/><Relationship Id="rId45" Type="http://schemas.openxmlformats.org/officeDocument/2006/relationships/slide" Target="slides/slide42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348" Type="http://schemas.openxmlformats.org/officeDocument/2006/relationships/slide" Target="slides/slide345.xml"/><Relationship Id="rId152" Type="http://schemas.openxmlformats.org/officeDocument/2006/relationships/slide" Target="slides/slide149.xml"/><Relationship Id="rId194" Type="http://schemas.openxmlformats.org/officeDocument/2006/relationships/slide" Target="slides/slide191.xml"/><Relationship Id="rId208" Type="http://schemas.openxmlformats.org/officeDocument/2006/relationships/slide" Target="slides/slide205.xml"/><Relationship Id="rId261" Type="http://schemas.openxmlformats.org/officeDocument/2006/relationships/slide" Target="slides/slide258.xml"/><Relationship Id="rId14" Type="http://schemas.openxmlformats.org/officeDocument/2006/relationships/slide" Target="slides/slide11.xml"/><Relationship Id="rId56" Type="http://schemas.openxmlformats.org/officeDocument/2006/relationships/slide" Target="slides/slide53.xml"/><Relationship Id="rId317" Type="http://schemas.openxmlformats.org/officeDocument/2006/relationships/slide" Target="slides/slide314.xml"/><Relationship Id="rId359" Type="http://schemas.openxmlformats.org/officeDocument/2006/relationships/slide" Target="slides/slide356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63" Type="http://schemas.openxmlformats.org/officeDocument/2006/relationships/slide" Target="slides/slide160.xml"/><Relationship Id="rId219" Type="http://schemas.openxmlformats.org/officeDocument/2006/relationships/slide" Target="slides/slide216.xml"/><Relationship Id="rId370" Type="http://schemas.openxmlformats.org/officeDocument/2006/relationships/theme" Target="theme/theme1.xml"/><Relationship Id="rId230" Type="http://schemas.openxmlformats.org/officeDocument/2006/relationships/slide" Target="slides/slide227.xml"/><Relationship Id="rId25" Type="http://schemas.openxmlformats.org/officeDocument/2006/relationships/slide" Target="slides/slide22.xml"/><Relationship Id="rId67" Type="http://schemas.openxmlformats.org/officeDocument/2006/relationships/slide" Target="slides/slide64.xml"/><Relationship Id="rId272" Type="http://schemas.openxmlformats.org/officeDocument/2006/relationships/slide" Target="slides/slide269.xml"/><Relationship Id="rId328" Type="http://schemas.openxmlformats.org/officeDocument/2006/relationships/slide" Target="slides/slide325.xml"/><Relationship Id="rId132" Type="http://schemas.openxmlformats.org/officeDocument/2006/relationships/slide" Target="slides/slide129.xml"/><Relationship Id="rId174" Type="http://schemas.openxmlformats.org/officeDocument/2006/relationships/slide" Target="slides/slide171.xml"/><Relationship Id="rId241" Type="http://schemas.openxmlformats.org/officeDocument/2006/relationships/slide" Target="slides/slide23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262" Type="http://schemas.openxmlformats.org/officeDocument/2006/relationships/slide" Target="slides/slide259.xml"/><Relationship Id="rId283" Type="http://schemas.openxmlformats.org/officeDocument/2006/relationships/slide" Target="slides/slide280.xml"/><Relationship Id="rId318" Type="http://schemas.openxmlformats.org/officeDocument/2006/relationships/slide" Target="slides/slide315.xml"/><Relationship Id="rId339" Type="http://schemas.openxmlformats.org/officeDocument/2006/relationships/slide" Target="slides/slide336.xml"/><Relationship Id="rId78" Type="http://schemas.openxmlformats.org/officeDocument/2006/relationships/slide" Target="slides/slide75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64" Type="http://schemas.openxmlformats.org/officeDocument/2006/relationships/slide" Target="slides/slide161.xml"/><Relationship Id="rId185" Type="http://schemas.openxmlformats.org/officeDocument/2006/relationships/slide" Target="slides/slide182.xml"/><Relationship Id="rId350" Type="http://schemas.openxmlformats.org/officeDocument/2006/relationships/slide" Target="slides/slide347.xml"/><Relationship Id="rId371" Type="http://schemas.openxmlformats.org/officeDocument/2006/relationships/tableStyles" Target="tableStyles.xml"/><Relationship Id="rId9" Type="http://schemas.openxmlformats.org/officeDocument/2006/relationships/slide" Target="slides/slide6.xml"/><Relationship Id="rId210" Type="http://schemas.openxmlformats.org/officeDocument/2006/relationships/slide" Target="slides/slide207.xml"/><Relationship Id="rId26" Type="http://schemas.openxmlformats.org/officeDocument/2006/relationships/slide" Target="slides/slide23.xml"/><Relationship Id="rId231" Type="http://schemas.openxmlformats.org/officeDocument/2006/relationships/slide" Target="slides/slide228.xml"/><Relationship Id="rId252" Type="http://schemas.openxmlformats.org/officeDocument/2006/relationships/slide" Target="slides/slide249.xml"/><Relationship Id="rId273" Type="http://schemas.openxmlformats.org/officeDocument/2006/relationships/slide" Target="slides/slide270.xml"/><Relationship Id="rId294" Type="http://schemas.openxmlformats.org/officeDocument/2006/relationships/slide" Target="slides/slide291.xml"/><Relationship Id="rId308" Type="http://schemas.openxmlformats.org/officeDocument/2006/relationships/slide" Target="slides/slide305.xml"/><Relationship Id="rId329" Type="http://schemas.openxmlformats.org/officeDocument/2006/relationships/slide" Target="slides/slide326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75" Type="http://schemas.openxmlformats.org/officeDocument/2006/relationships/slide" Target="slides/slide172.xml"/><Relationship Id="rId340" Type="http://schemas.openxmlformats.org/officeDocument/2006/relationships/slide" Target="slides/slide337.xml"/><Relationship Id="rId361" Type="http://schemas.openxmlformats.org/officeDocument/2006/relationships/slide" Target="slides/slide358.xml"/><Relationship Id="rId196" Type="http://schemas.openxmlformats.org/officeDocument/2006/relationships/slide" Target="slides/slide193.xml"/><Relationship Id="rId200" Type="http://schemas.openxmlformats.org/officeDocument/2006/relationships/slide" Target="slides/slide197.xml"/><Relationship Id="rId16" Type="http://schemas.openxmlformats.org/officeDocument/2006/relationships/slide" Target="slides/slide13.xml"/><Relationship Id="rId221" Type="http://schemas.openxmlformats.org/officeDocument/2006/relationships/slide" Target="slides/slide218.xml"/><Relationship Id="rId242" Type="http://schemas.openxmlformats.org/officeDocument/2006/relationships/slide" Target="slides/slide239.xml"/><Relationship Id="rId263" Type="http://schemas.openxmlformats.org/officeDocument/2006/relationships/slide" Target="slides/slide260.xml"/><Relationship Id="rId284" Type="http://schemas.openxmlformats.org/officeDocument/2006/relationships/slide" Target="slides/slide281.xml"/><Relationship Id="rId319" Type="http://schemas.openxmlformats.org/officeDocument/2006/relationships/slide" Target="slides/slide316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330" Type="http://schemas.openxmlformats.org/officeDocument/2006/relationships/slide" Target="slides/slide327.xml"/><Relationship Id="rId90" Type="http://schemas.openxmlformats.org/officeDocument/2006/relationships/slide" Target="slides/slide87.xml"/><Relationship Id="rId165" Type="http://schemas.openxmlformats.org/officeDocument/2006/relationships/slide" Target="slides/slide162.xml"/><Relationship Id="rId186" Type="http://schemas.openxmlformats.org/officeDocument/2006/relationships/slide" Target="slides/slide183.xml"/><Relationship Id="rId351" Type="http://schemas.openxmlformats.org/officeDocument/2006/relationships/slide" Target="slides/slide348.xml"/><Relationship Id="rId211" Type="http://schemas.openxmlformats.org/officeDocument/2006/relationships/slide" Target="slides/slide208.xml"/><Relationship Id="rId232" Type="http://schemas.openxmlformats.org/officeDocument/2006/relationships/slide" Target="slides/slide229.xml"/><Relationship Id="rId253" Type="http://schemas.openxmlformats.org/officeDocument/2006/relationships/slide" Target="slides/slide250.xml"/><Relationship Id="rId274" Type="http://schemas.openxmlformats.org/officeDocument/2006/relationships/slide" Target="slides/slide271.xml"/><Relationship Id="rId295" Type="http://schemas.openxmlformats.org/officeDocument/2006/relationships/slide" Target="slides/slide292.xml"/><Relationship Id="rId309" Type="http://schemas.openxmlformats.org/officeDocument/2006/relationships/slide" Target="slides/slide306.xml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Relationship Id="rId320" Type="http://schemas.openxmlformats.org/officeDocument/2006/relationships/slide" Target="slides/slide317.xml"/><Relationship Id="rId80" Type="http://schemas.openxmlformats.org/officeDocument/2006/relationships/slide" Target="slides/slide77.xml"/><Relationship Id="rId155" Type="http://schemas.openxmlformats.org/officeDocument/2006/relationships/slide" Target="slides/slide152.xml"/><Relationship Id="rId176" Type="http://schemas.openxmlformats.org/officeDocument/2006/relationships/slide" Target="slides/slide173.xml"/><Relationship Id="rId197" Type="http://schemas.openxmlformats.org/officeDocument/2006/relationships/slide" Target="slides/slide194.xml"/><Relationship Id="rId341" Type="http://schemas.openxmlformats.org/officeDocument/2006/relationships/slide" Target="slides/slide338.xml"/><Relationship Id="rId362" Type="http://schemas.openxmlformats.org/officeDocument/2006/relationships/slide" Target="slides/slide359.xml"/><Relationship Id="rId201" Type="http://schemas.openxmlformats.org/officeDocument/2006/relationships/slide" Target="slides/slide198.xml"/><Relationship Id="rId222" Type="http://schemas.openxmlformats.org/officeDocument/2006/relationships/slide" Target="slides/slide219.xml"/><Relationship Id="rId243" Type="http://schemas.openxmlformats.org/officeDocument/2006/relationships/slide" Target="slides/slide240.xml"/><Relationship Id="rId264" Type="http://schemas.openxmlformats.org/officeDocument/2006/relationships/slide" Target="slides/slide261.xml"/><Relationship Id="rId285" Type="http://schemas.openxmlformats.org/officeDocument/2006/relationships/slide" Target="slides/slide282.xml"/><Relationship Id="rId17" Type="http://schemas.openxmlformats.org/officeDocument/2006/relationships/slide" Target="slides/slide14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24" Type="http://schemas.openxmlformats.org/officeDocument/2006/relationships/slide" Target="slides/slide121.xml"/><Relationship Id="rId310" Type="http://schemas.openxmlformats.org/officeDocument/2006/relationships/slide" Target="slides/slide307.xml"/><Relationship Id="rId70" Type="http://schemas.openxmlformats.org/officeDocument/2006/relationships/slide" Target="slides/slide67.xml"/><Relationship Id="rId91" Type="http://schemas.openxmlformats.org/officeDocument/2006/relationships/slide" Target="slides/slide88.xml"/><Relationship Id="rId145" Type="http://schemas.openxmlformats.org/officeDocument/2006/relationships/slide" Target="slides/slide142.xml"/><Relationship Id="rId166" Type="http://schemas.openxmlformats.org/officeDocument/2006/relationships/slide" Target="slides/slide163.xml"/><Relationship Id="rId187" Type="http://schemas.openxmlformats.org/officeDocument/2006/relationships/slide" Target="slides/slide184.xml"/><Relationship Id="rId331" Type="http://schemas.openxmlformats.org/officeDocument/2006/relationships/slide" Target="slides/slide328.xml"/><Relationship Id="rId352" Type="http://schemas.openxmlformats.org/officeDocument/2006/relationships/slide" Target="slides/slide349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9.xml"/><Relationship Id="rId233" Type="http://schemas.openxmlformats.org/officeDocument/2006/relationships/slide" Target="slides/slide230.xml"/><Relationship Id="rId254" Type="http://schemas.openxmlformats.org/officeDocument/2006/relationships/slide" Target="slides/slide251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275" Type="http://schemas.openxmlformats.org/officeDocument/2006/relationships/slide" Target="slides/slide272.xml"/><Relationship Id="rId296" Type="http://schemas.openxmlformats.org/officeDocument/2006/relationships/slide" Target="slides/slide293.xml"/><Relationship Id="rId300" Type="http://schemas.openxmlformats.org/officeDocument/2006/relationships/slide" Target="slides/slide297.xml"/><Relationship Id="rId60" Type="http://schemas.openxmlformats.org/officeDocument/2006/relationships/slide" Target="slides/slide57.xml"/><Relationship Id="rId81" Type="http://schemas.openxmlformats.org/officeDocument/2006/relationships/slide" Target="slides/slide78.xml"/><Relationship Id="rId135" Type="http://schemas.openxmlformats.org/officeDocument/2006/relationships/slide" Target="slides/slide132.xml"/><Relationship Id="rId156" Type="http://schemas.openxmlformats.org/officeDocument/2006/relationships/slide" Target="slides/slide153.xml"/><Relationship Id="rId177" Type="http://schemas.openxmlformats.org/officeDocument/2006/relationships/slide" Target="slides/slide174.xml"/><Relationship Id="rId198" Type="http://schemas.openxmlformats.org/officeDocument/2006/relationships/slide" Target="slides/slide195.xml"/><Relationship Id="rId321" Type="http://schemas.openxmlformats.org/officeDocument/2006/relationships/slide" Target="slides/slide318.xml"/><Relationship Id="rId342" Type="http://schemas.openxmlformats.org/officeDocument/2006/relationships/slide" Target="slides/slide339.xml"/><Relationship Id="rId363" Type="http://schemas.openxmlformats.org/officeDocument/2006/relationships/slide" Target="slides/slide360.xml"/><Relationship Id="rId202" Type="http://schemas.openxmlformats.org/officeDocument/2006/relationships/slide" Target="slides/slide199.xml"/><Relationship Id="rId223" Type="http://schemas.openxmlformats.org/officeDocument/2006/relationships/slide" Target="slides/slide220.xml"/><Relationship Id="rId244" Type="http://schemas.openxmlformats.org/officeDocument/2006/relationships/slide" Target="slides/slide241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265" Type="http://schemas.openxmlformats.org/officeDocument/2006/relationships/slide" Target="slides/slide262.xml"/><Relationship Id="rId286" Type="http://schemas.openxmlformats.org/officeDocument/2006/relationships/slide" Target="slides/slide283.xml"/><Relationship Id="rId50" Type="http://schemas.openxmlformats.org/officeDocument/2006/relationships/slide" Target="slides/slide47.xml"/><Relationship Id="rId104" Type="http://schemas.openxmlformats.org/officeDocument/2006/relationships/slide" Target="slides/slide101.xml"/><Relationship Id="rId125" Type="http://schemas.openxmlformats.org/officeDocument/2006/relationships/slide" Target="slides/slide122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188" Type="http://schemas.openxmlformats.org/officeDocument/2006/relationships/slide" Target="slides/slide185.xml"/><Relationship Id="rId311" Type="http://schemas.openxmlformats.org/officeDocument/2006/relationships/slide" Target="slides/slide308.xml"/><Relationship Id="rId332" Type="http://schemas.openxmlformats.org/officeDocument/2006/relationships/slide" Target="slides/slide329.xml"/><Relationship Id="rId353" Type="http://schemas.openxmlformats.org/officeDocument/2006/relationships/slide" Target="slides/slide350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13" Type="http://schemas.openxmlformats.org/officeDocument/2006/relationships/slide" Target="slides/slide210.xml"/><Relationship Id="rId234" Type="http://schemas.openxmlformats.org/officeDocument/2006/relationships/slide" Target="slides/slide23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55" Type="http://schemas.openxmlformats.org/officeDocument/2006/relationships/slide" Target="slides/slide252.xml"/><Relationship Id="rId276" Type="http://schemas.openxmlformats.org/officeDocument/2006/relationships/slide" Target="slides/slide273.xml"/><Relationship Id="rId297" Type="http://schemas.openxmlformats.org/officeDocument/2006/relationships/slide" Target="slides/slide294.xml"/><Relationship Id="rId40" Type="http://schemas.openxmlformats.org/officeDocument/2006/relationships/slide" Target="slides/slide37.xml"/><Relationship Id="rId115" Type="http://schemas.openxmlformats.org/officeDocument/2006/relationships/slide" Target="slides/slide112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slide" Target="slides/slide175.xml"/><Relationship Id="rId301" Type="http://schemas.openxmlformats.org/officeDocument/2006/relationships/slide" Target="slides/slide298.xml"/><Relationship Id="rId322" Type="http://schemas.openxmlformats.org/officeDocument/2006/relationships/slide" Target="slides/slide319.xml"/><Relationship Id="rId343" Type="http://schemas.openxmlformats.org/officeDocument/2006/relationships/slide" Target="slides/slide340.xml"/><Relationship Id="rId364" Type="http://schemas.openxmlformats.org/officeDocument/2006/relationships/slide" Target="slides/slide361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9" Type="http://schemas.openxmlformats.org/officeDocument/2006/relationships/slide" Target="slides/slide196.xml"/><Relationship Id="rId203" Type="http://schemas.openxmlformats.org/officeDocument/2006/relationships/slide" Target="slides/slide200.xml"/><Relationship Id="rId19" Type="http://schemas.openxmlformats.org/officeDocument/2006/relationships/slide" Target="slides/slide16.xml"/><Relationship Id="rId224" Type="http://schemas.openxmlformats.org/officeDocument/2006/relationships/slide" Target="slides/slide221.xml"/><Relationship Id="rId245" Type="http://schemas.openxmlformats.org/officeDocument/2006/relationships/slide" Target="slides/slide242.xml"/><Relationship Id="rId266" Type="http://schemas.openxmlformats.org/officeDocument/2006/relationships/slide" Target="slides/slide263.xml"/><Relationship Id="rId287" Type="http://schemas.openxmlformats.org/officeDocument/2006/relationships/slide" Target="slides/slide284.xml"/><Relationship Id="rId30" Type="http://schemas.openxmlformats.org/officeDocument/2006/relationships/slide" Target="slides/slide2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Relationship Id="rId312" Type="http://schemas.openxmlformats.org/officeDocument/2006/relationships/slide" Target="slides/slide309.xml"/><Relationship Id="rId333" Type="http://schemas.openxmlformats.org/officeDocument/2006/relationships/slide" Target="slides/slide330.xml"/><Relationship Id="rId354" Type="http://schemas.openxmlformats.org/officeDocument/2006/relationships/slide" Target="slides/slide351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189" Type="http://schemas.openxmlformats.org/officeDocument/2006/relationships/slide" Target="slides/slide186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11.xml"/><Relationship Id="rId235" Type="http://schemas.openxmlformats.org/officeDocument/2006/relationships/slide" Target="slides/slide232.xml"/><Relationship Id="rId256" Type="http://schemas.openxmlformats.org/officeDocument/2006/relationships/slide" Target="slides/slide253.xml"/><Relationship Id="rId277" Type="http://schemas.openxmlformats.org/officeDocument/2006/relationships/slide" Target="slides/slide274.xml"/><Relationship Id="rId298" Type="http://schemas.openxmlformats.org/officeDocument/2006/relationships/slide" Target="slides/slide295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302" Type="http://schemas.openxmlformats.org/officeDocument/2006/relationships/slide" Target="slides/slide299.xml"/><Relationship Id="rId323" Type="http://schemas.openxmlformats.org/officeDocument/2006/relationships/slide" Target="slides/slide320.xml"/><Relationship Id="rId344" Type="http://schemas.openxmlformats.org/officeDocument/2006/relationships/slide" Target="slides/slide34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179" Type="http://schemas.openxmlformats.org/officeDocument/2006/relationships/slide" Target="slides/slide176.xml"/><Relationship Id="rId365" Type="http://schemas.openxmlformats.org/officeDocument/2006/relationships/slide" Target="slides/slide362.xml"/><Relationship Id="rId190" Type="http://schemas.openxmlformats.org/officeDocument/2006/relationships/slide" Target="slides/slide187.xml"/><Relationship Id="rId204" Type="http://schemas.openxmlformats.org/officeDocument/2006/relationships/slide" Target="slides/slide201.xml"/><Relationship Id="rId225" Type="http://schemas.openxmlformats.org/officeDocument/2006/relationships/slide" Target="slides/slide222.xml"/><Relationship Id="rId246" Type="http://schemas.openxmlformats.org/officeDocument/2006/relationships/slide" Target="slides/slide243.xml"/><Relationship Id="rId267" Type="http://schemas.openxmlformats.org/officeDocument/2006/relationships/slide" Target="slides/slide264.xml"/><Relationship Id="rId288" Type="http://schemas.openxmlformats.org/officeDocument/2006/relationships/slide" Target="slides/slide285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313" Type="http://schemas.openxmlformats.org/officeDocument/2006/relationships/slide" Target="slides/slide310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94" Type="http://schemas.openxmlformats.org/officeDocument/2006/relationships/slide" Target="slides/slide91.xml"/><Relationship Id="rId148" Type="http://schemas.openxmlformats.org/officeDocument/2006/relationships/slide" Target="slides/slide145.xml"/><Relationship Id="rId169" Type="http://schemas.openxmlformats.org/officeDocument/2006/relationships/slide" Target="slides/slide166.xml"/><Relationship Id="rId334" Type="http://schemas.openxmlformats.org/officeDocument/2006/relationships/slide" Target="slides/slide331.xml"/><Relationship Id="rId355" Type="http://schemas.openxmlformats.org/officeDocument/2006/relationships/slide" Target="slides/slide352.xml"/><Relationship Id="rId4" Type="http://schemas.openxmlformats.org/officeDocument/2006/relationships/slide" Target="slides/slide1.xml"/><Relationship Id="rId180" Type="http://schemas.openxmlformats.org/officeDocument/2006/relationships/slide" Target="slides/slide177.xml"/><Relationship Id="rId215" Type="http://schemas.openxmlformats.org/officeDocument/2006/relationships/slide" Target="slides/slide212.xml"/><Relationship Id="rId236" Type="http://schemas.openxmlformats.org/officeDocument/2006/relationships/slide" Target="slides/slide233.xml"/><Relationship Id="rId257" Type="http://schemas.openxmlformats.org/officeDocument/2006/relationships/slide" Target="slides/slide254.xml"/><Relationship Id="rId278" Type="http://schemas.openxmlformats.org/officeDocument/2006/relationships/slide" Target="slides/slide275.xml"/><Relationship Id="rId303" Type="http://schemas.openxmlformats.org/officeDocument/2006/relationships/slide" Target="slides/slide300.xml"/><Relationship Id="rId42" Type="http://schemas.openxmlformats.org/officeDocument/2006/relationships/slide" Target="slides/slide39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345" Type="http://schemas.openxmlformats.org/officeDocument/2006/relationships/slide" Target="slides/slide342.xml"/><Relationship Id="rId191" Type="http://schemas.openxmlformats.org/officeDocument/2006/relationships/slide" Target="slides/slide188.xml"/><Relationship Id="rId205" Type="http://schemas.openxmlformats.org/officeDocument/2006/relationships/slide" Target="slides/slide202.xml"/><Relationship Id="rId247" Type="http://schemas.openxmlformats.org/officeDocument/2006/relationships/slide" Target="slides/slide244.xml"/><Relationship Id="rId107" Type="http://schemas.openxmlformats.org/officeDocument/2006/relationships/slide" Target="slides/slide104.xml"/><Relationship Id="rId289" Type="http://schemas.openxmlformats.org/officeDocument/2006/relationships/slide" Target="slides/slide286.xml"/><Relationship Id="rId11" Type="http://schemas.openxmlformats.org/officeDocument/2006/relationships/slide" Target="slides/slide8.xml"/><Relationship Id="rId53" Type="http://schemas.openxmlformats.org/officeDocument/2006/relationships/slide" Target="slides/slide50.xml"/><Relationship Id="rId149" Type="http://schemas.openxmlformats.org/officeDocument/2006/relationships/slide" Target="slides/slide146.xml"/><Relationship Id="rId314" Type="http://schemas.openxmlformats.org/officeDocument/2006/relationships/slide" Target="slides/slide311.xml"/><Relationship Id="rId356" Type="http://schemas.openxmlformats.org/officeDocument/2006/relationships/slide" Target="slides/slide353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216" Type="http://schemas.openxmlformats.org/officeDocument/2006/relationships/slide" Target="slides/slide213.xml"/><Relationship Id="rId258" Type="http://schemas.openxmlformats.org/officeDocument/2006/relationships/slide" Target="slides/slide255.xml"/><Relationship Id="rId22" Type="http://schemas.openxmlformats.org/officeDocument/2006/relationships/slide" Target="slides/slide19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325" Type="http://schemas.openxmlformats.org/officeDocument/2006/relationships/slide" Target="slides/slide322.xml"/><Relationship Id="rId367" Type="http://schemas.openxmlformats.org/officeDocument/2006/relationships/handoutMaster" Target="handoutMasters/handoutMaster1.xml"/><Relationship Id="rId171" Type="http://schemas.openxmlformats.org/officeDocument/2006/relationships/slide" Target="slides/slide168.xml"/><Relationship Id="rId227" Type="http://schemas.openxmlformats.org/officeDocument/2006/relationships/slide" Target="slides/slide224.xml"/><Relationship Id="rId269" Type="http://schemas.openxmlformats.org/officeDocument/2006/relationships/slide" Target="slides/slide266.xml"/><Relationship Id="rId33" Type="http://schemas.openxmlformats.org/officeDocument/2006/relationships/slide" Target="slides/slide30.xml"/><Relationship Id="rId129" Type="http://schemas.openxmlformats.org/officeDocument/2006/relationships/slide" Target="slides/slide126.xml"/><Relationship Id="rId280" Type="http://schemas.openxmlformats.org/officeDocument/2006/relationships/slide" Target="slides/slide277.xml"/><Relationship Id="rId336" Type="http://schemas.openxmlformats.org/officeDocument/2006/relationships/slide" Target="slides/slide333.xml"/><Relationship Id="rId75" Type="http://schemas.openxmlformats.org/officeDocument/2006/relationships/slide" Target="slides/slide72.xml"/><Relationship Id="rId140" Type="http://schemas.openxmlformats.org/officeDocument/2006/relationships/slide" Target="slides/slide137.xml"/><Relationship Id="rId182" Type="http://schemas.openxmlformats.org/officeDocument/2006/relationships/slide" Target="slides/slide179.xml"/><Relationship Id="rId6" Type="http://schemas.openxmlformats.org/officeDocument/2006/relationships/slide" Target="slides/slide3.xml"/><Relationship Id="rId238" Type="http://schemas.openxmlformats.org/officeDocument/2006/relationships/slide" Target="slides/slide235.xml"/><Relationship Id="rId291" Type="http://schemas.openxmlformats.org/officeDocument/2006/relationships/slide" Target="slides/slide288.xml"/><Relationship Id="rId305" Type="http://schemas.openxmlformats.org/officeDocument/2006/relationships/slide" Target="slides/slide302.xml"/><Relationship Id="rId347" Type="http://schemas.openxmlformats.org/officeDocument/2006/relationships/slide" Target="slides/slide344.xml"/><Relationship Id="rId44" Type="http://schemas.openxmlformats.org/officeDocument/2006/relationships/slide" Target="slides/slide41.xml"/><Relationship Id="rId86" Type="http://schemas.openxmlformats.org/officeDocument/2006/relationships/slide" Target="slides/slide83.xml"/><Relationship Id="rId151" Type="http://schemas.openxmlformats.org/officeDocument/2006/relationships/slide" Target="slides/slide148.xml"/><Relationship Id="rId193" Type="http://schemas.openxmlformats.org/officeDocument/2006/relationships/slide" Target="slides/slide190.xml"/><Relationship Id="rId207" Type="http://schemas.openxmlformats.org/officeDocument/2006/relationships/slide" Target="slides/slide204.xml"/><Relationship Id="rId249" Type="http://schemas.openxmlformats.org/officeDocument/2006/relationships/slide" Target="slides/slide246.xml"/><Relationship Id="rId13" Type="http://schemas.openxmlformats.org/officeDocument/2006/relationships/slide" Target="slides/slide10.xml"/><Relationship Id="rId109" Type="http://schemas.openxmlformats.org/officeDocument/2006/relationships/slide" Target="slides/slide106.xml"/><Relationship Id="rId260" Type="http://schemas.openxmlformats.org/officeDocument/2006/relationships/slide" Target="slides/slide257.xml"/><Relationship Id="rId316" Type="http://schemas.openxmlformats.org/officeDocument/2006/relationships/slide" Target="slides/slide313.xml"/><Relationship Id="rId55" Type="http://schemas.openxmlformats.org/officeDocument/2006/relationships/slide" Target="slides/slide52.xml"/><Relationship Id="rId97" Type="http://schemas.openxmlformats.org/officeDocument/2006/relationships/slide" Target="slides/slide94.xml"/><Relationship Id="rId120" Type="http://schemas.openxmlformats.org/officeDocument/2006/relationships/slide" Target="slides/slide117.xml"/><Relationship Id="rId358" Type="http://schemas.openxmlformats.org/officeDocument/2006/relationships/slide" Target="slides/slide355.xml"/><Relationship Id="rId162" Type="http://schemas.openxmlformats.org/officeDocument/2006/relationships/slide" Target="slides/slide159.xml"/><Relationship Id="rId218" Type="http://schemas.openxmlformats.org/officeDocument/2006/relationships/slide" Target="slides/slide215.xml"/><Relationship Id="rId271" Type="http://schemas.openxmlformats.org/officeDocument/2006/relationships/slide" Target="slides/slide268.xml"/><Relationship Id="rId24" Type="http://schemas.openxmlformats.org/officeDocument/2006/relationships/slide" Target="slides/slide21.xml"/><Relationship Id="rId66" Type="http://schemas.openxmlformats.org/officeDocument/2006/relationships/slide" Target="slides/slide63.xml"/><Relationship Id="rId131" Type="http://schemas.openxmlformats.org/officeDocument/2006/relationships/slide" Target="slides/slide128.xml"/><Relationship Id="rId327" Type="http://schemas.openxmlformats.org/officeDocument/2006/relationships/slide" Target="slides/slide324.xml"/><Relationship Id="rId369" Type="http://schemas.openxmlformats.org/officeDocument/2006/relationships/viewProps" Target="viewProps.xml"/><Relationship Id="rId173" Type="http://schemas.openxmlformats.org/officeDocument/2006/relationships/slide" Target="slides/slide170.xml"/><Relationship Id="rId229" Type="http://schemas.openxmlformats.org/officeDocument/2006/relationships/slide" Target="slides/slide226.xml"/><Relationship Id="rId240" Type="http://schemas.openxmlformats.org/officeDocument/2006/relationships/slide" Target="slides/slide237.xml"/><Relationship Id="rId35" Type="http://schemas.openxmlformats.org/officeDocument/2006/relationships/slide" Target="slides/slide32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282" Type="http://schemas.openxmlformats.org/officeDocument/2006/relationships/slide" Target="slides/slide279.xml"/><Relationship Id="rId338" Type="http://schemas.openxmlformats.org/officeDocument/2006/relationships/slide" Target="slides/slide335.xml"/><Relationship Id="rId8" Type="http://schemas.openxmlformats.org/officeDocument/2006/relationships/slide" Target="slides/slide5.xml"/><Relationship Id="rId142" Type="http://schemas.openxmlformats.org/officeDocument/2006/relationships/slide" Target="slides/slide139.xml"/><Relationship Id="rId184" Type="http://schemas.openxmlformats.org/officeDocument/2006/relationships/slide" Target="slides/slide181.xml"/><Relationship Id="rId251" Type="http://schemas.openxmlformats.org/officeDocument/2006/relationships/slide" Target="slides/slide248.xml"/><Relationship Id="rId46" Type="http://schemas.openxmlformats.org/officeDocument/2006/relationships/slide" Target="slides/slide43.xml"/><Relationship Id="rId293" Type="http://schemas.openxmlformats.org/officeDocument/2006/relationships/slide" Target="slides/slide290.xml"/><Relationship Id="rId307" Type="http://schemas.openxmlformats.org/officeDocument/2006/relationships/slide" Target="slides/slide304.xml"/><Relationship Id="rId349" Type="http://schemas.openxmlformats.org/officeDocument/2006/relationships/slide" Target="slides/slide346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53" Type="http://schemas.openxmlformats.org/officeDocument/2006/relationships/slide" Target="slides/slide150.xml"/><Relationship Id="rId195" Type="http://schemas.openxmlformats.org/officeDocument/2006/relationships/slide" Target="slides/slide192.xml"/><Relationship Id="rId209" Type="http://schemas.openxmlformats.org/officeDocument/2006/relationships/slide" Target="slides/slide206.xml"/><Relationship Id="rId360" Type="http://schemas.openxmlformats.org/officeDocument/2006/relationships/slide" Target="slides/slide357.xml"/><Relationship Id="rId220" Type="http://schemas.openxmlformats.org/officeDocument/2006/relationships/slide" Target="slides/slide21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image" Target="../media/image103.wmf"/><Relationship Id="rId1" Type="http://schemas.openxmlformats.org/officeDocument/2006/relationships/image" Target="../media/image102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wmf"/><Relationship Id="rId1" Type="http://schemas.openxmlformats.org/officeDocument/2006/relationships/image" Target="../media/image105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wmf"/><Relationship Id="rId1" Type="http://schemas.openxmlformats.org/officeDocument/2006/relationships/image" Target="../media/image107.wmf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e.unizg.hr/" TargetMode="External"/><Relationship Id="rId2" Type="http://schemas.openxmlformats.org/officeDocument/2006/relationships/image" Target="../media/image2.png"/><Relationship Id="rId1" Type="http://schemas.openxmlformats.org/officeDocument/2006/relationships/theme" Target="../theme/theme5.xml"/><Relationship Id="rId4" Type="http://schemas.openxmlformats.org/officeDocument/2006/relationships/image" Target="../media/image4.gif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853DB-230B-4F3D-B9BF-250411BF9C4B}" type="datetimeFigureOut">
              <a:rPr lang="hr-HR" smtClean="0"/>
              <a:t>24.4.2023.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BA04F5-5F63-4D08-AD88-EB891A182B2F}" type="slidenum">
              <a:rPr lang="hr-HR" smtClean="0"/>
              <a:t>‹#›</a:t>
            </a:fld>
            <a:endParaRPr lang="hr-H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424" y="9029196"/>
            <a:ext cx="685385" cy="270000"/>
          </a:xfrm>
          <a:prstGeom prst="rect">
            <a:avLst/>
          </a:prstGeom>
        </p:spPr>
      </p:pic>
      <p:pic>
        <p:nvPicPr>
          <p:cNvPr id="7" name="Picture 6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8948196"/>
            <a:ext cx="110798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418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rce.unizg.hr/" TargetMode="External"/><Relationship Id="rId2" Type="http://schemas.openxmlformats.org/officeDocument/2006/relationships/image" Target="../media/image2.png"/><Relationship Id="rId1" Type="http://schemas.openxmlformats.org/officeDocument/2006/relationships/theme" Target="../theme/theme4.xml"/><Relationship Id="rId4" Type="http://schemas.openxmlformats.org/officeDocument/2006/relationships/image" Target="../media/image4.gif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F9046-B63C-4A32-BE1A-8D8BC0B360B6}" type="datetimeFigureOut">
              <a:rPr lang="hr-HR" smtClean="0"/>
              <a:t>24.4.2023.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95B1D-EC5B-426D-9BEA-45F6C2B62C27}" type="slidenum">
              <a:rPr lang="hr-HR" smtClean="0"/>
              <a:t>‹#›</a:t>
            </a:fld>
            <a:endParaRPr lang="hr-H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424" y="9004812"/>
            <a:ext cx="685385" cy="270000"/>
          </a:xfrm>
          <a:prstGeom prst="rect">
            <a:avLst/>
          </a:prstGeom>
        </p:spPr>
      </p:pic>
      <p:pic>
        <p:nvPicPr>
          <p:cNvPr id="9" name="Picture 8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8923812"/>
            <a:ext cx="110798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65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95B1D-EC5B-426D-9BEA-45F6C2B62C27}" type="slidenum">
              <a:rPr lang="hr-HR" smtClean="0"/>
              <a:t>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0394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172628-21F1-47FF-BF4C-5CE7C8C55DA5}" type="slidenum">
              <a:rPr lang="en-US" altLang="sr-Latn-RS" smtClean="0"/>
              <a:pPr>
                <a:defRPr/>
              </a:pPr>
              <a:t>176</a:t>
            </a:fld>
            <a:endParaRPr lang="en-US" altLang="sr-Latn-RS"/>
          </a:p>
        </p:txBody>
      </p:sp>
    </p:spTree>
    <p:extLst>
      <p:ext uri="{BB962C8B-B14F-4D97-AF65-F5344CB8AC3E}">
        <p14:creationId xmlns:p14="http://schemas.microsoft.com/office/powerpoint/2010/main" val="3612062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172628-21F1-47FF-BF4C-5CE7C8C55DA5}" type="slidenum">
              <a:rPr lang="en-US" altLang="sr-Latn-RS" smtClean="0"/>
              <a:pPr>
                <a:defRPr/>
              </a:pPr>
              <a:t>177</a:t>
            </a:fld>
            <a:endParaRPr lang="en-US" altLang="sr-Latn-RS"/>
          </a:p>
        </p:txBody>
      </p:sp>
    </p:spTree>
    <p:extLst>
      <p:ext uri="{BB962C8B-B14F-4D97-AF65-F5344CB8AC3E}">
        <p14:creationId xmlns:p14="http://schemas.microsoft.com/office/powerpoint/2010/main" val="1060512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172628-21F1-47FF-BF4C-5CE7C8C55DA5}" type="slidenum">
              <a:rPr lang="en-US" altLang="sr-Latn-RS" smtClean="0"/>
              <a:pPr>
                <a:defRPr/>
              </a:pPr>
              <a:t>178</a:t>
            </a:fld>
            <a:endParaRPr lang="en-US" altLang="sr-Latn-RS"/>
          </a:p>
        </p:txBody>
      </p:sp>
    </p:spTree>
    <p:extLst>
      <p:ext uri="{BB962C8B-B14F-4D97-AF65-F5344CB8AC3E}">
        <p14:creationId xmlns:p14="http://schemas.microsoft.com/office/powerpoint/2010/main" val="3302465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172628-21F1-47FF-BF4C-5CE7C8C55DA5}" type="slidenum">
              <a:rPr lang="en-US" altLang="sr-Latn-RS" smtClean="0"/>
              <a:pPr>
                <a:defRPr/>
              </a:pPr>
              <a:t>179</a:t>
            </a:fld>
            <a:endParaRPr lang="en-US" altLang="sr-Latn-RS"/>
          </a:p>
        </p:txBody>
      </p:sp>
    </p:spTree>
    <p:extLst>
      <p:ext uri="{BB962C8B-B14F-4D97-AF65-F5344CB8AC3E}">
        <p14:creationId xmlns:p14="http://schemas.microsoft.com/office/powerpoint/2010/main" val="3544235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172628-21F1-47FF-BF4C-5CE7C8C55DA5}" type="slidenum">
              <a:rPr lang="en-US" altLang="sr-Latn-RS" smtClean="0"/>
              <a:pPr>
                <a:defRPr/>
              </a:pPr>
              <a:t>182</a:t>
            </a:fld>
            <a:endParaRPr lang="en-US" altLang="sr-Latn-RS"/>
          </a:p>
        </p:txBody>
      </p:sp>
    </p:spTree>
    <p:extLst>
      <p:ext uri="{BB962C8B-B14F-4D97-AF65-F5344CB8AC3E}">
        <p14:creationId xmlns:p14="http://schemas.microsoft.com/office/powerpoint/2010/main" val="3615514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95B1D-EC5B-426D-9BEA-45F6C2B62C27}" type="slidenum">
              <a:rPr lang="hr-HR" smtClean="0"/>
              <a:t>258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49730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nd/4.0/deed.hr" TargetMode="External"/><Relationship Id="rId7" Type="http://schemas.openxmlformats.org/officeDocument/2006/relationships/image" Target="../media/image4.gif"/><Relationship Id="rId2" Type="http://schemas.openxmlformats.org/officeDocument/2006/relationships/hyperlink" Target="http://www.srce.unizg.h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://www.srce.unizg.hr/otvoreni-pristup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hyperlink" Target="http://www.srce.unizg.hr/otvoreni-pristup" TargetMode="External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creativecommons.org/licenses/by-nc-nd/4.0/deed.hr" TargetMode="External"/><Relationship Id="rId5" Type="http://schemas.openxmlformats.org/officeDocument/2006/relationships/image" Target="../media/image4.gif"/><Relationship Id="rId4" Type="http://schemas.openxmlformats.org/officeDocument/2006/relationships/hyperlink" Target="http://www.srce.unizg.hr/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nd/4.0/deed.hr" TargetMode="External"/><Relationship Id="rId7" Type="http://schemas.openxmlformats.org/officeDocument/2006/relationships/image" Target="../media/image4.gif"/><Relationship Id="rId2" Type="http://schemas.openxmlformats.org/officeDocument/2006/relationships/hyperlink" Target="http://www.srce.unizg.hr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://www.srce.unizg.hr/otvoreni-pristup" TargetMode="Externa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nd/4.0/deed.hr" TargetMode="External"/><Relationship Id="rId7" Type="http://schemas.openxmlformats.org/officeDocument/2006/relationships/image" Target="../media/image4.gif"/><Relationship Id="rId2" Type="http://schemas.openxmlformats.org/officeDocument/2006/relationships/hyperlink" Target="http://www.srce.unizg.hr/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://www.srce.unizg.hr/otvoreni-pristup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841772"/>
            <a:ext cx="5143500" cy="1790700"/>
          </a:xfrm>
        </p:spPr>
        <p:txBody>
          <a:bodyPr anchor="b"/>
          <a:lstStyle>
            <a:lvl1pPr algn="ctr">
              <a:defRPr sz="3375">
                <a:solidFill>
                  <a:srgbClr val="C0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hr-H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701528"/>
            <a:ext cx="5143500" cy="124182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69" indent="0" algn="ctr">
              <a:buNone/>
              <a:defRPr sz="1125"/>
            </a:lvl2pPr>
            <a:lvl3pPr marL="514337" indent="0" algn="ctr">
              <a:buNone/>
              <a:defRPr sz="1013"/>
            </a:lvl3pPr>
            <a:lvl4pPr marL="771506" indent="0" algn="ctr">
              <a:buNone/>
              <a:defRPr sz="900"/>
            </a:lvl4pPr>
            <a:lvl5pPr marL="1028675" indent="0" algn="ctr">
              <a:buNone/>
              <a:defRPr sz="900"/>
            </a:lvl5pPr>
            <a:lvl6pPr marL="1285843" indent="0" algn="ctr">
              <a:buNone/>
              <a:defRPr sz="900"/>
            </a:lvl6pPr>
            <a:lvl7pPr marL="1543011" indent="0" algn="ctr">
              <a:buNone/>
              <a:defRPr sz="900"/>
            </a:lvl7pPr>
            <a:lvl8pPr marL="1800180" indent="0" algn="ctr">
              <a:buNone/>
              <a:defRPr sz="900"/>
            </a:lvl8pPr>
            <a:lvl9pPr marL="2057349" indent="0" algn="ctr">
              <a:buNone/>
              <a:defRPr sz="900"/>
            </a:lvl9pPr>
          </a:lstStyle>
          <a:p>
            <a:r>
              <a:rPr lang="en-US" smtClean="0"/>
              <a:t>Click to edit Master subtitle style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5A55-2F1E-4FC3-883D-C1990A1E687D}" type="slidenum">
              <a:rPr lang="hr-HR" smtClean="0"/>
              <a:t>‹#›</a:t>
            </a:fld>
            <a:endParaRPr lang="hr-H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0452" y="4765340"/>
            <a:ext cx="4334048" cy="27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 i="1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271158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5A55-2F1E-4FC3-883D-C1990A1E68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080272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8" y="273845"/>
            <a:ext cx="1478756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9" y="273845"/>
            <a:ext cx="4350544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5A55-2F1E-4FC3-883D-C1990A1E68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73217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adnj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4488320" y="3567462"/>
            <a:ext cx="2025000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hr-HR" sz="675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Srce politikom otvorenog pristupa široj javnosti osigurava dostupnost i korištenje svih rezultata rada Srca, a prvenstveno obrazovnih i stručnih informacija i sadržaja nastalih djelovanjem i radom Srca.</a:t>
            </a:r>
            <a:endParaRPr lang="hr-HR" sz="675" b="0" kern="1200" dirty="0" smtClean="0">
              <a:solidFill>
                <a:srgbClr val="CC3C00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985962" y="3588045"/>
            <a:ext cx="2071688" cy="3116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hr-HR" sz="675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Ovo djelo je dano na korištenje pod licencom Creative </a:t>
            </a:r>
            <a:r>
              <a:rPr lang="hr-HR" sz="675" b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Commons</a:t>
            </a:r>
            <a:r>
              <a:rPr lang="hr-HR" sz="675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hr-HR" sz="675" b="0" i="1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Imenovanje-Nekomercijalno-Bez prerada</a:t>
            </a:r>
            <a:r>
              <a:rPr lang="hr-HR" sz="675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4.0 međunarodna. </a:t>
            </a:r>
            <a:endParaRPr lang="hr-HR" sz="675" b="1" u="none" kern="1200" dirty="0" smtClean="0">
              <a:solidFill>
                <a:srgbClr val="CC3C00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811877" y="4169509"/>
            <a:ext cx="949299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675" b="1" u="none" kern="1200" dirty="0" smtClean="0">
                <a:solidFill>
                  <a:srgbClr val="CC3C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2"/>
              </a:rPr>
              <a:t>www.srce.unizg.hr</a:t>
            </a:r>
            <a:endParaRPr lang="hr-HR" sz="675" b="1" u="none" kern="1200" dirty="0">
              <a:solidFill>
                <a:srgbClr val="CC3C00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857250" y="372913"/>
            <a:ext cx="5143500" cy="1376581"/>
          </a:xfrm>
        </p:spPr>
        <p:txBody>
          <a:bodyPr anchor="b">
            <a:normAutofit/>
          </a:bodyPr>
          <a:lstStyle>
            <a:lvl1pPr algn="ctr">
              <a:defRPr sz="2025" baseline="0">
                <a:solidFill>
                  <a:srgbClr val="C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hr-HR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857250" y="1959746"/>
            <a:ext cx="5143500" cy="1413270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69" indent="0" algn="ctr">
              <a:buNone/>
              <a:defRPr sz="1125"/>
            </a:lvl2pPr>
            <a:lvl3pPr marL="514337" indent="0" algn="ctr">
              <a:buNone/>
              <a:defRPr sz="1013"/>
            </a:lvl3pPr>
            <a:lvl4pPr marL="771506" indent="0" algn="ctr">
              <a:buNone/>
              <a:defRPr sz="900"/>
            </a:lvl4pPr>
            <a:lvl5pPr marL="1028675" indent="0" algn="ctr">
              <a:buNone/>
              <a:defRPr sz="900"/>
            </a:lvl5pPr>
            <a:lvl6pPr marL="1285843" indent="0" algn="ctr">
              <a:buNone/>
              <a:defRPr sz="900"/>
            </a:lvl6pPr>
            <a:lvl7pPr marL="1543011" indent="0" algn="ctr">
              <a:buNone/>
              <a:defRPr sz="900"/>
            </a:lvl7pPr>
            <a:lvl8pPr marL="1800180" indent="0" algn="ctr">
              <a:buNone/>
              <a:defRPr sz="900"/>
            </a:lvl8pPr>
            <a:lvl9pPr marL="2057349" indent="0" algn="ctr">
              <a:buNone/>
              <a:defRPr sz="900"/>
            </a:lvl9pPr>
          </a:lstStyle>
          <a:p>
            <a:r>
              <a:rPr lang="en-US" dirty="0" smtClean="0"/>
              <a:t>Click to edit Master subtitle style</a:t>
            </a:r>
            <a:endParaRPr lang="hr-HR" dirty="0" smtClean="0"/>
          </a:p>
        </p:txBody>
      </p:sp>
      <p:sp>
        <p:nvSpPr>
          <p:cNvPr id="2" name="Rectangle 1"/>
          <p:cNvSpPr/>
          <p:nvPr userDrawn="1"/>
        </p:nvSpPr>
        <p:spPr>
          <a:xfrm>
            <a:off x="1867043" y="4169510"/>
            <a:ext cx="2319866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r-HR" sz="675" b="1" u="none" kern="1200" dirty="0" smtClean="0">
                <a:solidFill>
                  <a:srgbClr val="CC3C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3"/>
              </a:rPr>
              <a:t>creativecommons.org/licenses/by-nc-nd/4.0/deed.hr</a:t>
            </a:r>
            <a:endParaRPr lang="hr-HR" sz="675" b="1" u="none" kern="1200" dirty="0">
              <a:solidFill>
                <a:srgbClr val="CC3C00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4682329" y="4136155"/>
            <a:ext cx="1636987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r-HR" sz="675" b="1" u="none" kern="1200" dirty="0" smtClean="0">
                <a:solidFill>
                  <a:srgbClr val="CC3C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4"/>
              </a:rPr>
              <a:t>www.srce.unizg.hr/otvoreni-pristup</a:t>
            </a:r>
            <a:endParaRPr lang="hr-HR" sz="675" b="1" u="none" kern="1200" dirty="0">
              <a:solidFill>
                <a:srgbClr val="CC3C00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5" name="Picture 14">
            <a:hlinkClick r:id="rId4"/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127" y="4611262"/>
            <a:ext cx="685385" cy="270000"/>
          </a:xfrm>
          <a:prstGeom prst="rect">
            <a:avLst/>
          </a:prstGeom>
        </p:spPr>
      </p:pic>
      <p:pic>
        <p:nvPicPr>
          <p:cNvPr id="16" name="Picture 2" descr="http://mirrors.creativecommons.org/presskit/buttons/88x31/png/by-nc-nd.png">
            <a:hlinkClick r:id="rId3"/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955" y="4611262"/>
            <a:ext cx="771702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hlinkClick r:id="rId2"/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3" y="3543852"/>
            <a:ext cx="1384975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3569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" y="114300"/>
            <a:ext cx="6572250" cy="457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80975" y="685800"/>
            <a:ext cx="3281363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76637" y="685800"/>
            <a:ext cx="3281363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sr-Latn-R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sr-Latn-R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sr-Latn-RS"/>
              <a:t>8.</a:t>
            </a:r>
            <a:fld id="{158C7050-091A-4BCD-BF87-6E7F94DACEBB}" type="slidenum">
              <a:rPr lang="en-US" altLang="sr-Latn-RS"/>
              <a:pPr>
                <a:defRPr/>
              </a:pPr>
              <a:t>‹#›</a:t>
            </a:fld>
            <a:endParaRPr lang="en-US" altLang="sr-Latn-RS"/>
          </a:p>
        </p:txBody>
      </p:sp>
    </p:spTree>
    <p:extLst>
      <p:ext uri="{BB962C8B-B14F-4D97-AF65-F5344CB8AC3E}">
        <p14:creationId xmlns:p14="http://schemas.microsoft.com/office/powerpoint/2010/main" val="11228399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372913"/>
            <a:ext cx="5143500" cy="1376581"/>
          </a:xfrm>
        </p:spPr>
        <p:txBody>
          <a:bodyPr anchor="b">
            <a:normAutofit/>
          </a:bodyPr>
          <a:lstStyle>
            <a:lvl1pPr algn="ctr">
              <a:defRPr sz="2025" baseline="0">
                <a:solidFill>
                  <a:srgbClr val="C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hr-H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1959746"/>
            <a:ext cx="5143500" cy="1413270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69" indent="0" algn="ctr">
              <a:buNone/>
              <a:defRPr sz="1125"/>
            </a:lvl2pPr>
            <a:lvl3pPr marL="514337" indent="0" algn="ctr">
              <a:buNone/>
              <a:defRPr sz="1013"/>
            </a:lvl3pPr>
            <a:lvl4pPr marL="771506" indent="0" algn="ctr">
              <a:buNone/>
              <a:defRPr sz="900"/>
            </a:lvl4pPr>
            <a:lvl5pPr marL="1028675" indent="0" algn="ctr">
              <a:buNone/>
              <a:defRPr sz="900"/>
            </a:lvl5pPr>
            <a:lvl6pPr marL="1285843" indent="0" algn="ctr">
              <a:buNone/>
              <a:defRPr sz="900"/>
            </a:lvl6pPr>
            <a:lvl7pPr marL="1543011" indent="0" algn="ctr">
              <a:buNone/>
              <a:defRPr sz="900"/>
            </a:lvl7pPr>
            <a:lvl8pPr marL="1800180" indent="0" algn="ctr">
              <a:buNone/>
              <a:defRPr sz="900"/>
            </a:lvl8pPr>
            <a:lvl9pPr marL="2057349" indent="0" algn="ctr">
              <a:buNone/>
              <a:defRPr sz="900"/>
            </a:lvl9pPr>
          </a:lstStyle>
          <a:p>
            <a:r>
              <a:rPr lang="en-US" dirty="0" smtClean="0"/>
              <a:t>Click to edit Master subtitle style</a:t>
            </a:r>
            <a:endParaRPr lang="hr-HR" dirty="0" smtClean="0"/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036" y="4658400"/>
            <a:ext cx="540000" cy="212726"/>
          </a:xfrm>
          <a:prstGeom prst="rect">
            <a:avLst/>
          </a:prstGeom>
        </p:spPr>
      </p:pic>
      <p:pic>
        <p:nvPicPr>
          <p:cNvPr id="10" name="Picture 9">
            <a:hlinkClick r:id="rId4"/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92" y="4266493"/>
            <a:ext cx="1846635" cy="720000"/>
          </a:xfrm>
          <a:prstGeom prst="rect">
            <a:avLst/>
          </a:prstGeom>
        </p:spPr>
      </p:pic>
      <p:pic>
        <p:nvPicPr>
          <p:cNvPr id="11" name="Picture 2" descr="http://mirrors.creativecommons.org/presskit/buttons/88x31/png/by-nc-nd.png">
            <a:hlinkClick r:id="rId6"/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8800" y="4406400"/>
            <a:ext cx="540000" cy="188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850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adnj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4488320" y="3567462"/>
            <a:ext cx="2025000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hr-HR" sz="675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Srce politikom otvorenog pristupa široj javnosti osigurava dostupnost i korištenje svih rezultata rada Srca, a prvenstveno obrazovnih i stručnih informacija i sadržaja nastalih djelovanjem i radom Srca.</a:t>
            </a:r>
            <a:endParaRPr lang="hr-HR" sz="675" b="0" kern="1200" dirty="0" smtClean="0">
              <a:solidFill>
                <a:srgbClr val="CC3C00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985962" y="3588045"/>
            <a:ext cx="2071688" cy="3116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hr-HR" sz="675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Ovo djelo je dano na korištenje pod licencom Creative </a:t>
            </a:r>
            <a:r>
              <a:rPr lang="hr-HR" sz="675" b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Commons</a:t>
            </a:r>
            <a:r>
              <a:rPr lang="hr-HR" sz="675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hr-HR" sz="675" b="0" i="1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Imenovanje-Nekomercijalno-Bez prerada</a:t>
            </a:r>
            <a:r>
              <a:rPr lang="hr-HR" sz="675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4.0 međunarodna. </a:t>
            </a:r>
            <a:endParaRPr lang="hr-HR" sz="675" b="1" u="none" kern="1200" dirty="0" smtClean="0">
              <a:solidFill>
                <a:srgbClr val="CC3C00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811877" y="4169509"/>
            <a:ext cx="949299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675" b="1" u="none" kern="1200" dirty="0" smtClean="0">
                <a:solidFill>
                  <a:srgbClr val="CC3C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2"/>
              </a:rPr>
              <a:t>www.srce.unizg.hr</a:t>
            </a:r>
            <a:endParaRPr lang="hr-HR" sz="675" b="1" u="none" kern="1200" dirty="0">
              <a:solidFill>
                <a:srgbClr val="CC3C00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857250" y="372913"/>
            <a:ext cx="5143500" cy="1376581"/>
          </a:xfrm>
        </p:spPr>
        <p:txBody>
          <a:bodyPr anchor="b">
            <a:normAutofit/>
          </a:bodyPr>
          <a:lstStyle>
            <a:lvl1pPr algn="ctr">
              <a:defRPr sz="2025" baseline="0">
                <a:solidFill>
                  <a:srgbClr val="C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hr-HR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857250" y="1959746"/>
            <a:ext cx="5143500" cy="1413270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69" indent="0" algn="ctr">
              <a:buNone/>
              <a:defRPr sz="1125"/>
            </a:lvl2pPr>
            <a:lvl3pPr marL="514337" indent="0" algn="ctr">
              <a:buNone/>
              <a:defRPr sz="1013"/>
            </a:lvl3pPr>
            <a:lvl4pPr marL="771506" indent="0" algn="ctr">
              <a:buNone/>
              <a:defRPr sz="900"/>
            </a:lvl4pPr>
            <a:lvl5pPr marL="1028675" indent="0" algn="ctr">
              <a:buNone/>
              <a:defRPr sz="900"/>
            </a:lvl5pPr>
            <a:lvl6pPr marL="1285843" indent="0" algn="ctr">
              <a:buNone/>
              <a:defRPr sz="900"/>
            </a:lvl6pPr>
            <a:lvl7pPr marL="1543011" indent="0" algn="ctr">
              <a:buNone/>
              <a:defRPr sz="900"/>
            </a:lvl7pPr>
            <a:lvl8pPr marL="1800180" indent="0" algn="ctr">
              <a:buNone/>
              <a:defRPr sz="900"/>
            </a:lvl8pPr>
            <a:lvl9pPr marL="2057349" indent="0" algn="ctr">
              <a:buNone/>
              <a:defRPr sz="900"/>
            </a:lvl9pPr>
          </a:lstStyle>
          <a:p>
            <a:r>
              <a:rPr lang="en-US" dirty="0" smtClean="0"/>
              <a:t>Click to edit Master subtitle style</a:t>
            </a:r>
            <a:endParaRPr lang="hr-HR" dirty="0" smtClean="0"/>
          </a:p>
        </p:txBody>
      </p:sp>
      <p:sp>
        <p:nvSpPr>
          <p:cNvPr id="2" name="Rectangle 1"/>
          <p:cNvSpPr/>
          <p:nvPr userDrawn="1"/>
        </p:nvSpPr>
        <p:spPr>
          <a:xfrm>
            <a:off x="1867043" y="4169510"/>
            <a:ext cx="2319866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r-HR" sz="675" b="1" u="none" kern="1200" dirty="0" smtClean="0">
                <a:solidFill>
                  <a:srgbClr val="CC3C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3"/>
              </a:rPr>
              <a:t>creativecommons.org/licenses/by-nc-nd/4.0/deed.hr</a:t>
            </a:r>
            <a:endParaRPr lang="hr-HR" sz="675" b="1" u="none" kern="1200" dirty="0">
              <a:solidFill>
                <a:srgbClr val="CC3C00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4682329" y="4136155"/>
            <a:ext cx="1636987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r-HR" sz="675" b="1" u="none" kern="1200" dirty="0" smtClean="0">
                <a:solidFill>
                  <a:srgbClr val="CC3C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4"/>
              </a:rPr>
              <a:t>www.srce.unizg.hr/otvoreni-pristup</a:t>
            </a:r>
            <a:endParaRPr lang="hr-HR" sz="675" b="1" u="none" kern="1200" dirty="0">
              <a:solidFill>
                <a:srgbClr val="CC3C00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5" name="Picture 14">
            <a:hlinkClick r:id="rId4"/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127" y="4611262"/>
            <a:ext cx="685385" cy="270000"/>
          </a:xfrm>
          <a:prstGeom prst="rect">
            <a:avLst/>
          </a:prstGeom>
        </p:spPr>
      </p:pic>
      <p:pic>
        <p:nvPicPr>
          <p:cNvPr id="16" name="Picture 2" descr="http://mirrors.creativecommons.org/presskit/buttons/88x31/png/by-nc-nd.png">
            <a:hlinkClick r:id="rId3"/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955" y="4611262"/>
            <a:ext cx="771702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hlinkClick r:id="rId2"/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3" y="3543852"/>
            <a:ext cx="1384975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029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841772"/>
            <a:ext cx="5143500" cy="17907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701528"/>
            <a:ext cx="5143500" cy="124182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5A55-2F1E-4FC3-883D-C1990A1E68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998585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5A55-2F1E-4FC3-883D-C1990A1E68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69864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282304"/>
            <a:ext cx="5915025" cy="2139553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3442098"/>
            <a:ext cx="5915025" cy="112514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5A55-2F1E-4FC3-883D-C1990A1E68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247541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369219"/>
            <a:ext cx="291465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369219"/>
            <a:ext cx="291465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5A55-2F1E-4FC3-883D-C1990A1E68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01202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5A55-2F1E-4FC3-883D-C1990A1E687D}" type="slidenum">
              <a:rPr lang="hr-HR" smtClean="0"/>
              <a:t>‹#›</a:t>
            </a:fld>
            <a:endParaRPr lang="hr-H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0452" y="4765340"/>
            <a:ext cx="4334048" cy="27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 i="1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776533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273844"/>
            <a:ext cx="5915025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260872"/>
            <a:ext cx="2901255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1878806"/>
            <a:ext cx="2901255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260872"/>
            <a:ext cx="2915543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1878806"/>
            <a:ext cx="2915543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5A55-2F1E-4FC3-883D-C1990A1E68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554134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5A55-2F1E-4FC3-883D-C1990A1E68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643289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5A55-2F1E-4FC3-883D-C1990A1E68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96072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3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740569"/>
            <a:ext cx="3471863" cy="3655219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543050"/>
            <a:ext cx="2211883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5A55-2F1E-4FC3-883D-C1990A1E68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711910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3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5543" y="740569"/>
            <a:ext cx="3471863" cy="3655219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543050"/>
            <a:ext cx="2211883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5A55-2F1E-4FC3-883D-C1990A1E68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003331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5A55-2F1E-4FC3-883D-C1990A1E68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530720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6" y="273844"/>
            <a:ext cx="1478756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7" y="273844"/>
            <a:ext cx="4350544" cy="435887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5A55-2F1E-4FC3-883D-C1990A1E68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411699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" y="114300"/>
            <a:ext cx="6572250" cy="457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80975" y="685800"/>
            <a:ext cx="3281363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76637" y="685800"/>
            <a:ext cx="3281363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sr-Latn-R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sr-Latn-R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sr-Latn-RS"/>
              <a:t>8.</a:t>
            </a:r>
            <a:fld id="{158C7050-091A-4BCD-BF87-6E7F94DACEBB}" type="slidenum">
              <a:rPr lang="en-US" altLang="sr-Latn-RS"/>
              <a:pPr>
                <a:defRPr/>
              </a:pPr>
              <a:t>‹#›</a:t>
            </a:fld>
            <a:endParaRPr lang="en-US" altLang="sr-Latn-RS"/>
          </a:p>
        </p:txBody>
      </p:sp>
    </p:spTree>
    <p:extLst>
      <p:ext uri="{BB962C8B-B14F-4D97-AF65-F5344CB8AC3E}">
        <p14:creationId xmlns:p14="http://schemas.microsoft.com/office/powerpoint/2010/main" val="39809527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adnj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4488320" y="3567462"/>
            <a:ext cx="2025000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hr-HR" sz="675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Srce politikom otvorenog pristupa široj javnosti osigurava dostupnost i korištenje svih rezultata rada Srca, a prvenstveno obrazovnih i stručnih informacija i sadržaja nastalih djelovanjem i radom Srca.</a:t>
            </a:r>
            <a:endParaRPr lang="hr-HR" sz="675" b="0" kern="1200" dirty="0" smtClean="0">
              <a:solidFill>
                <a:srgbClr val="CC3C00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985962" y="3588045"/>
            <a:ext cx="2071688" cy="3116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hr-HR" sz="675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Ovo djelo je dano na korištenje pod licencom Creative </a:t>
            </a:r>
            <a:r>
              <a:rPr lang="hr-HR" sz="675" b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Commons</a:t>
            </a:r>
            <a:r>
              <a:rPr lang="hr-HR" sz="675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hr-HR" sz="675" b="0" i="1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Imenovanje-Nekomercijalno-Bez prerada</a:t>
            </a:r>
            <a:r>
              <a:rPr lang="hr-HR" sz="675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4.0 međunarodna. </a:t>
            </a:r>
            <a:endParaRPr lang="hr-HR" sz="675" b="1" u="none" kern="1200" dirty="0" smtClean="0">
              <a:solidFill>
                <a:srgbClr val="CC3C00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811877" y="4169509"/>
            <a:ext cx="949299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675" b="1" u="none" kern="1200" dirty="0" smtClean="0">
                <a:solidFill>
                  <a:srgbClr val="CC3C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2"/>
              </a:rPr>
              <a:t>www.srce.unizg.hr</a:t>
            </a:r>
            <a:endParaRPr lang="hr-HR" sz="675" b="1" u="none" kern="1200" dirty="0">
              <a:solidFill>
                <a:srgbClr val="CC3C00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857250" y="372913"/>
            <a:ext cx="5143500" cy="1376581"/>
          </a:xfrm>
        </p:spPr>
        <p:txBody>
          <a:bodyPr anchor="b">
            <a:normAutofit/>
          </a:bodyPr>
          <a:lstStyle>
            <a:lvl1pPr algn="ctr">
              <a:defRPr sz="2025" baseline="0">
                <a:solidFill>
                  <a:srgbClr val="C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hr-HR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857250" y="1959746"/>
            <a:ext cx="5143500" cy="1413270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69" indent="0" algn="ctr">
              <a:buNone/>
              <a:defRPr sz="1125"/>
            </a:lvl2pPr>
            <a:lvl3pPr marL="514337" indent="0" algn="ctr">
              <a:buNone/>
              <a:defRPr sz="1013"/>
            </a:lvl3pPr>
            <a:lvl4pPr marL="771506" indent="0" algn="ctr">
              <a:buNone/>
              <a:defRPr sz="900"/>
            </a:lvl4pPr>
            <a:lvl5pPr marL="1028675" indent="0" algn="ctr">
              <a:buNone/>
              <a:defRPr sz="900"/>
            </a:lvl5pPr>
            <a:lvl6pPr marL="1285843" indent="0" algn="ctr">
              <a:buNone/>
              <a:defRPr sz="900"/>
            </a:lvl6pPr>
            <a:lvl7pPr marL="1543011" indent="0" algn="ctr">
              <a:buNone/>
              <a:defRPr sz="900"/>
            </a:lvl7pPr>
            <a:lvl8pPr marL="1800180" indent="0" algn="ctr">
              <a:buNone/>
              <a:defRPr sz="900"/>
            </a:lvl8pPr>
            <a:lvl9pPr marL="2057349" indent="0" algn="ctr">
              <a:buNone/>
              <a:defRPr sz="900"/>
            </a:lvl9pPr>
          </a:lstStyle>
          <a:p>
            <a:r>
              <a:rPr lang="en-US" dirty="0" smtClean="0"/>
              <a:t>Click to edit Master subtitle style</a:t>
            </a:r>
            <a:endParaRPr lang="hr-HR" dirty="0" smtClean="0"/>
          </a:p>
        </p:txBody>
      </p:sp>
      <p:sp>
        <p:nvSpPr>
          <p:cNvPr id="2" name="Rectangle 1"/>
          <p:cNvSpPr/>
          <p:nvPr userDrawn="1"/>
        </p:nvSpPr>
        <p:spPr>
          <a:xfrm>
            <a:off x="1867043" y="4169510"/>
            <a:ext cx="2319866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r-HR" sz="675" b="1" u="none" kern="1200" dirty="0" smtClean="0">
                <a:solidFill>
                  <a:srgbClr val="CC3C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3"/>
              </a:rPr>
              <a:t>creativecommons.org/licenses/by-nc-nd/4.0/deed.hr</a:t>
            </a:r>
            <a:endParaRPr lang="hr-HR" sz="675" b="1" u="none" kern="1200" dirty="0">
              <a:solidFill>
                <a:srgbClr val="CC3C00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4682329" y="4136155"/>
            <a:ext cx="1636987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r-HR" sz="675" b="1" u="none" kern="1200" dirty="0" smtClean="0">
                <a:solidFill>
                  <a:srgbClr val="CC3C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4"/>
              </a:rPr>
              <a:t>www.srce.unizg.hr/otvoreni-pristup</a:t>
            </a:r>
            <a:endParaRPr lang="hr-HR" sz="675" b="1" u="none" kern="1200" dirty="0">
              <a:solidFill>
                <a:srgbClr val="CC3C00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5" name="Picture 14">
            <a:hlinkClick r:id="rId4"/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127" y="4611262"/>
            <a:ext cx="685385" cy="270000"/>
          </a:xfrm>
          <a:prstGeom prst="rect">
            <a:avLst/>
          </a:prstGeom>
        </p:spPr>
      </p:pic>
      <p:pic>
        <p:nvPicPr>
          <p:cNvPr id="16" name="Picture 2" descr="http://mirrors.creativecommons.org/presskit/buttons/88x31/png/by-nc-nd.png">
            <a:hlinkClick r:id="rId3"/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955" y="4611262"/>
            <a:ext cx="771702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hlinkClick r:id="rId2"/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3" y="3543852"/>
            <a:ext cx="1384975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350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282308"/>
            <a:ext cx="5915025" cy="2139553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3442101"/>
            <a:ext cx="5915025" cy="112514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69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37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06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6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43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11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18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349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5A55-2F1E-4FC3-883D-C1990A1E68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375349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369219"/>
            <a:ext cx="291465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369219"/>
            <a:ext cx="291465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5A55-2F1E-4FC3-883D-C1990A1E68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24621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273847"/>
            <a:ext cx="5915025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260872"/>
            <a:ext cx="2901255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69" indent="0">
              <a:buNone/>
              <a:defRPr sz="1125" b="1"/>
            </a:lvl2pPr>
            <a:lvl3pPr marL="514337" indent="0">
              <a:buNone/>
              <a:defRPr sz="1013" b="1"/>
            </a:lvl3pPr>
            <a:lvl4pPr marL="771506" indent="0">
              <a:buNone/>
              <a:defRPr sz="900" b="1"/>
            </a:lvl4pPr>
            <a:lvl5pPr marL="1028675" indent="0">
              <a:buNone/>
              <a:defRPr sz="900" b="1"/>
            </a:lvl5pPr>
            <a:lvl6pPr marL="1285843" indent="0">
              <a:buNone/>
              <a:defRPr sz="900" b="1"/>
            </a:lvl6pPr>
            <a:lvl7pPr marL="1543011" indent="0">
              <a:buNone/>
              <a:defRPr sz="900" b="1"/>
            </a:lvl7pPr>
            <a:lvl8pPr marL="1800180" indent="0">
              <a:buNone/>
              <a:defRPr sz="900" b="1"/>
            </a:lvl8pPr>
            <a:lvl9pPr marL="2057349" indent="0">
              <a:buNone/>
              <a:defRPr sz="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1878807"/>
            <a:ext cx="2901255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5" y="1260872"/>
            <a:ext cx="2915543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69" indent="0">
              <a:buNone/>
              <a:defRPr sz="1125" b="1"/>
            </a:lvl2pPr>
            <a:lvl3pPr marL="514337" indent="0">
              <a:buNone/>
              <a:defRPr sz="1013" b="1"/>
            </a:lvl3pPr>
            <a:lvl4pPr marL="771506" indent="0">
              <a:buNone/>
              <a:defRPr sz="900" b="1"/>
            </a:lvl4pPr>
            <a:lvl5pPr marL="1028675" indent="0">
              <a:buNone/>
              <a:defRPr sz="900" b="1"/>
            </a:lvl5pPr>
            <a:lvl6pPr marL="1285843" indent="0">
              <a:buNone/>
              <a:defRPr sz="900" b="1"/>
            </a:lvl6pPr>
            <a:lvl7pPr marL="1543011" indent="0">
              <a:buNone/>
              <a:defRPr sz="900" b="1"/>
            </a:lvl7pPr>
            <a:lvl8pPr marL="1800180" indent="0">
              <a:buNone/>
              <a:defRPr sz="900" b="1"/>
            </a:lvl8pPr>
            <a:lvl9pPr marL="2057349" indent="0">
              <a:buNone/>
              <a:defRPr sz="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5" y="1878807"/>
            <a:ext cx="2915543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5A55-2F1E-4FC3-883D-C1990A1E68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79139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5A55-2F1E-4FC3-883D-C1990A1E68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38032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5A55-2F1E-4FC3-883D-C1990A1E68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976363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740573"/>
            <a:ext cx="3471863" cy="3655219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543051"/>
            <a:ext cx="2211884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69" indent="0">
              <a:buNone/>
              <a:defRPr sz="788"/>
            </a:lvl2pPr>
            <a:lvl3pPr marL="514337" indent="0">
              <a:buNone/>
              <a:defRPr sz="675"/>
            </a:lvl3pPr>
            <a:lvl4pPr marL="771506" indent="0">
              <a:buNone/>
              <a:defRPr sz="563"/>
            </a:lvl4pPr>
            <a:lvl5pPr marL="1028675" indent="0">
              <a:buNone/>
              <a:defRPr sz="563"/>
            </a:lvl5pPr>
            <a:lvl6pPr marL="1285843" indent="0">
              <a:buNone/>
              <a:defRPr sz="563"/>
            </a:lvl6pPr>
            <a:lvl7pPr marL="1543011" indent="0">
              <a:buNone/>
              <a:defRPr sz="563"/>
            </a:lvl7pPr>
            <a:lvl8pPr marL="1800180" indent="0">
              <a:buNone/>
              <a:defRPr sz="563"/>
            </a:lvl8pPr>
            <a:lvl9pPr marL="2057349" indent="0">
              <a:buNone/>
              <a:defRPr sz="56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5A55-2F1E-4FC3-883D-C1990A1E68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378319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5543" y="740573"/>
            <a:ext cx="3471863" cy="3655219"/>
          </a:xfrm>
        </p:spPr>
        <p:txBody>
          <a:bodyPr/>
          <a:lstStyle>
            <a:lvl1pPr marL="0" indent="0">
              <a:buNone/>
              <a:defRPr sz="1800"/>
            </a:lvl1pPr>
            <a:lvl2pPr marL="257169" indent="0">
              <a:buNone/>
              <a:defRPr sz="1575"/>
            </a:lvl2pPr>
            <a:lvl3pPr marL="514337" indent="0">
              <a:buNone/>
              <a:defRPr sz="1350"/>
            </a:lvl3pPr>
            <a:lvl4pPr marL="771506" indent="0">
              <a:buNone/>
              <a:defRPr sz="1125"/>
            </a:lvl4pPr>
            <a:lvl5pPr marL="1028675" indent="0">
              <a:buNone/>
              <a:defRPr sz="1125"/>
            </a:lvl5pPr>
            <a:lvl6pPr marL="1285843" indent="0">
              <a:buNone/>
              <a:defRPr sz="1125"/>
            </a:lvl6pPr>
            <a:lvl7pPr marL="1543011" indent="0">
              <a:buNone/>
              <a:defRPr sz="1125"/>
            </a:lvl7pPr>
            <a:lvl8pPr marL="1800180" indent="0">
              <a:buNone/>
              <a:defRPr sz="1125"/>
            </a:lvl8pPr>
            <a:lvl9pPr marL="2057349" indent="0">
              <a:buNone/>
              <a:defRPr sz="1125"/>
            </a:lvl9pPr>
          </a:lstStyle>
          <a:p>
            <a:r>
              <a:rPr lang="en-US" smtClean="0"/>
              <a:t>Click icon to add picture</a:t>
            </a:r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543051"/>
            <a:ext cx="2211884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69" indent="0">
              <a:buNone/>
              <a:defRPr sz="788"/>
            </a:lvl2pPr>
            <a:lvl3pPr marL="514337" indent="0">
              <a:buNone/>
              <a:defRPr sz="675"/>
            </a:lvl3pPr>
            <a:lvl4pPr marL="771506" indent="0">
              <a:buNone/>
              <a:defRPr sz="563"/>
            </a:lvl4pPr>
            <a:lvl5pPr marL="1028675" indent="0">
              <a:buNone/>
              <a:defRPr sz="563"/>
            </a:lvl5pPr>
            <a:lvl6pPr marL="1285843" indent="0">
              <a:buNone/>
              <a:defRPr sz="563"/>
            </a:lvl6pPr>
            <a:lvl7pPr marL="1543011" indent="0">
              <a:buNone/>
              <a:defRPr sz="563"/>
            </a:lvl7pPr>
            <a:lvl8pPr marL="1800180" indent="0">
              <a:buNone/>
              <a:defRPr sz="563"/>
            </a:lvl8pPr>
            <a:lvl9pPr marL="2057349" indent="0">
              <a:buNone/>
              <a:defRPr sz="56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75A55-2F1E-4FC3-883D-C1990A1E687D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42216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oup 14"/>
          <p:cNvGrpSpPr>
            <a:grpSpLocks noChangeAspect="1"/>
          </p:cNvGrpSpPr>
          <p:nvPr userDrawn="1"/>
        </p:nvGrpSpPr>
        <p:grpSpPr bwMode="auto">
          <a:xfrm>
            <a:off x="3960355" y="-626086"/>
            <a:ext cx="3492486" cy="3600000"/>
            <a:chOff x="-1392" y="-336"/>
            <a:chExt cx="4028" cy="4152"/>
          </a:xfrm>
        </p:grpSpPr>
        <p:sp>
          <p:nvSpPr>
            <p:cNvPr id="139" name="AutoShape 13"/>
            <p:cNvSpPr>
              <a:spLocks noChangeAspect="1" noChangeArrowheads="1" noTextEdit="1"/>
            </p:cNvSpPr>
            <p:nvPr userDrawn="1"/>
          </p:nvSpPr>
          <p:spPr bwMode="auto">
            <a:xfrm>
              <a:off x="-1392" y="-336"/>
              <a:ext cx="4028" cy="4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40" name="Freeform 15"/>
            <p:cNvSpPr>
              <a:spLocks/>
            </p:cNvSpPr>
            <p:nvPr userDrawn="1"/>
          </p:nvSpPr>
          <p:spPr bwMode="auto">
            <a:xfrm>
              <a:off x="-228" y="1039"/>
              <a:ext cx="1829" cy="1656"/>
            </a:xfrm>
            <a:custGeom>
              <a:avLst/>
              <a:gdLst/>
              <a:ahLst/>
              <a:cxnLst>
                <a:cxn ang="0">
                  <a:pos x="808" y="340"/>
                </a:cxn>
                <a:cxn ang="0">
                  <a:pos x="809" y="438"/>
                </a:cxn>
                <a:cxn ang="0">
                  <a:pos x="938" y="512"/>
                </a:cxn>
                <a:cxn ang="0">
                  <a:pos x="1015" y="493"/>
                </a:cxn>
                <a:cxn ang="0">
                  <a:pos x="1078" y="219"/>
                </a:cxn>
                <a:cxn ang="0">
                  <a:pos x="1141" y="114"/>
                </a:cxn>
                <a:cxn ang="0">
                  <a:pos x="1239" y="36"/>
                </a:cxn>
                <a:cxn ang="0">
                  <a:pos x="1339" y="12"/>
                </a:cxn>
                <a:cxn ang="0">
                  <a:pos x="1479" y="19"/>
                </a:cxn>
                <a:cxn ang="0">
                  <a:pos x="1663" y="86"/>
                </a:cxn>
                <a:cxn ang="0">
                  <a:pos x="1542" y="251"/>
                </a:cxn>
                <a:cxn ang="0">
                  <a:pos x="1254" y="475"/>
                </a:cxn>
                <a:cxn ang="0">
                  <a:pos x="847" y="782"/>
                </a:cxn>
                <a:cxn ang="0">
                  <a:pos x="706" y="886"/>
                </a:cxn>
                <a:cxn ang="0">
                  <a:pos x="692" y="936"/>
                </a:cxn>
                <a:cxn ang="0">
                  <a:pos x="745" y="941"/>
                </a:cxn>
                <a:cxn ang="0">
                  <a:pos x="806" y="907"/>
                </a:cxn>
                <a:cxn ang="0">
                  <a:pos x="938" y="814"/>
                </a:cxn>
                <a:cxn ang="0">
                  <a:pos x="1389" y="527"/>
                </a:cxn>
                <a:cxn ang="0">
                  <a:pos x="1631" y="396"/>
                </a:cxn>
                <a:cxn ang="0">
                  <a:pos x="1751" y="388"/>
                </a:cxn>
                <a:cxn ang="0">
                  <a:pos x="1827" y="497"/>
                </a:cxn>
                <a:cxn ang="0">
                  <a:pos x="1795" y="663"/>
                </a:cxn>
                <a:cxn ang="0">
                  <a:pos x="1706" y="868"/>
                </a:cxn>
                <a:cxn ang="0">
                  <a:pos x="1532" y="1127"/>
                </a:cxn>
                <a:cxn ang="0">
                  <a:pos x="1410" y="1213"/>
                </a:cxn>
                <a:cxn ang="0">
                  <a:pos x="1315" y="1281"/>
                </a:cxn>
                <a:cxn ang="0">
                  <a:pos x="1177" y="1344"/>
                </a:cxn>
                <a:cxn ang="0">
                  <a:pos x="941" y="1537"/>
                </a:cxn>
                <a:cxn ang="0">
                  <a:pos x="884" y="1596"/>
                </a:cxn>
                <a:cxn ang="0">
                  <a:pos x="785" y="1656"/>
                </a:cxn>
                <a:cxn ang="0">
                  <a:pos x="878" y="1489"/>
                </a:cxn>
                <a:cxn ang="0">
                  <a:pos x="1061" y="1325"/>
                </a:cxn>
                <a:cxn ang="0">
                  <a:pos x="1516" y="994"/>
                </a:cxn>
                <a:cxn ang="0">
                  <a:pos x="1594" y="936"/>
                </a:cxn>
                <a:cxn ang="0">
                  <a:pos x="1679" y="851"/>
                </a:cxn>
                <a:cxn ang="0">
                  <a:pos x="1731" y="813"/>
                </a:cxn>
                <a:cxn ang="0">
                  <a:pos x="1768" y="715"/>
                </a:cxn>
                <a:cxn ang="0">
                  <a:pos x="1706" y="652"/>
                </a:cxn>
                <a:cxn ang="0">
                  <a:pos x="1634" y="637"/>
                </a:cxn>
                <a:cxn ang="0">
                  <a:pos x="1510" y="698"/>
                </a:cxn>
                <a:cxn ang="0">
                  <a:pos x="1222" y="886"/>
                </a:cxn>
                <a:cxn ang="0">
                  <a:pos x="590" y="1400"/>
                </a:cxn>
                <a:cxn ang="0">
                  <a:pos x="567" y="1456"/>
                </a:cxn>
                <a:cxn ang="0">
                  <a:pos x="308" y="1047"/>
                </a:cxn>
                <a:cxn ang="0">
                  <a:pos x="453" y="813"/>
                </a:cxn>
                <a:cxn ang="0">
                  <a:pos x="420" y="780"/>
                </a:cxn>
                <a:cxn ang="0">
                  <a:pos x="163" y="848"/>
                </a:cxn>
                <a:cxn ang="0">
                  <a:pos x="23" y="823"/>
                </a:cxn>
                <a:cxn ang="0">
                  <a:pos x="0" y="649"/>
                </a:cxn>
                <a:cxn ang="0">
                  <a:pos x="21" y="444"/>
                </a:cxn>
                <a:cxn ang="0">
                  <a:pos x="76" y="274"/>
                </a:cxn>
                <a:cxn ang="0">
                  <a:pos x="163" y="127"/>
                </a:cxn>
                <a:cxn ang="0">
                  <a:pos x="246" y="49"/>
                </a:cxn>
                <a:cxn ang="0">
                  <a:pos x="358" y="8"/>
                </a:cxn>
                <a:cxn ang="0">
                  <a:pos x="509" y="2"/>
                </a:cxn>
                <a:cxn ang="0">
                  <a:pos x="646" y="34"/>
                </a:cxn>
                <a:cxn ang="0">
                  <a:pos x="738" y="121"/>
                </a:cxn>
              </a:cxnLst>
              <a:rect l="0" t="0" r="r" b="b"/>
              <a:pathLst>
                <a:path w="1829" h="1656">
                  <a:moveTo>
                    <a:pt x="793" y="195"/>
                  </a:moveTo>
                  <a:lnTo>
                    <a:pt x="793" y="210"/>
                  </a:lnTo>
                  <a:lnTo>
                    <a:pt x="795" y="226"/>
                  </a:lnTo>
                  <a:lnTo>
                    <a:pt x="799" y="256"/>
                  </a:lnTo>
                  <a:lnTo>
                    <a:pt x="802" y="285"/>
                  </a:lnTo>
                  <a:lnTo>
                    <a:pt x="805" y="312"/>
                  </a:lnTo>
                  <a:lnTo>
                    <a:pt x="808" y="340"/>
                  </a:lnTo>
                  <a:lnTo>
                    <a:pt x="808" y="355"/>
                  </a:lnTo>
                  <a:lnTo>
                    <a:pt x="806" y="369"/>
                  </a:lnTo>
                  <a:lnTo>
                    <a:pt x="806" y="384"/>
                  </a:lnTo>
                  <a:lnTo>
                    <a:pt x="803" y="400"/>
                  </a:lnTo>
                  <a:lnTo>
                    <a:pt x="800" y="415"/>
                  </a:lnTo>
                  <a:lnTo>
                    <a:pt x="796" y="431"/>
                  </a:lnTo>
                  <a:lnTo>
                    <a:pt x="809" y="438"/>
                  </a:lnTo>
                  <a:lnTo>
                    <a:pt x="822" y="445"/>
                  </a:lnTo>
                  <a:lnTo>
                    <a:pt x="847" y="461"/>
                  </a:lnTo>
                  <a:lnTo>
                    <a:pt x="871" y="476"/>
                  </a:lnTo>
                  <a:lnTo>
                    <a:pt x="897" y="492"/>
                  </a:lnTo>
                  <a:lnTo>
                    <a:pt x="911" y="499"/>
                  </a:lnTo>
                  <a:lnTo>
                    <a:pt x="924" y="506"/>
                  </a:lnTo>
                  <a:lnTo>
                    <a:pt x="938" y="512"/>
                  </a:lnTo>
                  <a:lnTo>
                    <a:pt x="950" y="517"/>
                  </a:lnTo>
                  <a:lnTo>
                    <a:pt x="966" y="523"/>
                  </a:lnTo>
                  <a:lnTo>
                    <a:pt x="980" y="526"/>
                  </a:lnTo>
                  <a:lnTo>
                    <a:pt x="996" y="528"/>
                  </a:lnTo>
                  <a:lnTo>
                    <a:pt x="1011" y="530"/>
                  </a:lnTo>
                  <a:lnTo>
                    <a:pt x="1013" y="512"/>
                  </a:lnTo>
                  <a:lnTo>
                    <a:pt x="1015" y="493"/>
                  </a:lnTo>
                  <a:lnTo>
                    <a:pt x="1021" y="456"/>
                  </a:lnTo>
                  <a:lnTo>
                    <a:pt x="1028" y="420"/>
                  </a:lnTo>
                  <a:lnTo>
                    <a:pt x="1035" y="383"/>
                  </a:lnTo>
                  <a:lnTo>
                    <a:pt x="1044" y="346"/>
                  </a:lnTo>
                  <a:lnTo>
                    <a:pt x="1052" y="308"/>
                  </a:lnTo>
                  <a:lnTo>
                    <a:pt x="1071" y="234"/>
                  </a:lnTo>
                  <a:lnTo>
                    <a:pt x="1078" y="219"/>
                  </a:lnTo>
                  <a:lnTo>
                    <a:pt x="1085" y="205"/>
                  </a:lnTo>
                  <a:lnTo>
                    <a:pt x="1092" y="189"/>
                  </a:lnTo>
                  <a:lnTo>
                    <a:pt x="1100" y="174"/>
                  </a:lnTo>
                  <a:lnTo>
                    <a:pt x="1109" y="158"/>
                  </a:lnTo>
                  <a:lnTo>
                    <a:pt x="1120" y="144"/>
                  </a:lnTo>
                  <a:lnTo>
                    <a:pt x="1130" y="128"/>
                  </a:lnTo>
                  <a:lnTo>
                    <a:pt x="1141" y="114"/>
                  </a:lnTo>
                  <a:lnTo>
                    <a:pt x="1154" y="100"/>
                  </a:lnTo>
                  <a:lnTo>
                    <a:pt x="1167" y="87"/>
                  </a:lnTo>
                  <a:lnTo>
                    <a:pt x="1180" y="76"/>
                  </a:lnTo>
                  <a:lnTo>
                    <a:pt x="1194" y="65"/>
                  </a:lnTo>
                  <a:lnTo>
                    <a:pt x="1208" y="53"/>
                  </a:lnTo>
                  <a:lnTo>
                    <a:pt x="1223" y="45"/>
                  </a:lnTo>
                  <a:lnTo>
                    <a:pt x="1239" y="36"/>
                  </a:lnTo>
                  <a:lnTo>
                    <a:pt x="1247" y="34"/>
                  </a:lnTo>
                  <a:lnTo>
                    <a:pt x="1256" y="31"/>
                  </a:lnTo>
                  <a:lnTo>
                    <a:pt x="1284" y="22"/>
                  </a:lnTo>
                  <a:lnTo>
                    <a:pt x="1297" y="18"/>
                  </a:lnTo>
                  <a:lnTo>
                    <a:pt x="1311" y="15"/>
                  </a:lnTo>
                  <a:lnTo>
                    <a:pt x="1325" y="14"/>
                  </a:lnTo>
                  <a:lnTo>
                    <a:pt x="1339" y="12"/>
                  </a:lnTo>
                  <a:lnTo>
                    <a:pt x="1368" y="9"/>
                  </a:lnTo>
                  <a:lnTo>
                    <a:pt x="1396" y="9"/>
                  </a:lnTo>
                  <a:lnTo>
                    <a:pt x="1410" y="11"/>
                  </a:lnTo>
                  <a:lnTo>
                    <a:pt x="1424" y="11"/>
                  </a:lnTo>
                  <a:lnTo>
                    <a:pt x="1453" y="15"/>
                  </a:lnTo>
                  <a:lnTo>
                    <a:pt x="1467" y="17"/>
                  </a:lnTo>
                  <a:lnTo>
                    <a:pt x="1479" y="19"/>
                  </a:lnTo>
                  <a:lnTo>
                    <a:pt x="1508" y="26"/>
                  </a:lnTo>
                  <a:lnTo>
                    <a:pt x="1535" y="34"/>
                  </a:lnTo>
                  <a:lnTo>
                    <a:pt x="1561" y="42"/>
                  </a:lnTo>
                  <a:lnTo>
                    <a:pt x="1587" y="52"/>
                  </a:lnTo>
                  <a:lnTo>
                    <a:pt x="1614" y="62"/>
                  </a:lnTo>
                  <a:lnTo>
                    <a:pt x="1638" y="73"/>
                  </a:lnTo>
                  <a:lnTo>
                    <a:pt x="1663" y="86"/>
                  </a:lnTo>
                  <a:lnTo>
                    <a:pt x="1687" y="99"/>
                  </a:lnTo>
                  <a:lnTo>
                    <a:pt x="1665" y="125"/>
                  </a:lnTo>
                  <a:lnTo>
                    <a:pt x="1642" y="152"/>
                  </a:lnTo>
                  <a:lnTo>
                    <a:pt x="1618" y="178"/>
                  </a:lnTo>
                  <a:lnTo>
                    <a:pt x="1593" y="203"/>
                  </a:lnTo>
                  <a:lnTo>
                    <a:pt x="1567" y="227"/>
                  </a:lnTo>
                  <a:lnTo>
                    <a:pt x="1542" y="251"/>
                  </a:lnTo>
                  <a:lnTo>
                    <a:pt x="1515" y="275"/>
                  </a:lnTo>
                  <a:lnTo>
                    <a:pt x="1488" y="299"/>
                  </a:lnTo>
                  <a:lnTo>
                    <a:pt x="1460" y="322"/>
                  </a:lnTo>
                  <a:lnTo>
                    <a:pt x="1431" y="345"/>
                  </a:lnTo>
                  <a:lnTo>
                    <a:pt x="1373" y="388"/>
                  </a:lnTo>
                  <a:lnTo>
                    <a:pt x="1314" y="432"/>
                  </a:lnTo>
                  <a:lnTo>
                    <a:pt x="1254" y="475"/>
                  </a:lnTo>
                  <a:lnTo>
                    <a:pt x="1134" y="560"/>
                  </a:lnTo>
                  <a:lnTo>
                    <a:pt x="1073" y="602"/>
                  </a:lnTo>
                  <a:lnTo>
                    <a:pt x="1015" y="646"/>
                  </a:lnTo>
                  <a:lnTo>
                    <a:pt x="957" y="690"/>
                  </a:lnTo>
                  <a:lnTo>
                    <a:pt x="901" y="735"/>
                  </a:lnTo>
                  <a:lnTo>
                    <a:pt x="874" y="758"/>
                  </a:lnTo>
                  <a:lnTo>
                    <a:pt x="847" y="782"/>
                  </a:lnTo>
                  <a:lnTo>
                    <a:pt x="822" y="806"/>
                  </a:lnTo>
                  <a:lnTo>
                    <a:pt x="796" y="830"/>
                  </a:lnTo>
                  <a:lnTo>
                    <a:pt x="778" y="840"/>
                  </a:lnTo>
                  <a:lnTo>
                    <a:pt x="759" y="849"/>
                  </a:lnTo>
                  <a:lnTo>
                    <a:pt x="740" y="861"/>
                  </a:lnTo>
                  <a:lnTo>
                    <a:pt x="721" y="874"/>
                  </a:lnTo>
                  <a:lnTo>
                    <a:pt x="706" y="886"/>
                  </a:lnTo>
                  <a:lnTo>
                    <a:pt x="692" y="900"/>
                  </a:lnTo>
                  <a:lnTo>
                    <a:pt x="686" y="906"/>
                  </a:lnTo>
                  <a:lnTo>
                    <a:pt x="682" y="913"/>
                  </a:lnTo>
                  <a:lnTo>
                    <a:pt x="677" y="919"/>
                  </a:lnTo>
                  <a:lnTo>
                    <a:pt x="676" y="926"/>
                  </a:lnTo>
                  <a:lnTo>
                    <a:pt x="685" y="932"/>
                  </a:lnTo>
                  <a:lnTo>
                    <a:pt x="692" y="936"/>
                  </a:lnTo>
                  <a:lnTo>
                    <a:pt x="700" y="939"/>
                  </a:lnTo>
                  <a:lnTo>
                    <a:pt x="707" y="941"/>
                  </a:lnTo>
                  <a:lnTo>
                    <a:pt x="716" y="943"/>
                  </a:lnTo>
                  <a:lnTo>
                    <a:pt x="723" y="943"/>
                  </a:lnTo>
                  <a:lnTo>
                    <a:pt x="730" y="943"/>
                  </a:lnTo>
                  <a:lnTo>
                    <a:pt x="738" y="943"/>
                  </a:lnTo>
                  <a:lnTo>
                    <a:pt x="745" y="941"/>
                  </a:lnTo>
                  <a:lnTo>
                    <a:pt x="752" y="939"/>
                  </a:lnTo>
                  <a:lnTo>
                    <a:pt x="759" y="937"/>
                  </a:lnTo>
                  <a:lnTo>
                    <a:pt x="767" y="933"/>
                  </a:lnTo>
                  <a:lnTo>
                    <a:pt x="772" y="930"/>
                  </a:lnTo>
                  <a:lnTo>
                    <a:pt x="779" y="926"/>
                  </a:lnTo>
                  <a:lnTo>
                    <a:pt x="792" y="917"/>
                  </a:lnTo>
                  <a:lnTo>
                    <a:pt x="806" y="907"/>
                  </a:lnTo>
                  <a:lnTo>
                    <a:pt x="819" y="896"/>
                  </a:lnTo>
                  <a:lnTo>
                    <a:pt x="843" y="875"/>
                  </a:lnTo>
                  <a:lnTo>
                    <a:pt x="856" y="864"/>
                  </a:lnTo>
                  <a:lnTo>
                    <a:pt x="867" y="855"/>
                  </a:lnTo>
                  <a:lnTo>
                    <a:pt x="880" y="847"/>
                  </a:lnTo>
                  <a:lnTo>
                    <a:pt x="892" y="840"/>
                  </a:lnTo>
                  <a:lnTo>
                    <a:pt x="938" y="814"/>
                  </a:lnTo>
                  <a:lnTo>
                    <a:pt x="984" y="787"/>
                  </a:lnTo>
                  <a:lnTo>
                    <a:pt x="1030" y="760"/>
                  </a:lnTo>
                  <a:lnTo>
                    <a:pt x="1075" y="732"/>
                  </a:lnTo>
                  <a:lnTo>
                    <a:pt x="1165" y="673"/>
                  </a:lnTo>
                  <a:lnTo>
                    <a:pt x="1254" y="615"/>
                  </a:lnTo>
                  <a:lnTo>
                    <a:pt x="1345" y="555"/>
                  </a:lnTo>
                  <a:lnTo>
                    <a:pt x="1389" y="527"/>
                  </a:lnTo>
                  <a:lnTo>
                    <a:pt x="1434" y="500"/>
                  </a:lnTo>
                  <a:lnTo>
                    <a:pt x="1479" y="473"/>
                  </a:lnTo>
                  <a:lnTo>
                    <a:pt x="1525" y="448"/>
                  </a:lnTo>
                  <a:lnTo>
                    <a:pt x="1570" y="424"/>
                  </a:lnTo>
                  <a:lnTo>
                    <a:pt x="1615" y="401"/>
                  </a:lnTo>
                  <a:lnTo>
                    <a:pt x="1624" y="398"/>
                  </a:lnTo>
                  <a:lnTo>
                    <a:pt x="1631" y="396"/>
                  </a:lnTo>
                  <a:lnTo>
                    <a:pt x="1648" y="391"/>
                  </a:lnTo>
                  <a:lnTo>
                    <a:pt x="1665" y="388"/>
                  </a:lnTo>
                  <a:lnTo>
                    <a:pt x="1682" y="387"/>
                  </a:lnTo>
                  <a:lnTo>
                    <a:pt x="1700" y="387"/>
                  </a:lnTo>
                  <a:lnTo>
                    <a:pt x="1717" y="387"/>
                  </a:lnTo>
                  <a:lnTo>
                    <a:pt x="1734" y="387"/>
                  </a:lnTo>
                  <a:lnTo>
                    <a:pt x="1751" y="388"/>
                  </a:lnTo>
                  <a:lnTo>
                    <a:pt x="1781" y="393"/>
                  </a:lnTo>
                  <a:lnTo>
                    <a:pt x="1805" y="397"/>
                  </a:lnTo>
                  <a:lnTo>
                    <a:pt x="1827" y="401"/>
                  </a:lnTo>
                  <a:lnTo>
                    <a:pt x="1829" y="425"/>
                  </a:lnTo>
                  <a:lnTo>
                    <a:pt x="1829" y="449"/>
                  </a:lnTo>
                  <a:lnTo>
                    <a:pt x="1829" y="473"/>
                  </a:lnTo>
                  <a:lnTo>
                    <a:pt x="1827" y="497"/>
                  </a:lnTo>
                  <a:lnTo>
                    <a:pt x="1826" y="521"/>
                  </a:lnTo>
                  <a:lnTo>
                    <a:pt x="1822" y="545"/>
                  </a:lnTo>
                  <a:lnTo>
                    <a:pt x="1819" y="569"/>
                  </a:lnTo>
                  <a:lnTo>
                    <a:pt x="1813" y="592"/>
                  </a:lnTo>
                  <a:lnTo>
                    <a:pt x="1807" y="616"/>
                  </a:lnTo>
                  <a:lnTo>
                    <a:pt x="1802" y="640"/>
                  </a:lnTo>
                  <a:lnTo>
                    <a:pt x="1795" y="663"/>
                  </a:lnTo>
                  <a:lnTo>
                    <a:pt x="1788" y="687"/>
                  </a:lnTo>
                  <a:lnTo>
                    <a:pt x="1779" y="709"/>
                  </a:lnTo>
                  <a:lnTo>
                    <a:pt x="1769" y="732"/>
                  </a:lnTo>
                  <a:lnTo>
                    <a:pt x="1761" y="756"/>
                  </a:lnTo>
                  <a:lnTo>
                    <a:pt x="1750" y="779"/>
                  </a:lnTo>
                  <a:lnTo>
                    <a:pt x="1728" y="824"/>
                  </a:lnTo>
                  <a:lnTo>
                    <a:pt x="1706" y="868"/>
                  </a:lnTo>
                  <a:lnTo>
                    <a:pt x="1680" y="913"/>
                  </a:lnTo>
                  <a:lnTo>
                    <a:pt x="1653" y="957"/>
                  </a:lnTo>
                  <a:lnTo>
                    <a:pt x="1626" y="999"/>
                  </a:lnTo>
                  <a:lnTo>
                    <a:pt x="1598" y="1042"/>
                  </a:lnTo>
                  <a:lnTo>
                    <a:pt x="1570" y="1084"/>
                  </a:lnTo>
                  <a:lnTo>
                    <a:pt x="1542" y="1125"/>
                  </a:lnTo>
                  <a:lnTo>
                    <a:pt x="1532" y="1127"/>
                  </a:lnTo>
                  <a:lnTo>
                    <a:pt x="1523" y="1129"/>
                  </a:lnTo>
                  <a:lnTo>
                    <a:pt x="1506" y="1137"/>
                  </a:lnTo>
                  <a:lnTo>
                    <a:pt x="1491" y="1146"/>
                  </a:lnTo>
                  <a:lnTo>
                    <a:pt x="1474" y="1158"/>
                  </a:lnTo>
                  <a:lnTo>
                    <a:pt x="1458" y="1171"/>
                  </a:lnTo>
                  <a:lnTo>
                    <a:pt x="1441" y="1185"/>
                  </a:lnTo>
                  <a:lnTo>
                    <a:pt x="1410" y="1213"/>
                  </a:lnTo>
                  <a:lnTo>
                    <a:pt x="1393" y="1227"/>
                  </a:lnTo>
                  <a:lnTo>
                    <a:pt x="1378" y="1241"/>
                  </a:lnTo>
                  <a:lnTo>
                    <a:pt x="1361" y="1255"/>
                  </a:lnTo>
                  <a:lnTo>
                    <a:pt x="1342" y="1267"/>
                  </a:lnTo>
                  <a:lnTo>
                    <a:pt x="1334" y="1271"/>
                  </a:lnTo>
                  <a:lnTo>
                    <a:pt x="1325" y="1277"/>
                  </a:lnTo>
                  <a:lnTo>
                    <a:pt x="1315" y="1281"/>
                  </a:lnTo>
                  <a:lnTo>
                    <a:pt x="1305" y="1284"/>
                  </a:lnTo>
                  <a:lnTo>
                    <a:pt x="1286" y="1289"/>
                  </a:lnTo>
                  <a:lnTo>
                    <a:pt x="1276" y="1291"/>
                  </a:lnTo>
                  <a:lnTo>
                    <a:pt x="1266" y="1291"/>
                  </a:lnTo>
                  <a:lnTo>
                    <a:pt x="1221" y="1318"/>
                  </a:lnTo>
                  <a:lnTo>
                    <a:pt x="1198" y="1330"/>
                  </a:lnTo>
                  <a:lnTo>
                    <a:pt x="1177" y="1344"/>
                  </a:lnTo>
                  <a:lnTo>
                    <a:pt x="1136" y="1373"/>
                  </a:lnTo>
                  <a:lnTo>
                    <a:pt x="1116" y="1387"/>
                  </a:lnTo>
                  <a:lnTo>
                    <a:pt x="1096" y="1402"/>
                  </a:lnTo>
                  <a:lnTo>
                    <a:pt x="1058" y="1432"/>
                  </a:lnTo>
                  <a:lnTo>
                    <a:pt x="1020" y="1465"/>
                  </a:lnTo>
                  <a:lnTo>
                    <a:pt x="943" y="1531"/>
                  </a:lnTo>
                  <a:lnTo>
                    <a:pt x="941" y="1537"/>
                  </a:lnTo>
                  <a:lnTo>
                    <a:pt x="938" y="1542"/>
                  </a:lnTo>
                  <a:lnTo>
                    <a:pt x="932" y="1554"/>
                  </a:lnTo>
                  <a:lnTo>
                    <a:pt x="924" y="1564"/>
                  </a:lnTo>
                  <a:lnTo>
                    <a:pt x="915" y="1574"/>
                  </a:lnTo>
                  <a:lnTo>
                    <a:pt x="905" y="1582"/>
                  </a:lnTo>
                  <a:lnTo>
                    <a:pt x="894" y="1589"/>
                  </a:lnTo>
                  <a:lnTo>
                    <a:pt x="884" y="1596"/>
                  </a:lnTo>
                  <a:lnTo>
                    <a:pt x="871" y="1603"/>
                  </a:lnTo>
                  <a:lnTo>
                    <a:pt x="849" y="1616"/>
                  </a:lnTo>
                  <a:lnTo>
                    <a:pt x="825" y="1629"/>
                  </a:lnTo>
                  <a:lnTo>
                    <a:pt x="803" y="1641"/>
                  </a:lnTo>
                  <a:lnTo>
                    <a:pt x="799" y="1644"/>
                  </a:lnTo>
                  <a:lnTo>
                    <a:pt x="793" y="1648"/>
                  </a:lnTo>
                  <a:lnTo>
                    <a:pt x="785" y="1656"/>
                  </a:lnTo>
                  <a:lnTo>
                    <a:pt x="758" y="1629"/>
                  </a:lnTo>
                  <a:lnTo>
                    <a:pt x="776" y="1603"/>
                  </a:lnTo>
                  <a:lnTo>
                    <a:pt x="796" y="1581"/>
                  </a:lnTo>
                  <a:lnTo>
                    <a:pt x="816" y="1557"/>
                  </a:lnTo>
                  <a:lnTo>
                    <a:pt x="837" y="1534"/>
                  </a:lnTo>
                  <a:lnTo>
                    <a:pt x="857" y="1511"/>
                  </a:lnTo>
                  <a:lnTo>
                    <a:pt x="878" y="1489"/>
                  </a:lnTo>
                  <a:lnTo>
                    <a:pt x="901" y="1467"/>
                  </a:lnTo>
                  <a:lnTo>
                    <a:pt x="922" y="1446"/>
                  </a:lnTo>
                  <a:lnTo>
                    <a:pt x="967" y="1404"/>
                  </a:lnTo>
                  <a:lnTo>
                    <a:pt x="990" y="1384"/>
                  </a:lnTo>
                  <a:lnTo>
                    <a:pt x="1013" y="1364"/>
                  </a:lnTo>
                  <a:lnTo>
                    <a:pt x="1037" y="1344"/>
                  </a:lnTo>
                  <a:lnTo>
                    <a:pt x="1061" y="1325"/>
                  </a:lnTo>
                  <a:lnTo>
                    <a:pt x="1109" y="1286"/>
                  </a:lnTo>
                  <a:lnTo>
                    <a:pt x="1157" y="1248"/>
                  </a:lnTo>
                  <a:lnTo>
                    <a:pt x="1206" y="1212"/>
                  </a:lnTo>
                  <a:lnTo>
                    <a:pt x="1307" y="1139"/>
                  </a:lnTo>
                  <a:lnTo>
                    <a:pt x="1409" y="1067"/>
                  </a:lnTo>
                  <a:lnTo>
                    <a:pt x="1510" y="995"/>
                  </a:lnTo>
                  <a:lnTo>
                    <a:pt x="1516" y="994"/>
                  </a:lnTo>
                  <a:lnTo>
                    <a:pt x="1523" y="991"/>
                  </a:lnTo>
                  <a:lnTo>
                    <a:pt x="1536" y="985"/>
                  </a:lnTo>
                  <a:lnTo>
                    <a:pt x="1549" y="978"/>
                  </a:lnTo>
                  <a:lnTo>
                    <a:pt x="1560" y="968"/>
                  </a:lnTo>
                  <a:lnTo>
                    <a:pt x="1571" y="958"/>
                  </a:lnTo>
                  <a:lnTo>
                    <a:pt x="1583" y="947"/>
                  </a:lnTo>
                  <a:lnTo>
                    <a:pt x="1594" y="936"/>
                  </a:lnTo>
                  <a:lnTo>
                    <a:pt x="1604" y="924"/>
                  </a:lnTo>
                  <a:lnTo>
                    <a:pt x="1625" y="900"/>
                  </a:lnTo>
                  <a:lnTo>
                    <a:pt x="1645" y="878"/>
                  </a:lnTo>
                  <a:lnTo>
                    <a:pt x="1655" y="868"/>
                  </a:lnTo>
                  <a:lnTo>
                    <a:pt x="1663" y="861"/>
                  </a:lnTo>
                  <a:lnTo>
                    <a:pt x="1673" y="854"/>
                  </a:lnTo>
                  <a:lnTo>
                    <a:pt x="1679" y="851"/>
                  </a:lnTo>
                  <a:lnTo>
                    <a:pt x="1683" y="848"/>
                  </a:lnTo>
                  <a:lnTo>
                    <a:pt x="1693" y="844"/>
                  </a:lnTo>
                  <a:lnTo>
                    <a:pt x="1701" y="838"/>
                  </a:lnTo>
                  <a:lnTo>
                    <a:pt x="1710" y="833"/>
                  </a:lnTo>
                  <a:lnTo>
                    <a:pt x="1717" y="827"/>
                  </a:lnTo>
                  <a:lnTo>
                    <a:pt x="1724" y="820"/>
                  </a:lnTo>
                  <a:lnTo>
                    <a:pt x="1731" y="813"/>
                  </a:lnTo>
                  <a:lnTo>
                    <a:pt x="1737" y="806"/>
                  </a:lnTo>
                  <a:lnTo>
                    <a:pt x="1741" y="797"/>
                  </a:lnTo>
                  <a:lnTo>
                    <a:pt x="1747" y="789"/>
                  </a:lnTo>
                  <a:lnTo>
                    <a:pt x="1751" y="780"/>
                  </a:lnTo>
                  <a:lnTo>
                    <a:pt x="1759" y="763"/>
                  </a:lnTo>
                  <a:lnTo>
                    <a:pt x="1775" y="726"/>
                  </a:lnTo>
                  <a:lnTo>
                    <a:pt x="1768" y="715"/>
                  </a:lnTo>
                  <a:lnTo>
                    <a:pt x="1761" y="705"/>
                  </a:lnTo>
                  <a:lnTo>
                    <a:pt x="1754" y="694"/>
                  </a:lnTo>
                  <a:lnTo>
                    <a:pt x="1745" y="684"/>
                  </a:lnTo>
                  <a:lnTo>
                    <a:pt x="1737" y="674"/>
                  </a:lnTo>
                  <a:lnTo>
                    <a:pt x="1727" y="666"/>
                  </a:lnTo>
                  <a:lnTo>
                    <a:pt x="1716" y="659"/>
                  </a:lnTo>
                  <a:lnTo>
                    <a:pt x="1706" y="652"/>
                  </a:lnTo>
                  <a:lnTo>
                    <a:pt x="1694" y="646"/>
                  </a:lnTo>
                  <a:lnTo>
                    <a:pt x="1683" y="640"/>
                  </a:lnTo>
                  <a:lnTo>
                    <a:pt x="1676" y="639"/>
                  </a:lnTo>
                  <a:lnTo>
                    <a:pt x="1670" y="637"/>
                  </a:lnTo>
                  <a:lnTo>
                    <a:pt x="1659" y="636"/>
                  </a:lnTo>
                  <a:lnTo>
                    <a:pt x="1646" y="636"/>
                  </a:lnTo>
                  <a:lnTo>
                    <a:pt x="1634" y="637"/>
                  </a:lnTo>
                  <a:lnTo>
                    <a:pt x="1628" y="639"/>
                  </a:lnTo>
                  <a:lnTo>
                    <a:pt x="1621" y="640"/>
                  </a:lnTo>
                  <a:lnTo>
                    <a:pt x="1615" y="643"/>
                  </a:lnTo>
                  <a:lnTo>
                    <a:pt x="1608" y="646"/>
                  </a:lnTo>
                  <a:lnTo>
                    <a:pt x="1576" y="663"/>
                  </a:lnTo>
                  <a:lnTo>
                    <a:pt x="1543" y="680"/>
                  </a:lnTo>
                  <a:lnTo>
                    <a:pt x="1510" y="698"/>
                  </a:lnTo>
                  <a:lnTo>
                    <a:pt x="1478" y="717"/>
                  </a:lnTo>
                  <a:lnTo>
                    <a:pt x="1445" y="736"/>
                  </a:lnTo>
                  <a:lnTo>
                    <a:pt x="1414" y="756"/>
                  </a:lnTo>
                  <a:lnTo>
                    <a:pt x="1382" y="776"/>
                  </a:lnTo>
                  <a:lnTo>
                    <a:pt x="1349" y="797"/>
                  </a:lnTo>
                  <a:lnTo>
                    <a:pt x="1286" y="841"/>
                  </a:lnTo>
                  <a:lnTo>
                    <a:pt x="1222" y="886"/>
                  </a:lnTo>
                  <a:lnTo>
                    <a:pt x="1160" y="933"/>
                  </a:lnTo>
                  <a:lnTo>
                    <a:pt x="1096" y="981"/>
                  </a:lnTo>
                  <a:lnTo>
                    <a:pt x="1034" y="1032"/>
                  </a:lnTo>
                  <a:lnTo>
                    <a:pt x="970" y="1083"/>
                  </a:lnTo>
                  <a:lnTo>
                    <a:pt x="908" y="1134"/>
                  </a:lnTo>
                  <a:lnTo>
                    <a:pt x="844" y="1186"/>
                  </a:lnTo>
                  <a:lnTo>
                    <a:pt x="590" y="1400"/>
                  </a:lnTo>
                  <a:lnTo>
                    <a:pt x="584" y="1405"/>
                  </a:lnTo>
                  <a:lnTo>
                    <a:pt x="578" y="1412"/>
                  </a:lnTo>
                  <a:lnTo>
                    <a:pt x="574" y="1421"/>
                  </a:lnTo>
                  <a:lnTo>
                    <a:pt x="570" y="1429"/>
                  </a:lnTo>
                  <a:lnTo>
                    <a:pt x="569" y="1438"/>
                  </a:lnTo>
                  <a:lnTo>
                    <a:pt x="567" y="1448"/>
                  </a:lnTo>
                  <a:lnTo>
                    <a:pt x="567" y="1456"/>
                  </a:lnTo>
                  <a:lnTo>
                    <a:pt x="569" y="1460"/>
                  </a:lnTo>
                  <a:lnTo>
                    <a:pt x="570" y="1465"/>
                  </a:lnTo>
                  <a:lnTo>
                    <a:pt x="214" y="1176"/>
                  </a:lnTo>
                  <a:lnTo>
                    <a:pt x="231" y="1155"/>
                  </a:lnTo>
                  <a:lnTo>
                    <a:pt x="247" y="1134"/>
                  </a:lnTo>
                  <a:lnTo>
                    <a:pt x="279" y="1090"/>
                  </a:lnTo>
                  <a:lnTo>
                    <a:pt x="308" y="1047"/>
                  </a:lnTo>
                  <a:lnTo>
                    <a:pt x="321" y="1026"/>
                  </a:lnTo>
                  <a:lnTo>
                    <a:pt x="335" y="1005"/>
                  </a:lnTo>
                  <a:lnTo>
                    <a:pt x="389" y="917"/>
                  </a:lnTo>
                  <a:lnTo>
                    <a:pt x="417" y="872"/>
                  </a:lnTo>
                  <a:lnTo>
                    <a:pt x="447" y="827"/>
                  </a:lnTo>
                  <a:lnTo>
                    <a:pt x="450" y="820"/>
                  </a:lnTo>
                  <a:lnTo>
                    <a:pt x="453" y="813"/>
                  </a:lnTo>
                  <a:lnTo>
                    <a:pt x="454" y="806"/>
                  </a:lnTo>
                  <a:lnTo>
                    <a:pt x="454" y="797"/>
                  </a:lnTo>
                  <a:lnTo>
                    <a:pt x="454" y="792"/>
                  </a:lnTo>
                  <a:lnTo>
                    <a:pt x="453" y="786"/>
                  </a:lnTo>
                  <a:lnTo>
                    <a:pt x="450" y="780"/>
                  </a:lnTo>
                  <a:lnTo>
                    <a:pt x="447" y="776"/>
                  </a:lnTo>
                  <a:lnTo>
                    <a:pt x="420" y="780"/>
                  </a:lnTo>
                  <a:lnTo>
                    <a:pt x="393" y="784"/>
                  </a:lnTo>
                  <a:lnTo>
                    <a:pt x="366" y="790"/>
                  </a:lnTo>
                  <a:lnTo>
                    <a:pt x="341" y="796"/>
                  </a:lnTo>
                  <a:lnTo>
                    <a:pt x="290" y="811"/>
                  </a:lnTo>
                  <a:lnTo>
                    <a:pt x="239" y="827"/>
                  </a:lnTo>
                  <a:lnTo>
                    <a:pt x="188" y="841"/>
                  </a:lnTo>
                  <a:lnTo>
                    <a:pt x="163" y="848"/>
                  </a:lnTo>
                  <a:lnTo>
                    <a:pt x="137" y="855"/>
                  </a:lnTo>
                  <a:lnTo>
                    <a:pt x="112" y="861"/>
                  </a:lnTo>
                  <a:lnTo>
                    <a:pt x="88" y="865"/>
                  </a:lnTo>
                  <a:lnTo>
                    <a:pt x="62" y="868"/>
                  </a:lnTo>
                  <a:lnTo>
                    <a:pt x="37" y="871"/>
                  </a:lnTo>
                  <a:lnTo>
                    <a:pt x="30" y="847"/>
                  </a:lnTo>
                  <a:lnTo>
                    <a:pt x="23" y="823"/>
                  </a:lnTo>
                  <a:lnTo>
                    <a:pt x="17" y="799"/>
                  </a:lnTo>
                  <a:lnTo>
                    <a:pt x="13" y="775"/>
                  </a:lnTo>
                  <a:lnTo>
                    <a:pt x="8" y="749"/>
                  </a:lnTo>
                  <a:lnTo>
                    <a:pt x="6" y="724"/>
                  </a:lnTo>
                  <a:lnTo>
                    <a:pt x="3" y="700"/>
                  </a:lnTo>
                  <a:lnTo>
                    <a:pt x="1" y="674"/>
                  </a:lnTo>
                  <a:lnTo>
                    <a:pt x="0" y="649"/>
                  </a:lnTo>
                  <a:lnTo>
                    <a:pt x="0" y="623"/>
                  </a:lnTo>
                  <a:lnTo>
                    <a:pt x="3" y="571"/>
                  </a:lnTo>
                  <a:lnTo>
                    <a:pt x="4" y="545"/>
                  </a:lnTo>
                  <a:lnTo>
                    <a:pt x="7" y="520"/>
                  </a:lnTo>
                  <a:lnTo>
                    <a:pt x="11" y="495"/>
                  </a:lnTo>
                  <a:lnTo>
                    <a:pt x="16" y="469"/>
                  </a:lnTo>
                  <a:lnTo>
                    <a:pt x="21" y="444"/>
                  </a:lnTo>
                  <a:lnTo>
                    <a:pt x="27" y="418"/>
                  </a:lnTo>
                  <a:lnTo>
                    <a:pt x="33" y="394"/>
                  </a:lnTo>
                  <a:lnTo>
                    <a:pt x="40" y="369"/>
                  </a:lnTo>
                  <a:lnTo>
                    <a:pt x="48" y="345"/>
                  </a:lnTo>
                  <a:lnTo>
                    <a:pt x="57" y="321"/>
                  </a:lnTo>
                  <a:lnTo>
                    <a:pt x="66" y="298"/>
                  </a:lnTo>
                  <a:lnTo>
                    <a:pt x="76" y="274"/>
                  </a:lnTo>
                  <a:lnTo>
                    <a:pt x="86" y="251"/>
                  </a:lnTo>
                  <a:lnTo>
                    <a:pt x="98" y="229"/>
                  </a:lnTo>
                  <a:lnTo>
                    <a:pt x="109" y="207"/>
                  </a:lnTo>
                  <a:lnTo>
                    <a:pt x="122" y="186"/>
                  </a:lnTo>
                  <a:lnTo>
                    <a:pt x="136" y="166"/>
                  </a:lnTo>
                  <a:lnTo>
                    <a:pt x="148" y="147"/>
                  </a:lnTo>
                  <a:lnTo>
                    <a:pt x="163" y="127"/>
                  </a:lnTo>
                  <a:lnTo>
                    <a:pt x="178" y="108"/>
                  </a:lnTo>
                  <a:lnTo>
                    <a:pt x="188" y="96"/>
                  </a:lnTo>
                  <a:lnTo>
                    <a:pt x="199" y="86"/>
                  </a:lnTo>
                  <a:lnTo>
                    <a:pt x="211" y="75"/>
                  </a:lnTo>
                  <a:lnTo>
                    <a:pt x="222" y="65"/>
                  </a:lnTo>
                  <a:lnTo>
                    <a:pt x="233" y="56"/>
                  </a:lnTo>
                  <a:lnTo>
                    <a:pt x="246" y="49"/>
                  </a:lnTo>
                  <a:lnTo>
                    <a:pt x="259" y="41"/>
                  </a:lnTo>
                  <a:lnTo>
                    <a:pt x="273" y="35"/>
                  </a:lnTo>
                  <a:lnTo>
                    <a:pt x="286" y="28"/>
                  </a:lnTo>
                  <a:lnTo>
                    <a:pt x="300" y="24"/>
                  </a:lnTo>
                  <a:lnTo>
                    <a:pt x="314" y="18"/>
                  </a:lnTo>
                  <a:lnTo>
                    <a:pt x="328" y="14"/>
                  </a:lnTo>
                  <a:lnTo>
                    <a:pt x="358" y="8"/>
                  </a:lnTo>
                  <a:lnTo>
                    <a:pt x="388" y="2"/>
                  </a:lnTo>
                  <a:lnTo>
                    <a:pt x="403" y="1"/>
                  </a:lnTo>
                  <a:lnTo>
                    <a:pt x="419" y="1"/>
                  </a:lnTo>
                  <a:lnTo>
                    <a:pt x="433" y="0"/>
                  </a:lnTo>
                  <a:lnTo>
                    <a:pt x="448" y="0"/>
                  </a:lnTo>
                  <a:lnTo>
                    <a:pt x="478" y="1"/>
                  </a:lnTo>
                  <a:lnTo>
                    <a:pt x="509" y="2"/>
                  </a:lnTo>
                  <a:lnTo>
                    <a:pt x="523" y="4"/>
                  </a:lnTo>
                  <a:lnTo>
                    <a:pt x="537" y="5"/>
                  </a:lnTo>
                  <a:lnTo>
                    <a:pt x="566" y="9"/>
                  </a:lnTo>
                  <a:lnTo>
                    <a:pt x="594" y="15"/>
                  </a:lnTo>
                  <a:lnTo>
                    <a:pt x="619" y="19"/>
                  </a:lnTo>
                  <a:lnTo>
                    <a:pt x="634" y="26"/>
                  </a:lnTo>
                  <a:lnTo>
                    <a:pt x="646" y="34"/>
                  </a:lnTo>
                  <a:lnTo>
                    <a:pt x="659" y="41"/>
                  </a:lnTo>
                  <a:lnTo>
                    <a:pt x="670" y="50"/>
                  </a:lnTo>
                  <a:lnTo>
                    <a:pt x="683" y="60"/>
                  </a:lnTo>
                  <a:lnTo>
                    <a:pt x="694" y="72"/>
                  </a:lnTo>
                  <a:lnTo>
                    <a:pt x="706" y="83"/>
                  </a:lnTo>
                  <a:lnTo>
                    <a:pt x="717" y="96"/>
                  </a:lnTo>
                  <a:lnTo>
                    <a:pt x="738" y="121"/>
                  </a:lnTo>
                  <a:lnTo>
                    <a:pt x="758" y="147"/>
                  </a:lnTo>
                  <a:lnTo>
                    <a:pt x="793" y="195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41" name="Freeform 16"/>
            <p:cNvSpPr>
              <a:spLocks/>
            </p:cNvSpPr>
            <p:nvPr userDrawn="1"/>
          </p:nvSpPr>
          <p:spPr bwMode="auto">
            <a:xfrm>
              <a:off x="561" y="1232"/>
              <a:ext cx="20" cy="238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3" y="63"/>
                </a:cxn>
                <a:cxn ang="0">
                  <a:pos x="19" y="119"/>
                </a:cxn>
                <a:cxn ang="0">
                  <a:pos x="20" y="147"/>
                </a:cxn>
                <a:cxn ang="0">
                  <a:pos x="20" y="176"/>
                </a:cxn>
                <a:cxn ang="0">
                  <a:pos x="17" y="205"/>
                </a:cxn>
                <a:cxn ang="0">
                  <a:pos x="10" y="238"/>
                </a:cxn>
                <a:cxn ang="0">
                  <a:pos x="3" y="236"/>
                </a:cxn>
                <a:cxn ang="0">
                  <a:pos x="10" y="205"/>
                </a:cxn>
                <a:cxn ang="0">
                  <a:pos x="13" y="176"/>
                </a:cxn>
                <a:cxn ang="0">
                  <a:pos x="13" y="147"/>
                </a:cxn>
                <a:cxn ang="0">
                  <a:pos x="11" y="119"/>
                </a:cxn>
                <a:cxn ang="0">
                  <a:pos x="6" y="63"/>
                </a:cxn>
                <a:cxn ang="0">
                  <a:pos x="0" y="0"/>
                </a:cxn>
                <a:cxn ang="0">
                  <a:pos x="7" y="0"/>
                </a:cxn>
              </a:cxnLst>
              <a:rect l="0" t="0" r="r" b="b"/>
              <a:pathLst>
                <a:path w="20" h="238">
                  <a:moveTo>
                    <a:pt x="7" y="0"/>
                  </a:moveTo>
                  <a:lnTo>
                    <a:pt x="13" y="63"/>
                  </a:lnTo>
                  <a:lnTo>
                    <a:pt x="19" y="119"/>
                  </a:lnTo>
                  <a:lnTo>
                    <a:pt x="20" y="147"/>
                  </a:lnTo>
                  <a:lnTo>
                    <a:pt x="20" y="176"/>
                  </a:lnTo>
                  <a:lnTo>
                    <a:pt x="17" y="205"/>
                  </a:lnTo>
                  <a:lnTo>
                    <a:pt x="10" y="238"/>
                  </a:lnTo>
                  <a:lnTo>
                    <a:pt x="3" y="236"/>
                  </a:lnTo>
                  <a:lnTo>
                    <a:pt x="10" y="205"/>
                  </a:lnTo>
                  <a:lnTo>
                    <a:pt x="13" y="176"/>
                  </a:lnTo>
                  <a:lnTo>
                    <a:pt x="13" y="147"/>
                  </a:lnTo>
                  <a:lnTo>
                    <a:pt x="11" y="119"/>
                  </a:lnTo>
                  <a:lnTo>
                    <a:pt x="6" y="63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42" name="Freeform 17"/>
            <p:cNvSpPr>
              <a:spLocks/>
            </p:cNvSpPr>
            <p:nvPr userDrawn="1"/>
          </p:nvSpPr>
          <p:spPr bwMode="auto">
            <a:xfrm>
              <a:off x="565" y="1467"/>
              <a:ext cx="218" cy="106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30" y="14"/>
                </a:cxn>
                <a:cxn ang="0">
                  <a:pos x="56" y="30"/>
                </a:cxn>
                <a:cxn ang="0">
                  <a:pos x="105" y="61"/>
                </a:cxn>
                <a:cxn ang="0">
                  <a:pos x="131" y="75"/>
                </a:cxn>
                <a:cxn ang="0">
                  <a:pos x="157" y="86"/>
                </a:cxn>
                <a:cxn ang="0">
                  <a:pos x="187" y="95"/>
                </a:cxn>
                <a:cxn ang="0">
                  <a:pos x="218" y="99"/>
                </a:cxn>
                <a:cxn ang="0">
                  <a:pos x="217" y="106"/>
                </a:cxn>
                <a:cxn ang="0">
                  <a:pos x="186" y="102"/>
                </a:cxn>
                <a:cxn ang="0">
                  <a:pos x="156" y="93"/>
                </a:cxn>
                <a:cxn ang="0">
                  <a:pos x="129" y="82"/>
                </a:cxn>
                <a:cxn ang="0">
                  <a:pos x="101" y="67"/>
                </a:cxn>
                <a:cxn ang="0">
                  <a:pos x="51" y="35"/>
                </a:cxn>
                <a:cxn ang="0">
                  <a:pos x="26" y="20"/>
                </a:cxn>
                <a:cxn ang="0">
                  <a:pos x="0" y="6"/>
                </a:cxn>
                <a:cxn ang="0">
                  <a:pos x="5" y="0"/>
                </a:cxn>
              </a:cxnLst>
              <a:rect l="0" t="0" r="r" b="b"/>
              <a:pathLst>
                <a:path w="218" h="106">
                  <a:moveTo>
                    <a:pt x="5" y="0"/>
                  </a:moveTo>
                  <a:lnTo>
                    <a:pt x="30" y="14"/>
                  </a:lnTo>
                  <a:lnTo>
                    <a:pt x="56" y="30"/>
                  </a:lnTo>
                  <a:lnTo>
                    <a:pt x="105" y="61"/>
                  </a:lnTo>
                  <a:lnTo>
                    <a:pt x="131" y="75"/>
                  </a:lnTo>
                  <a:lnTo>
                    <a:pt x="157" y="86"/>
                  </a:lnTo>
                  <a:lnTo>
                    <a:pt x="187" y="95"/>
                  </a:lnTo>
                  <a:lnTo>
                    <a:pt x="218" y="99"/>
                  </a:lnTo>
                  <a:lnTo>
                    <a:pt x="217" y="106"/>
                  </a:lnTo>
                  <a:lnTo>
                    <a:pt x="186" y="102"/>
                  </a:lnTo>
                  <a:lnTo>
                    <a:pt x="156" y="93"/>
                  </a:lnTo>
                  <a:lnTo>
                    <a:pt x="129" y="82"/>
                  </a:lnTo>
                  <a:lnTo>
                    <a:pt x="101" y="67"/>
                  </a:lnTo>
                  <a:lnTo>
                    <a:pt x="51" y="35"/>
                  </a:lnTo>
                  <a:lnTo>
                    <a:pt x="26" y="20"/>
                  </a:lnTo>
                  <a:lnTo>
                    <a:pt x="0" y="6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43" name="Freeform 18"/>
            <p:cNvSpPr>
              <a:spLocks/>
            </p:cNvSpPr>
            <p:nvPr userDrawn="1"/>
          </p:nvSpPr>
          <p:spPr bwMode="auto">
            <a:xfrm>
              <a:off x="564" y="1467"/>
              <a:ext cx="7" cy="6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4"/>
                </a:cxn>
                <a:cxn ang="0">
                  <a:pos x="1" y="6"/>
                </a:cxn>
                <a:cxn ang="0">
                  <a:pos x="6" y="0"/>
                </a:cxn>
                <a:cxn ang="0">
                  <a:pos x="7" y="3"/>
                </a:cxn>
                <a:cxn ang="0">
                  <a:pos x="0" y="1"/>
                </a:cxn>
              </a:cxnLst>
              <a:rect l="0" t="0" r="r" b="b"/>
              <a:pathLst>
                <a:path w="7" h="6">
                  <a:moveTo>
                    <a:pt x="0" y="1"/>
                  </a:moveTo>
                  <a:lnTo>
                    <a:pt x="0" y="4"/>
                  </a:lnTo>
                  <a:lnTo>
                    <a:pt x="1" y="6"/>
                  </a:lnTo>
                  <a:lnTo>
                    <a:pt x="6" y="0"/>
                  </a:lnTo>
                  <a:lnTo>
                    <a:pt x="7" y="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44" name="Freeform 19"/>
            <p:cNvSpPr>
              <a:spLocks/>
            </p:cNvSpPr>
            <p:nvPr userDrawn="1"/>
          </p:nvSpPr>
          <p:spPr bwMode="auto">
            <a:xfrm>
              <a:off x="780" y="1272"/>
              <a:ext cx="65" cy="298"/>
            </a:xfrm>
            <a:custGeom>
              <a:avLst/>
              <a:gdLst/>
              <a:ahLst/>
              <a:cxnLst>
                <a:cxn ang="0">
                  <a:pos x="0" y="295"/>
                </a:cxn>
                <a:cxn ang="0">
                  <a:pos x="10" y="222"/>
                </a:cxn>
                <a:cxn ang="0">
                  <a:pos x="24" y="148"/>
                </a:cxn>
                <a:cxn ang="0">
                  <a:pos x="60" y="0"/>
                </a:cxn>
                <a:cxn ang="0">
                  <a:pos x="65" y="3"/>
                </a:cxn>
                <a:cxn ang="0">
                  <a:pos x="30" y="151"/>
                </a:cxn>
                <a:cxn ang="0">
                  <a:pos x="16" y="225"/>
                </a:cxn>
                <a:cxn ang="0">
                  <a:pos x="6" y="298"/>
                </a:cxn>
                <a:cxn ang="0">
                  <a:pos x="0" y="295"/>
                </a:cxn>
              </a:cxnLst>
              <a:rect l="0" t="0" r="r" b="b"/>
              <a:pathLst>
                <a:path w="65" h="298">
                  <a:moveTo>
                    <a:pt x="0" y="295"/>
                  </a:moveTo>
                  <a:lnTo>
                    <a:pt x="10" y="222"/>
                  </a:lnTo>
                  <a:lnTo>
                    <a:pt x="24" y="148"/>
                  </a:lnTo>
                  <a:lnTo>
                    <a:pt x="60" y="0"/>
                  </a:lnTo>
                  <a:lnTo>
                    <a:pt x="65" y="3"/>
                  </a:lnTo>
                  <a:lnTo>
                    <a:pt x="30" y="151"/>
                  </a:lnTo>
                  <a:lnTo>
                    <a:pt x="16" y="225"/>
                  </a:lnTo>
                  <a:lnTo>
                    <a:pt x="6" y="298"/>
                  </a:lnTo>
                  <a:lnTo>
                    <a:pt x="0" y="295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45" name="Freeform 20"/>
            <p:cNvSpPr>
              <a:spLocks/>
            </p:cNvSpPr>
            <p:nvPr userDrawn="1"/>
          </p:nvSpPr>
          <p:spPr bwMode="auto">
            <a:xfrm>
              <a:off x="780" y="1566"/>
              <a:ext cx="6" cy="7"/>
            </a:xfrm>
            <a:custGeom>
              <a:avLst/>
              <a:gdLst/>
              <a:ahLst/>
              <a:cxnLst>
                <a:cxn ang="0">
                  <a:pos x="2" y="7"/>
                </a:cxn>
                <a:cxn ang="0">
                  <a:pos x="6" y="7"/>
                </a:cxn>
                <a:cxn ang="0">
                  <a:pos x="6" y="4"/>
                </a:cxn>
                <a:cxn ang="0">
                  <a:pos x="0" y="1"/>
                </a:cxn>
                <a:cxn ang="0">
                  <a:pos x="3" y="0"/>
                </a:cxn>
                <a:cxn ang="0">
                  <a:pos x="2" y="7"/>
                </a:cxn>
              </a:cxnLst>
              <a:rect l="0" t="0" r="r" b="b"/>
              <a:pathLst>
                <a:path w="6" h="7">
                  <a:moveTo>
                    <a:pt x="2" y="7"/>
                  </a:moveTo>
                  <a:lnTo>
                    <a:pt x="6" y="7"/>
                  </a:lnTo>
                  <a:lnTo>
                    <a:pt x="6" y="4"/>
                  </a:lnTo>
                  <a:lnTo>
                    <a:pt x="0" y="1"/>
                  </a:lnTo>
                  <a:lnTo>
                    <a:pt x="3" y="0"/>
                  </a:lnTo>
                  <a:lnTo>
                    <a:pt x="2" y="7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46" name="Freeform 21"/>
            <p:cNvSpPr>
              <a:spLocks/>
            </p:cNvSpPr>
            <p:nvPr userDrawn="1"/>
          </p:nvSpPr>
          <p:spPr bwMode="auto">
            <a:xfrm>
              <a:off x="840" y="1067"/>
              <a:ext cx="189" cy="209"/>
            </a:xfrm>
            <a:custGeom>
              <a:avLst/>
              <a:gdLst/>
              <a:ahLst/>
              <a:cxnLst>
                <a:cxn ang="0">
                  <a:pos x="0" y="205"/>
                </a:cxn>
                <a:cxn ang="0">
                  <a:pos x="13" y="175"/>
                </a:cxn>
                <a:cxn ang="0">
                  <a:pos x="30" y="144"/>
                </a:cxn>
                <a:cxn ang="0">
                  <a:pos x="48" y="114"/>
                </a:cxn>
                <a:cxn ang="0">
                  <a:pos x="71" y="83"/>
                </a:cxn>
                <a:cxn ang="0">
                  <a:pos x="96" y="56"/>
                </a:cxn>
                <a:cxn ang="0">
                  <a:pos x="123" y="32"/>
                </a:cxn>
                <a:cxn ang="0">
                  <a:pos x="153" y="14"/>
                </a:cxn>
                <a:cxn ang="0">
                  <a:pos x="188" y="0"/>
                </a:cxn>
                <a:cxn ang="0">
                  <a:pos x="189" y="7"/>
                </a:cxn>
                <a:cxn ang="0">
                  <a:pos x="157" y="20"/>
                </a:cxn>
                <a:cxn ang="0">
                  <a:pos x="127" y="38"/>
                </a:cxn>
                <a:cxn ang="0">
                  <a:pos x="100" y="62"/>
                </a:cxn>
                <a:cxn ang="0">
                  <a:pos x="75" y="89"/>
                </a:cxn>
                <a:cxn ang="0">
                  <a:pos x="54" y="119"/>
                </a:cxn>
                <a:cxn ang="0">
                  <a:pos x="35" y="148"/>
                </a:cxn>
                <a:cxn ang="0">
                  <a:pos x="18" y="179"/>
                </a:cxn>
                <a:cxn ang="0">
                  <a:pos x="5" y="209"/>
                </a:cxn>
                <a:cxn ang="0">
                  <a:pos x="0" y="205"/>
                </a:cxn>
              </a:cxnLst>
              <a:rect l="0" t="0" r="r" b="b"/>
              <a:pathLst>
                <a:path w="189" h="209">
                  <a:moveTo>
                    <a:pt x="0" y="205"/>
                  </a:moveTo>
                  <a:lnTo>
                    <a:pt x="13" y="175"/>
                  </a:lnTo>
                  <a:lnTo>
                    <a:pt x="30" y="144"/>
                  </a:lnTo>
                  <a:lnTo>
                    <a:pt x="48" y="114"/>
                  </a:lnTo>
                  <a:lnTo>
                    <a:pt x="71" y="83"/>
                  </a:lnTo>
                  <a:lnTo>
                    <a:pt x="96" y="56"/>
                  </a:lnTo>
                  <a:lnTo>
                    <a:pt x="123" y="32"/>
                  </a:lnTo>
                  <a:lnTo>
                    <a:pt x="153" y="14"/>
                  </a:lnTo>
                  <a:lnTo>
                    <a:pt x="188" y="0"/>
                  </a:lnTo>
                  <a:lnTo>
                    <a:pt x="189" y="7"/>
                  </a:lnTo>
                  <a:lnTo>
                    <a:pt x="157" y="20"/>
                  </a:lnTo>
                  <a:lnTo>
                    <a:pt x="127" y="38"/>
                  </a:lnTo>
                  <a:lnTo>
                    <a:pt x="100" y="62"/>
                  </a:lnTo>
                  <a:lnTo>
                    <a:pt x="75" y="89"/>
                  </a:lnTo>
                  <a:lnTo>
                    <a:pt x="54" y="119"/>
                  </a:lnTo>
                  <a:lnTo>
                    <a:pt x="35" y="148"/>
                  </a:lnTo>
                  <a:lnTo>
                    <a:pt x="18" y="179"/>
                  </a:lnTo>
                  <a:lnTo>
                    <a:pt x="5" y="209"/>
                  </a:lnTo>
                  <a:lnTo>
                    <a:pt x="0" y="205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47" name="Freeform 22"/>
            <p:cNvSpPr>
              <a:spLocks/>
            </p:cNvSpPr>
            <p:nvPr userDrawn="1"/>
          </p:nvSpPr>
          <p:spPr bwMode="auto">
            <a:xfrm>
              <a:off x="840" y="1272"/>
              <a:ext cx="5" cy="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4"/>
                </a:cxn>
                <a:cxn ang="0">
                  <a:pos x="5" y="3"/>
                </a:cxn>
                <a:cxn ang="0">
                  <a:pos x="0" y="0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lnTo>
                    <a:pt x="5" y="4"/>
                  </a:lnTo>
                  <a:lnTo>
                    <a:pt x="5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48" name="Freeform 23"/>
            <p:cNvSpPr>
              <a:spLocks/>
            </p:cNvSpPr>
            <p:nvPr userDrawn="1"/>
          </p:nvSpPr>
          <p:spPr bwMode="auto">
            <a:xfrm>
              <a:off x="1028" y="1046"/>
              <a:ext cx="433" cy="94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27" y="12"/>
                </a:cxn>
                <a:cxn ang="0">
                  <a:pos x="55" y="5"/>
                </a:cxn>
                <a:cxn ang="0">
                  <a:pos x="83" y="1"/>
                </a:cxn>
                <a:cxn ang="0">
                  <a:pos x="112" y="0"/>
                </a:cxn>
                <a:cxn ang="0">
                  <a:pos x="168" y="1"/>
                </a:cxn>
                <a:cxn ang="0">
                  <a:pos x="223" y="10"/>
                </a:cxn>
                <a:cxn ang="0">
                  <a:pos x="279" y="24"/>
                </a:cxn>
                <a:cxn ang="0">
                  <a:pos x="331" y="42"/>
                </a:cxn>
                <a:cxn ang="0">
                  <a:pos x="382" y="63"/>
                </a:cxn>
                <a:cxn ang="0">
                  <a:pos x="433" y="89"/>
                </a:cxn>
                <a:cxn ang="0">
                  <a:pos x="428" y="94"/>
                </a:cxn>
                <a:cxn ang="0">
                  <a:pos x="380" y="70"/>
                </a:cxn>
                <a:cxn ang="0">
                  <a:pos x="329" y="49"/>
                </a:cxn>
                <a:cxn ang="0">
                  <a:pos x="277" y="31"/>
                </a:cxn>
                <a:cxn ang="0">
                  <a:pos x="222" y="17"/>
                </a:cxn>
                <a:cxn ang="0">
                  <a:pos x="168" y="8"/>
                </a:cxn>
                <a:cxn ang="0">
                  <a:pos x="112" y="7"/>
                </a:cxn>
                <a:cxn ang="0">
                  <a:pos x="83" y="8"/>
                </a:cxn>
                <a:cxn ang="0">
                  <a:pos x="55" y="12"/>
                </a:cxn>
                <a:cxn ang="0">
                  <a:pos x="28" y="19"/>
                </a:cxn>
                <a:cxn ang="0">
                  <a:pos x="1" y="28"/>
                </a:cxn>
                <a:cxn ang="0">
                  <a:pos x="0" y="21"/>
                </a:cxn>
              </a:cxnLst>
              <a:rect l="0" t="0" r="r" b="b"/>
              <a:pathLst>
                <a:path w="433" h="94">
                  <a:moveTo>
                    <a:pt x="0" y="21"/>
                  </a:moveTo>
                  <a:lnTo>
                    <a:pt x="27" y="12"/>
                  </a:lnTo>
                  <a:lnTo>
                    <a:pt x="55" y="5"/>
                  </a:lnTo>
                  <a:lnTo>
                    <a:pt x="83" y="1"/>
                  </a:lnTo>
                  <a:lnTo>
                    <a:pt x="112" y="0"/>
                  </a:lnTo>
                  <a:lnTo>
                    <a:pt x="168" y="1"/>
                  </a:lnTo>
                  <a:lnTo>
                    <a:pt x="223" y="10"/>
                  </a:lnTo>
                  <a:lnTo>
                    <a:pt x="279" y="24"/>
                  </a:lnTo>
                  <a:lnTo>
                    <a:pt x="331" y="42"/>
                  </a:lnTo>
                  <a:lnTo>
                    <a:pt x="382" y="63"/>
                  </a:lnTo>
                  <a:lnTo>
                    <a:pt x="433" y="89"/>
                  </a:lnTo>
                  <a:lnTo>
                    <a:pt x="428" y="94"/>
                  </a:lnTo>
                  <a:lnTo>
                    <a:pt x="380" y="70"/>
                  </a:lnTo>
                  <a:lnTo>
                    <a:pt x="329" y="49"/>
                  </a:lnTo>
                  <a:lnTo>
                    <a:pt x="277" y="31"/>
                  </a:lnTo>
                  <a:lnTo>
                    <a:pt x="222" y="17"/>
                  </a:lnTo>
                  <a:lnTo>
                    <a:pt x="168" y="8"/>
                  </a:lnTo>
                  <a:lnTo>
                    <a:pt x="112" y="7"/>
                  </a:lnTo>
                  <a:lnTo>
                    <a:pt x="83" y="8"/>
                  </a:lnTo>
                  <a:lnTo>
                    <a:pt x="55" y="12"/>
                  </a:lnTo>
                  <a:lnTo>
                    <a:pt x="28" y="19"/>
                  </a:lnTo>
                  <a:lnTo>
                    <a:pt x="1" y="28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49" name="Freeform 24"/>
            <p:cNvSpPr>
              <a:spLocks/>
            </p:cNvSpPr>
            <p:nvPr userDrawn="1"/>
          </p:nvSpPr>
          <p:spPr bwMode="auto">
            <a:xfrm>
              <a:off x="1028" y="1067"/>
              <a:ext cx="1" cy="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7"/>
                </a:cxn>
                <a:cxn ang="0">
                  <a:pos x="0" y="0"/>
                </a:cxn>
              </a:cxnLst>
              <a:rect l="0" t="0" r="r" b="b"/>
              <a:pathLst>
                <a:path w="1" h="7">
                  <a:moveTo>
                    <a:pt x="0" y="0"/>
                  </a:move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50" name="Freeform 25"/>
            <p:cNvSpPr>
              <a:spLocks/>
            </p:cNvSpPr>
            <p:nvPr userDrawn="1"/>
          </p:nvSpPr>
          <p:spPr bwMode="auto">
            <a:xfrm>
              <a:off x="565" y="1136"/>
              <a:ext cx="897" cy="736"/>
            </a:xfrm>
            <a:custGeom>
              <a:avLst/>
              <a:gdLst/>
              <a:ahLst/>
              <a:cxnLst>
                <a:cxn ang="0">
                  <a:pos x="897" y="4"/>
                </a:cxn>
                <a:cxn ang="0">
                  <a:pos x="852" y="57"/>
                </a:cxn>
                <a:cxn ang="0">
                  <a:pos x="802" y="109"/>
                </a:cxn>
                <a:cxn ang="0">
                  <a:pos x="750" y="157"/>
                </a:cxn>
                <a:cxn ang="0">
                  <a:pos x="696" y="205"/>
                </a:cxn>
                <a:cxn ang="0">
                  <a:pos x="640" y="250"/>
                </a:cxn>
                <a:cxn ang="0">
                  <a:pos x="582" y="294"/>
                </a:cxn>
                <a:cxn ang="0">
                  <a:pos x="463" y="381"/>
                </a:cxn>
                <a:cxn ang="0">
                  <a:pos x="343" y="465"/>
                </a:cxn>
                <a:cxn ang="0">
                  <a:pos x="224" y="552"/>
                </a:cxn>
                <a:cxn ang="0">
                  <a:pos x="166" y="596"/>
                </a:cxn>
                <a:cxn ang="0">
                  <a:pos x="109" y="641"/>
                </a:cxn>
                <a:cxn ang="0">
                  <a:pos x="56" y="687"/>
                </a:cxn>
                <a:cxn ang="0">
                  <a:pos x="5" y="736"/>
                </a:cxn>
                <a:cxn ang="0">
                  <a:pos x="0" y="730"/>
                </a:cxn>
                <a:cxn ang="0">
                  <a:pos x="51" y="682"/>
                </a:cxn>
                <a:cxn ang="0">
                  <a:pos x="105" y="635"/>
                </a:cxn>
                <a:cxn ang="0">
                  <a:pos x="162" y="590"/>
                </a:cxn>
                <a:cxn ang="0">
                  <a:pos x="220" y="546"/>
                </a:cxn>
                <a:cxn ang="0">
                  <a:pos x="338" y="460"/>
                </a:cxn>
                <a:cxn ang="0">
                  <a:pos x="459" y="375"/>
                </a:cxn>
                <a:cxn ang="0">
                  <a:pos x="577" y="289"/>
                </a:cxn>
                <a:cxn ang="0">
                  <a:pos x="635" y="245"/>
                </a:cxn>
                <a:cxn ang="0">
                  <a:pos x="692" y="200"/>
                </a:cxn>
                <a:cxn ang="0">
                  <a:pos x="746" y="151"/>
                </a:cxn>
                <a:cxn ang="0">
                  <a:pos x="797" y="105"/>
                </a:cxn>
                <a:cxn ang="0">
                  <a:pos x="846" y="52"/>
                </a:cxn>
                <a:cxn ang="0">
                  <a:pos x="891" y="0"/>
                </a:cxn>
                <a:cxn ang="0">
                  <a:pos x="897" y="4"/>
                </a:cxn>
              </a:cxnLst>
              <a:rect l="0" t="0" r="r" b="b"/>
              <a:pathLst>
                <a:path w="897" h="736">
                  <a:moveTo>
                    <a:pt x="897" y="4"/>
                  </a:moveTo>
                  <a:lnTo>
                    <a:pt x="852" y="57"/>
                  </a:lnTo>
                  <a:lnTo>
                    <a:pt x="802" y="109"/>
                  </a:lnTo>
                  <a:lnTo>
                    <a:pt x="750" y="157"/>
                  </a:lnTo>
                  <a:lnTo>
                    <a:pt x="696" y="205"/>
                  </a:lnTo>
                  <a:lnTo>
                    <a:pt x="640" y="250"/>
                  </a:lnTo>
                  <a:lnTo>
                    <a:pt x="582" y="294"/>
                  </a:lnTo>
                  <a:lnTo>
                    <a:pt x="463" y="381"/>
                  </a:lnTo>
                  <a:lnTo>
                    <a:pt x="343" y="465"/>
                  </a:lnTo>
                  <a:lnTo>
                    <a:pt x="224" y="552"/>
                  </a:lnTo>
                  <a:lnTo>
                    <a:pt x="166" y="596"/>
                  </a:lnTo>
                  <a:lnTo>
                    <a:pt x="109" y="641"/>
                  </a:lnTo>
                  <a:lnTo>
                    <a:pt x="56" y="687"/>
                  </a:lnTo>
                  <a:lnTo>
                    <a:pt x="5" y="736"/>
                  </a:lnTo>
                  <a:lnTo>
                    <a:pt x="0" y="730"/>
                  </a:lnTo>
                  <a:lnTo>
                    <a:pt x="51" y="682"/>
                  </a:lnTo>
                  <a:lnTo>
                    <a:pt x="105" y="635"/>
                  </a:lnTo>
                  <a:lnTo>
                    <a:pt x="162" y="590"/>
                  </a:lnTo>
                  <a:lnTo>
                    <a:pt x="220" y="546"/>
                  </a:lnTo>
                  <a:lnTo>
                    <a:pt x="338" y="460"/>
                  </a:lnTo>
                  <a:lnTo>
                    <a:pt x="459" y="375"/>
                  </a:lnTo>
                  <a:lnTo>
                    <a:pt x="577" y="289"/>
                  </a:lnTo>
                  <a:lnTo>
                    <a:pt x="635" y="245"/>
                  </a:lnTo>
                  <a:lnTo>
                    <a:pt x="692" y="200"/>
                  </a:lnTo>
                  <a:lnTo>
                    <a:pt x="746" y="151"/>
                  </a:lnTo>
                  <a:lnTo>
                    <a:pt x="797" y="105"/>
                  </a:lnTo>
                  <a:lnTo>
                    <a:pt x="846" y="52"/>
                  </a:lnTo>
                  <a:lnTo>
                    <a:pt x="891" y="0"/>
                  </a:lnTo>
                  <a:lnTo>
                    <a:pt x="897" y="4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51" name="Freeform 26"/>
            <p:cNvSpPr>
              <a:spLocks/>
            </p:cNvSpPr>
            <p:nvPr userDrawn="1"/>
          </p:nvSpPr>
          <p:spPr bwMode="auto">
            <a:xfrm>
              <a:off x="1456" y="1135"/>
              <a:ext cx="9" cy="5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9" y="3"/>
                </a:cxn>
                <a:cxn ang="0">
                  <a:pos x="6" y="5"/>
                </a:cxn>
                <a:cxn ang="0">
                  <a:pos x="0" y="1"/>
                </a:cxn>
                <a:cxn ang="0">
                  <a:pos x="0" y="5"/>
                </a:cxn>
                <a:cxn ang="0">
                  <a:pos x="5" y="0"/>
                </a:cxn>
              </a:cxnLst>
              <a:rect l="0" t="0" r="r" b="b"/>
              <a:pathLst>
                <a:path w="9" h="5">
                  <a:moveTo>
                    <a:pt x="5" y="0"/>
                  </a:moveTo>
                  <a:lnTo>
                    <a:pt x="9" y="3"/>
                  </a:lnTo>
                  <a:lnTo>
                    <a:pt x="6" y="5"/>
                  </a:lnTo>
                  <a:lnTo>
                    <a:pt x="0" y="1"/>
                  </a:lnTo>
                  <a:lnTo>
                    <a:pt x="0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52" name="Freeform 27"/>
            <p:cNvSpPr>
              <a:spLocks/>
            </p:cNvSpPr>
            <p:nvPr userDrawn="1"/>
          </p:nvSpPr>
          <p:spPr bwMode="auto">
            <a:xfrm>
              <a:off x="444" y="1866"/>
              <a:ext cx="126" cy="99"/>
            </a:xfrm>
            <a:custGeom>
              <a:avLst/>
              <a:gdLst/>
              <a:ahLst/>
              <a:cxnLst>
                <a:cxn ang="0">
                  <a:pos x="126" y="6"/>
                </a:cxn>
                <a:cxn ang="0">
                  <a:pos x="87" y="25"/>
                </a:cxn>
                <a:cxn ang="0">
                  <a:pos x="51" y="49"/>
                </a:cxn>
                <a:cxn ang="0">
                  <a:pos x="34" y="62"/>
                </a:cxn>
                <a:cxn ang="0">
                  <a:pos x="22" y="75"/>
                </a:cxn>
                <a:cxn ang="0">
                  <a:pos x="13" y="89"/>
                </a:cxn>
                <a:cxn ang="0">
                  <a:pos x="7" y="99"/>
                </a:cxn>
                <a:cxn ang="0">
                  <a:pos x="0" y="97"/>
                </a:cxn>
                <a:cxn ang="0">
                  <a:pos x="7" y="85"/>
                </a:cxn>
                <a:cxn ang="0">
                  <a:pos x="17" y="71"/>
                </a:cxn>
                <a:cxn ang="0">
                  <a:pos x="29" y="56"/>
                </a:cxn>
                <a:cxn ang="0">
                  <a:pos x="46" y="44"/>
                </a:cxn>
                <a:cxn ang="0">
                  <a:pos x="83" y="20"/>
                </a:cxn>
                <a:cxn ang="0">
                  <a:pos x="121" y="0"/>
                </a:cxn>
                <a:cxn ang="0">
                  <a:pos x="126" y="6"/>
                </a:cxn>
              </a:cxnLst>
              <a:rect l="0" t="0" r="r" b="b"/>
              <a:pathLst>
                <a:path w="126" h="99">
                  <a:moveTo>
                    <a:pt x="126" y="6"/>
                  </a:moveTo>
                  <a:lnTo>
                    <a:pt x="87" y="25"/>
                  </a:lnTo>
                  <a:lnTo>
                    <a:pt x="51" y="49"/>
                  </a:lnTo>
                  <a:lnTo>
                    <a:pt x="34" y="62"/>
                  </a:lnTo>
                  <a:lnTo>
                    <a:pt x="22" y="75"/>
                  </a:lnTo>
                  <a:lnTo>
                    <a:pt x="13" y="89"/>
                  </a:lnTo>
                  <a:lnTo>
                    <a:pt x="7" y="99"/>
                  </a:lnTo>
                  <a:lnTo>
                    <a:pt x="0" y="97"/>
                  </a:lnTo>
                  <a:lnTo>
                    <a:pt x="7" y="85"/>
                  </a:lnTo>
                  <a:lnTo>
                    <a:pt x="17" y="71"/>
                  </a:lnTo>
                  <a:lnTo>
                    <a:pt x="29" y="56"/>
                  </a:lnTo>
                  <a:lnTo>
                    <a:pt x="46" y="44"/>
                  </a:lnTo>
                  <a:lnTo>
                    <a:pt x="83" y="20"/>
                  </a:lnTo>
                  <a:lnTo>
                    <a:pt x="121" y="0"/>
                  </a:lnTo>
                  <a:lnTo>
                    <a:pt x="126" y="6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53" name="Freeform 28"/>
            <p:cNvSpPr>
              <a:spLocks/>
            </p:cNvSpPr>
            <p:nvPr userDrawn="1"/>
          </p:nvSpPr>
          <p:spPr bwMode="auto">
            <a:xfrm>
              <a:off x="565" y="1866"/>
              <a:ext cx="5" cy="6"/>
            </a:xfrm>
            <a:custGeom>
              <a:avLst/>
              <a:gdLst/>
              <a:ahLst/>
              <a:cxnLst>
                <a:cxn ang="0">
                  <a:pos x="5" y="6"/>
                </a:cxn>
                <a:cxn ang="0">
                  <a:pos x="0" y="0"/>
                </a:cxn>
                <a:cxn ang="0">
                  <a:pos x="5" y="6"/>
                </a:cxn>
              </a:cxnLst>
              <a:rect l="0" t="0" r="r" b="b"/>
              <a:pathLst>
                <a:path w="5" h="6">
                  <a:moveTo>
                    <a:pt x="5" y="6"/>
                  </a:moveTo>
                  <a:lnTo>
                    <a:pt x="0" y="0"/>
                  </a:lnTo>
                  <a:lnTo>
                    <a:pt x="5" y="6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54" name="Freeform 29"/>
            <p:cNvSpPr>
              <a:spLocks/>
            </p:cNvSpPr>
            <p:nvPr userDrawn="1"/>
          </p:nvSpPr>
          <p:spPr bwMode="auto">
            <a:xfrm>
              <a:off x="445" y="1876"/>
              <a:ext cx="219" cy="110"/>
            </a:xfrm>
            <a:custGeom>
              <a:avLst/>
              <a:gdLst/>
              <a:ahLst/>
              <a:cxnLst>
                <a:cxn ang="0">
                  <a:pos x="4" y="86"/>
                </a:cxn>
                <a:cxn ang="0">
                  <a:pos x="19" y="95"/>
                </a:cxn>
                <a:cxn ang="0">
                  <a:pos x="34" y="100"/>
                </a:cxn>
                <a:cxn ang="0">
                  <a:pos x="50" y="103"/>
                </a:cxn>
                <a:cxn ang="0">
                  <a:pos x="64" y="103"/>
                </a:cxn>
                <a:cxn ang="0">
                  <a:pos x="92" y="93"/>
                </a:cxn>
                <a:cxn ang="0">
                  <a:pos x="116" y="78"/>
                </a:cxn>
                <a:cxn ang="0">
                  <a:pos x="167" y="35"/>
                </a:cxn>
                <a:cxn ang="0">
                  <a:pos x="191" y="14"/>
                </a:cxn>
                <a:cxn ang="0">
                  <a:pos x="215" y="0"/>
                </a:cxn>
                <a:cxn ang="0">
                  <a:pos x="219" y="5"/>
                </a:cxn>
                <a:cxn ang="0">
                  <a:pos x="195" y="20"/>
                </a:cxn>
                <a:cxn ang="0">
                  <a:pos x="171" y="41"/>
                </a:cxn>
                <a:cxn ang="0">
                  <a:pos x="120" y="83"/>
                </a:cxn>
                <a:cxn ang="0">
                  <a:pos x="94" y="100"/>
                </a:cxn>
                <a:cxn ang="0">
                  <a:pos x="65" y="110"/>
                </a:cxn>
                <a:cxn ang="0">
                  <a:pos x="50" y="110"/>
                </a:cxn>
                <a:cxn ang="0">
                  <a:pos x="33" y="107"/>
                </a:cxn>
                <a:cxn ang="0">
                  <a:pos x="17" y="102"/>
                </a:cxn>
                <a:cxn ang="0">
                  <a:pos x="0" y="92"/>
                </a:cxn>
                <a:cxn ang="0">
                  <a:pos x="4" y="86"/>
                </a:cxn>
              </a:cxnLst>
              <a:rect l="0" t="0" r="r" b="b"/>
              <a:pathLst>
                <a:path w="219" h="110">
                  <a:moveTo>
                    <a:pt x="4" y="86"/>
                  </a:moveTo>
                  <a:lnTo>
                    <a:pt x="19" y="95"/>
                  </a:lnTo>
                  <a:lnTo>
                    <a:pt x="34" y="100"/>
                  </a:lnTo>
                  <a:lnTo>
                    <a:pt x="50" y="103"/>
                  </a:lnTo>
                  <a:lnTo>
                    <a:pt x="64" y="103"/>
                  </a:lnTo>
                  <a:lnTo>
                    <a:pt x="92" y="93"/>
                  </a:lnTo>
                  <a:lnTo>
                    <a:pt x="116" y="78"/>
                  </a:lnTo>
                  <a:lnTo>
                    <a:pt x="167" y="35"/>
                  </a:lnTo>
                  <a:lnTo>
                    <a:pt x="191" y="14"/>
                  </a:lnTo>
                  <a:lnTo>
                    <a:pt x="215" y="0"/>
                  </a:lnTo>
                  <a:lnTo>
                    <a:pt x="219" y="5"/>
                  </a:lnTo>
                  <a:lnTo>
                    <a:pt x="195" y="20"/>
                  </a:lnTo>
                  <a:lnTo>
                    <a:pt x="171" y="41"/>
                  </a:lnTo>
                  <a:lnTo>
                    <a:pt x="120" y="83"/>
                  </a:lnTo>
                  <a:lnTo>
                    <a:pt x="94" y="100"/>
                  </a:lnTo>
                  <a:lnTo>
                    <a:pt x="65" y="110"/>
                  </a:lnTo>
                  <a:lnTo>
                    <a:pt x="50" y="110"/>
                  </a:lnTo>
                  <a:lnTo>
                    <a:pt x="33" y="107"/>
                  </a:lnTo>
                  <a:lnTo>
                    <a:pt x="17" y="102"/>
                  </a:lnTo>
                  <a:lnTo>
                    <a:pt x="0" y="92"/>
                  </a:lnTo>
                  <a:lnTo>
                    <a:pt x="4" y="86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55" name="Freeform 30"/>
            <p:cNvSpPr>
              <a:spLocks/>
            </p:cNvSpPr>
            <p:nvPr userDrawn="1"/>
          </p:nvSpPr>
          <p:spPr bwMode="auto">
            <a:xfrm>
              <a:off x="442" y="1962"/>
              <a:ext cx="9" cy="6"/>
            </a:xfrm>
            <a:custGeom>
              <a:avLst/>
              <a:gdLst/>
              <a:ahLst/>
              <a:cxnLst>
                <a:cxn ang="0">
                  <a:pos x="2" y="1"/>
                </a:cxn>
                <a:cxn ang="0">
                  <a:pos x="0" y="4"/>
                </a:cxn>
                <a:cxn ang="0">
                  <a:pos x="3" y="6"/>
                </a:cxn>
                <a:cxn ang="0">
                  <a:pos x="7" y="0"/>
                </a:cxn>
                <a:cxn ang="0">
                  <a:pos x="9" y="3"/>
                </a:cxn>
                <a:cxn ang="0">
                  <a:pos x="2" y="1"/>
                </a:cxn>
              </a:cxnLst>
              <a:rect l="0" t="0" r="r" b="b"/>
              <a:pathLst>
                <a:path w="9" h="6">
                  <a:moveTo>
                    <a:pt x="2" y="1"/>
                  </a:moveTo>
                  <a:lnTo>
                    <a:pt x="0" y="4"/>
                  </a:lnTo>
                  <a:lnTo>
                    <a:pt x="3" y="6"/>
                  </a:lnTo>
                  <a:lnTo>
                    <a:pt x="7" y="0"/>
                  </a:lnTo>
                  <a:lnTo>
                    <a:pt x="9" y="3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56" name="Freeform 31"/>
            <p:cNvSpPr>
              <a:spLocks/>
            </p:cNvSpPr>
            <p:nvPr userDrawn="1"/>
          </p:nvSpPr>
          <p:spPr bwMode="auto">
            <a:xfrm>
              <a:off x="660" y="1437"/>
              <a:ext cx="729" cy="444"/>
            </a:xfrm>
            <a:custGeom>
              <a:avLst/>
              <a:gdLst/>
              <a:ahLst/>
              <a:cxnLst>
                <a:cxn ang="0">
                  <a:pos x="0" y="439"/>
                </a:cxn>
                <a:cxn ang="0">
                  <a:pos x="94" y="386"/>
                </a:cxn>
                <a:cxn ang="0">
                  <a:pos x="184" y="330"/>
                </a:cxn>
                <a:cxn ang="0">
                  <a:pos x="364" y="212"/>
                </a:cxn>
                <a:cxn ang="0">
                  <a:pos x="453" y="155"/>
                </a:cxn>
                <a:cxn ang="0">
                  <a:pos x="543" y="99"/>
                </a:cxn>
                <a:cxn ang="0">
                  <a:pos x="634" y="47"/>
                </a:cxn>
                <a:cxn ang="0">
                  <a:pos x="724" y="0"/>
                </a:cxn>
                <a:cxn ang="0">
                  <a:pos x="729" y="6"/>
                </a:cxn>
                <a:cxn ang="0">
                  <a:pos x="638" y="53"/>
                </a:cxn>
                <a:cxn ang="0">
                  <a:pos x="548" y="105"/>
                </a:cxn>
                <a:cxn ang="0">
                  <a:pos x="457" y="160"/>
                </a:cxn>
                <a:cxn ang="0">
                  <a:pos x="368" y="218"/>
                </a:cxn>
                <a:cxn ang="0">
                  <a:pos x="188" y="336"/>
                </a:cxn>
                <a:cxn ang="0">
                  <a:pos x="98" y="392"/>
                </a:cxn>
                <a:cxn ang="0">
                  <a:pos x="4" y="444"/>
                </a:cxn>
                <a:cxn ang="0">
                  <a:pos x="0" y="439"/>
                </a:cxn>
              </a:cxnLst>
              <a:rect l="0" t="0" r="r" b="b"/>
              <a:pathLst>
                <a:path w="729" h="444">
                  <a:moveTo>
                    <a:pt x="0" y="439"/>
                  </a:moveTo>
                  <a:lnTo>
                    <a:pt x="94" y="386"/>
                  </a:lnTo>
                  <a:lnTo>
                    <a:pt x="184" y="330"/>
                  </a:lnTo>
                  <a:lnTo>
                    <a:pt x="364" y="212"/>
                  </a:lnTo>
                  <a:lnTo>
                    <a:pt x="453" y="155"/>
                  </a:lnTo>
                  <a:lnTo>
                    <a:pt x="543" y="99"/>
                  </a:lnTo>
                  <a:lnTo>
                    <a:pt x="634" y="47"/>
                  </a:lnTo>
                  <a:lnTo>
                    <a:pt x="724" y="0"/>
                  </a:lnTo>
                  <a:lnTo>
                    <a:pt x="729" y="6"/>
                  </a:lnTo>
                  <a:lnTo>
                    <a:pt x="638" y="53"/>
                  </a:lnTo>
                  <a:lnTo>
                    <a:pt x="548" y="105"/>
                  </a:lnTo>
                  <a:lnTo>
                    <a:pt x="457" y="160"/>
                  </a:lnTo>
                  <a:lnTo>
                    <a:pt x="368" y="218"/>
                  </a:lnTo>
                  <a:lnTo>
                    <a:pt x="188" y="336"/>
                  </a:lnTo>
                  <a:lnTo>
                    <a:pt x="98" y="392"/>
                  </a:lnTo>
                  <a:lnTo>
                    <a:pt x="4" y="444"/>
                  </a:lnTo>
                  <a:lnTo>
                    <a:pt x="0" y="439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57" name="Freeform 32"/>
            <p:cNvSpPr>
              <a:spLocks/>
            </p:cNvSpPr>
            <p:nvPr userDrawn="1"/>
          </p:nvSpPr>
          <p:spPr bwMode="auto">
            <a:xfrm>
              <a:off x="660" y="1876"/>
              <a:ext cx="4" cy="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5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lnTo>
                    <a:pt x="4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58" name="Freeform 33"/>
            <p:cNvSpPr>
              <a:spLocks/>
            </p:cNvSpPr>
            <p:nvPr userDrawn="1"/>
          </p:nvSpPr>
          <p:spPr bwMode="auto">
            <a:xfrm>
              <a:off x="1387" y="1423"/>
              <a:ext cx="211" cy="21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33" y="4"/>
                </a:cxn>
                <a:cxn ang="0">
                  <a:pos x="67" y="0"/>
                </a:cxn>
                <a:cxn ang="0">
                  <a:pos x="102" y="0"/>
                </a:cxn>
                <a:cxn ang="0">
                  <a:pos x="136" y="2"/>
                </a:cxn>
                <a:cxn ang="0">
                  <a:pos x="190" y="10"/>
                </a:cxn>
                <a:cxn ang="0">
                  <a:pos x="211" y="14"/>
                </a:cxn>
                <a:cxn ang="0">
                  <a:pos x="209" y="21"/>
                </a:cxn>
                <a:cxn ang="0">
                  <a:pos x="188" y="17"/>
                </a:cxn>
                <a:cxn ang="0">
                  <a:pos x="135" y="9"/>
                </a:cxn>
                <a:cxn ang="0">
                  <a:pos x="102" y="7"/>
                </a:cxn>
                <a:cxn ang="0">
                  <a:pos x="67" y="7"/>
                </a:cxn>
                <a:cxn ang="0">
                  <a:pos x="34" y="12"/>
                </a:cxn>
                <a:cxn ang="0">
                  <a:pos x="2" y="21"/>
                </a:cxn>
                <a:cxn ang="0">
                  <a:pos x="0" y="14"/>
                </a:cxn>
              </a:cxnLst>
              <a:rect l="0" t="0" r="r" b="b"/>
              <a:pathLst>
                <a:path w="211" h="21">
                  <a:moveTo>
                    <a:pt x="0" y="14"/>
                  </a:moveTo>
                  <a:lnTo>
                    <a:pt x="33" y="4"/>
                  </a:lnTo>
                  <a:lnTo>
                    <a:pt x="67" y="0"/>
                  </a:lnTo>
                  <a:lnTo>
                    <a:pt x="102" y="0"/>
                  </a:lnTo>
                  <a:lnTo>
                    <a:pt x="136" y="2"/>
                  </a:lnTo>
                  <a:lnTo>
                    <a:pt x="190" y="10"/>
                  </a:lnTo>
                  <a:lnTo>
                    <a:pt x="211" y="14"/>
                  </a:lnTo>
                  <a:lnTo>
                    <a:pt x="209" y="21"/>
                  </a:lnTo>
                  <a:lnTo>
                    <a:pt x="188" y="17"/>
                  </a:lnTo>
                  <a:lnTo>
                    <a:pt x="135" y="9"/>
                  </a:lnTo>
                  <a:lnTo>
                    <a:pt x="102" y="7"/>
                  </a:lnTo>
                  <a:lnTo>
                    <a:pt x="67" y="7"/>
                  </a:lnTo>
                  <a:lnTo>
                    <a:pt x="34" y="12"/>
                  </a:lnTo>
                  <a:lnTo>
                    <a:pt x="2" y="21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59" name="Freeform 34"/>
            <p:cNvSpPr>
              <a:spLocks/>
            </p:cNvSpPr>
            <p:nvPr userDrawn="1"/>
          </p:nvSpPr>
          <p:spPr bwMode="auto">
            <a:xfrm>
              <a:off x="1380" y="1437"/>
              <a:ext cx="9" cy="7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2"/>
                </a:cxn>
                <a:cxn ang="0">
                  <a:pos x="7" y="0"/>
                </a:cxn>
                <a:cxn ang="0">
                  <a:pos x="9" y="7"/>
                </a:cxn>
                <a:cxn ang="0">
                  <a:pos x="9" y="6"/>
                </a:cxn>
                <a:cxn ang="0">
                  <a:pos x="4" y="0"/>
                </a:cxn>
              </a:cxnLst>
              <a:rect l="0" t="0" r="r" b="b"/>
              <a:pathLst>
                <a:path w="9" h="7">
                  <a:moveTo>
                    <a:pt x="4" y="0"/>
                  </a:moveTo>
                  <a:lnTo>
                    <a:pt x="0" y="2"/>
                  </a:lnTo>
                  <a:lnTo>
                    <a:pt x="7" y="0"/>
                  </a:lnTo>
                  <a:lnTo>
                    <a:pt x="9" y="7"/>
                  </a:lnTo>
                  <a:lnTo>
                    <a:pt x="9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60" name="Freeform 35"/>
            <p:cNvSpPr>
              <a:spLocks/>
            </p:cNvSpPr>
            <p:nvPr userDrawn="1"/>
          </p:nvSpPr>
          <p:spPr bwMode="auto">
            <a:xfrm>
              <a:off x="1311" y="1440"/>
              <a:ext cx="293" cy="727"/>
            </a:xfrm>
            <a:custGeom>
              <a:avLst/>
              <a:gdLst/>
              <a:ahLst/>
              <a:cxnLst>
                <a:cxn ang="0">
                  <a:pos x="290" y="0"/>
                </a:cxn>
                <a:cxn ang="0">
                  <a:pos x="293" y="48"/>
                </a:cxn>
                <a:cxn ang="0">
                  <a:pos x="291" y="96"/>
                </a:cxn>
                <a:cxn ang="0">
                  <a:pos x="285" y="144"/>
                </a:cxn>
                <a:cxn ang="0">
                  <a:pos x="277" y="191"/>
                </a:cxn>
                <a:cxn ang="0">
                  <a:pos x="266" y="239"/>
                </a:cxn>
                <a:cxn ang="0">
                  <a:pos x="250" y="286"/>
                </a:cxn>
                <a:cxn ang="0">
                  <a:pos x="233" y="331"/>
                </a:cxn>
                <a:cxn ang="0">
                  <a:pos x="213" y="378"/>
                </a:cxn>
                <a:cxn ang="0">
                  <a:pos x="192" y="426"/>
                </a:cxn>
                <a:cxn ang="0">
                  <a:pos x="168" y="470"/>
                </a:cxn>
                <a:cxn ang="0">
                  <a:pos x="117" y="557"/>
                </a:cxn>
                <a:cxn ang="0">
                  <a:pos x="62" y="644"/>
                </a:cxn>
                <a:cxn ang="0">
                  <a:pos x="5" y="727"/>
                </a:cxn>
                <a:cxn ang="0">
                  <a:pos x="0" y="723"/>
                </a:cxn>
                <a:cxn ang="0">
                  <a:pos x="56" y="639"/>
                </a:cxn>
                <a:cxn ang="0">
                  <a:pos x="112" y="553"/>
                </a:cxn>
                <a:cxn ang="0">
                  <a:pos x="162" y="465"/>
                </a:cxn>
                <a:cxn ang="0">
                  <a:pos x="186" y="422"/>
                </a:cxn>
                <a:cxn ang="0">
                  <a:pos x="206" y="376"/>
                </a:cxn>
                <a:cxn ang="0">
                  <a:pos x="226" y="330"/>
                </a:cxn>
                <a:cxn ang="0">
                  <a:pos x="243" y="284"/>
                </a:cxn>
                <a:cxn ang="0">
                  <a:pos x="259" y="238"/>
                </a:cxn>
                <a:cxn ang="0">
                  <a:pos x="270" y="190"/>
                </a:cxn>
                <a:cxn ang="0">
                  <a:pos x="278" y="144"/>
                </a:cxn>
                <a:cxn ang="0">
                  <a:pos x="284" y="96"/>
                </a:cxn>
                <a:cxn ang="0">
                  <a:pos x="285" y="48"/>
                </a:cxn>
                <a:cxn ang="0">
                  <a:pos x="283" y="0"/>
                </a:cxn>
                <a:cxn ang="0">
                  <a:pos x="290" y="0"/>
                </a:cxn>
              </a:cxnLst>
              <a:rect l="0" t="0" r="r" b="b"/>
              <a:pathLst>
                <a:path w="293" h="727">
                  <a:moveTo>
                    <a:pt x="290" y="0"/>
                  </a:moveTo>
                  <a:lnTo>
                    <a:pt x="293" y="48"/>
                  </a:lnTo>
                  <a:lnTo>
                    <a:pt x="291" y="96"/>
                  </a:lnTo>
                  <a:lnTo>
                    <a:pt x="285" y="144"/>
                  </a:lnTo>
                  <a:lnTo>
                    <a:pt x="277" y="191"/>
                  </a:lnTo>
                  <a:lnTo>
                    <a:pt x="266" y="239"/>
                  </a:lnTo>
                  <a:lnTo>
                    <a:pt x="250" y="286"/>
                  </a:lnTo>
                  <a:lnTo>
                    <a:pt x="233" y="331"/>
                  </a:lnTo>
                  <a:lnTo>
                    <a:pt x="213" y="378"/>
                  </a:lnTo>
                  <a:lnTo>
                    <a:pt x="192" y="426"/>
                  </a:lnTo>
                  <a:lnTo>
                    <a:pt x="168" y="470"/>
                  </a:lnTo>
                  <a:lnTo>
                    <a:pt x="117" y="557"/>
                  </a:lnTo>
                  <a:lnTo>
                    <a:pt x="62" y="644"/>
                  </a:lnTo>
                  <a:lnTo>
                    <a:pt x="5" y="727"/>
                  </a:lnTo>
                  <a:lnTo>
                    <a:pt x="0" y="723"/>
                  </a:lnTo>
                  <a:lnTo>
                    <a:pt x="56" y="639"/>
                  </a:lnTo>
                  <a:lnTo>
                    <a:pt x="112" y="553"/>
                  </a:lnTo>
                  <a:lnTo>
                    <a:pt x="162" y="465"/>
                  </a:lnTo>
                  <a:lnTo>
                    <a:pt x="186" y="422"/>
                  </a:lnTo>
                  <a:lnTo>
                    <a:pt x="206" y="376"/>
                  </a:lnTo>
                  <a:lnTo>
                    <a:pt x="226" y="330"/>
                  </a:lnTo>
                  <a:lnTo>
                    <a:pt x="243" y="284"/>
                  </a:lnTo>
                  <a:lnTo>
                    <a:pt x="259" y="238"/>
                  </a:lnTo>
                  <a:lnTo>
                    <a:pt x="270" y="190"/>
                  </a:lnTo>
                  <a:lnTo>
                    <a:pt x="278" y="144"/>
                  </a:lnTo>
                  <a:lnTo>
                    <a:pt x="284" y="96"/>
                  </a:lnTo>
                  <a:lnTo>
                    <a:pt x="285" y="48"/>
                  </a:lnTo>
                  <a:lnTo>
                    <a:pt x="283" y="0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61" name="Freeform 36"/>
            <p:cNvSpPr>
              <a:spLocks/>
            </p:cNvSpPr>
            <p:nvPr userDrawn="1"/>
          </p:nvSpPr>
          <p:spPr bwMode="auto">
            <a:xfrm>
              <a:off x="1594" y="1437"/>
              <a:ext cx="7" cy="7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7" y="0"/>
                </a:cxn>
                <a:cxn ang="0">
                  <a:pos x="7" y="3"/>
                </a:cxn>
                <a:cxn ang="0">
                  <a:pos x="0" y="3"/>
                </a:cxn>
                <a:cxn ang="0">
                  <a:pos x="2" y="7"/>
                </a:cxn>
                <a:cxn ang="0">
                  <a:pos x="4" y="0"/>
                </a:cxn>
              </a:cxnLst>
              <a:rect l="0" t="0" r="r" b="b"/>
              <a:pathLst>
                <a:path w="7" h="7">
                  <a:moveTo>
                    <a:pt x="4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0" y="3"/>
                  </a:lnTo>
                  <a:lnTo>
                    <a:pt x="2" y="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62" name="Freeform 37"/>
            <p:cNvSpPr>
              <a:spLocks/>
            </p:cNvSpPr>
            <p:nvPr userDrawn="1"/>
          </p:nvSpPr>
          <p:spPr bwMode="auto">
            <a:xfrm>
              <a:off x="1036" y="2161"/>
              <a:ext cx="279" cy="172"/>
            </a:xfrm>
            <a:custGeom>
              <a:avLst/>
              <a:gdLst/>
              <a:ahLst/>
              <a:cxnLst>
                <a:cxn ang="0">
                  <a:pos x="279" y="6"/>
                </a:cxn>
                <a:cxn ang="0">
                  <a:pos x="261" y="10"/>
                </a:cxn>
                <a:cxn ang="0">
                  <a:pos x="244" y="17"/>
                </a:cxn>
                <a:cxn ang="0">
                  <a:pos x="227" y="27"/>
                </a:cxn>
                <a:cxn ang="0">
                  <a:pos x="211" y="39"/>
                </a:cxn>
                <a:cxn ang="0">
                  <a:pos x="179" y="65"/>
                </a:cxn>
                <a:cxn ang="0">
                  <a:pos x="147" y="94"/>
                </a:cxn>
                <a:cxn ang="0">
                  <a:pos x="114" y="122"/>
                </a:cxn>
                <a:cxn ang="0">
                  <a:pos x="80" y="147"/>
                </a:cxn>
                <a:cxn ang="0">
                  <a:pos x="61" y="157"/>
                </a:cxn>
                <a:cxn ang="0">
                  <a:pos x="43" y="164"/>
                </a:cxn>
                <a:cxn ang="0">
                  <a:pos x="23" y="170"/>
                </a:cxn>
                <a:cxn ang="0">
                  <a:pos x="3" y="172"/>
                </a:cxn>
                <a:cxn ang="0">
                  <a:pos x="0" y="166"/>
                </a:cxn>
                <a:cxn ang="0">
                  <a:pos x="20" y="164"/>
                </a:cxn>
                <a:cxn ang="0">
                  <a:pos x="39" y="159"/>
                </a:cxn>
                <a:cxn ang="0">
                  <a:pos x="57" y="152"/>
                </a:cxn>
                <a:cxn ang="0">
                  <a:pos x="75" y="142"/>
                </a:cxn>
                <a:cxn ang="0">
                  <a:pos x="109" y="116"/>
                </a:cxn>
                <a:cxn ang="0">
                  <a:pos x="143" y="88"/>
                </a:cxn>
                <a:cxn ang="0">
                  <a:pos x="174" y="60"/>
                </a:cxn>
                <a:cxn ang="0">
                  <a:pos x="207" y="33"/>
                </a:cxn>
                <a:cxn ang="0">
                  <a:pos x="222" y="22"/>
                </a:cxn>
                <a:cxn ang="0">
                  <a:pos x="239" y="12"/>
                </a:cxn>
                <a:cxn ang="0">
                  <a:pos x="256" y="5"/>
                </a:cxn>
                <a:cxn ang="0">
                  <a:pos x="276" y="0"/>
                </a:cxn>
                <a:cxn ang="0">
                  <a:pos x="279" y="6"/>
                </a:cxn>
              </a:cxnLst>
              <a:rect l="0" t="0" r="r" b="b"/>
              <a:pathLst>
                <a:path w="279" h="172">
                  <a:moveTo>
                    <a:pt x="279" y="6"/>
                  </a:moveTo>
                  <a:lnTo>
                    <a:pt x="261" y="10"/>
                  </a:lnTo>
                  <a:lnTo>
                    <a:pt x="244" y="17"/>
                  </a:lnTo>
                  <a:lnTo>
                    <a:pt x="227" y="27"/>
                  </a:lnTo>
                  <a:lnTo>
                    <a:pt x="211" y="39"/>
                  </a:lnTo>
                  <a:lnTo>
                    <a:pt x="179" y="65"/>
                  </a:lnTo>
                  <a:lnTo>
                    <a:pt x="147" y="94"/>
                  </a:lnTo>
                  <a:lnTo>
                    <a:pt x="114" y="122"/>
                  </a:lnTo>
                  <a:lnTo>
                    <a:pt x="80" y="147"/>
                  </a:lnTo>
                  <a:lnTo>
                    <a:pt x="61" y="157"/>
                  </a:lnTo>
                  <a:lnTo>
                    <a:pt x="43" y="164"/>
                  </a:lnTo>
                  <a:lnTo>
                    <a:pt x="23" y="170"/>
                  </a:lnTo>
                  <a:lnTo>
                    <a:pt x="3" y="172"/>
                  </a:lnTo>
                  <a:lnTo>
                    <a:pt x="0" y="166"/>
                  </a:lnTo>
                  <a:lnTo>
                    <a:pt x="20" y="164"/>
                  </a:lnTo>
                  <a:lnTo>
                    <a:pt x="39" y="159"/>
                  </a:lnTo>
                  <a:lnTo>
                    <a:pt x="57" y="152"/>
                  </a:lnTo>
                  <a:lnTo>
                    <a:pt x="75" y="142"/>
                  </a:lnTo>
                  <a:lnTo>
                    <a:pt x="109" y="116"/>
                  </a:lnTo>
                  <a:lnTo>
                    <a:pt x="143" y="88"/>
                  </a:lnTo>
                  <a:lnTo>
                    <a:pt x="174" y="60"/>
                  </a:lnTo>
                  <a:lnTo>
                    <a:pt x="207" y="33"/>
                  </a:lnTo>
                  <a:lnTo>
                    <a:pt x="222" y="22"/>
                  </a:lnTo>
                  <a:lnTo>
                    <a:pt x="239" y="12"/>
                  </a:lnTo>
                  <a:lnTo>
                    <a:pt x="256" y="5"/>
                  </a:lnTo>
                  <a:lnTo>
                    <a:pt x="276" y="0"/>
                  </a:lnTo>
                  <a:lnTo>
                    <a:pt x="279" y="6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63" name="Freeform 38"/>
            <p:cNvSpPr>
              <a:spLocks/>
            </p:cNvSpPr>
            <p:nvPr userDrawn="1"/>
          </p:nvSpPr>
          <p:spPr bwMode="auto">
            <a:xfrm>
              <a:off x="1311" y="2161"/>
              <a:ext cx="5" cy="6"/>
            </a:xfrm>
            <a:custGeom>
              <a:avLst/>
              <a:gdLst/>
              <a:ahLst/>
              <a:cxnLst>
                <a:cxn ang="0">
                  <a:pos x="5" y="6"/>
                </a:cxn>
                <a:cxn ang="0">
                  <a:pos x="4" y="6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5" y="6"/>
                </a:cxn>
              </a:cxnLst>
              <a:rect l="0" t="0" r="r" b="b"/>
              <a:pathLst>
                <a:path w="5" h="6">
                  <a:moveTo>
                    <a:pt x="5" y="6"/>
                  </a:moveTo>
                  <a:lnTo>
                    <a:pt x="4" y="6"/>
                  </a:lnTo>
                  <a:lnTo>
                    <a:pt x="1" y="0"/>
                  </a:lnTo>
                  <a:lnTo>
                    <a:pt x="0" y="2"/>
                  </a:lnTo>
                  <a:lnTo>
                    <a:pt x="5" y="6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64" name="Freeform 39"/>
            <p:cNvSpPr>
              <a:spLocks/>
            </p:cNvSpPr>
            <p:nvPr userDrawn="1"/>
          </p:nvSpPr>
          <p:spPr bwMode="auto">
            <a:xfrm>
              <a:off x="713" y="2327"/>
              <a:ext cx="326" cy="246"/>
            </a:xfrm>
            <a:custGeom>
              <a:avLst/>
              <a:gdLst/>
              <a:ahLst/>
              <a:cxnLst>
                <a:cxn ang="0">
                  <a:pos x="326" y="6"/>
                </a:cxn>
                <a:cxn ang="0">
                  <a:pos x="237" y="59"/>
                </a:cxn>
                <a:cxn ang="0">
                  <a:pos x="196" y="88"/>
                </a:cxn>
                <a:cxn ang="0">
                  <a:pos x="157" y="117"/>
                </a:cxn>
                <a:cxn ang="0">
                  <a:pos x="80" y="179"/>
                </a:cxn>
                <a:cxn ang="0">
                  <a:pos x="4" y="246"/>
                </a:cxn>
                <a:cxn ang="0">
                  <a:pos x="0" y="240"/>
                </a:cxn>
                <a:cxn ang="0">
                  <a:pos x="76" y="174"/>
                </a:cxn>
                <a:cxn ang="0">
                  <a:pos x="152" y="112"/>
                </a:cxn>
                <a:cxn ang="0">
                  <a:pos x="192" y="82"/>
                </a:cxn>
                <a:cxn ang="0">
                  <a:pos x="233" y="54"/>
                </a:cxn>
                <a:cxn ang="0">
                  <a:pos x="322" y="0"/>
                </a:cxn>
                <a:cxn ang="0">
                  <a:pos x="326" y="6"/>
                </a:cxn>
              </a:cxnLst>
              <a:rect l="0" t="0" r="r" b="b"/>
              <a:pathLst>
                <a:path w="326" h="246">
                  <a:moveTo>
                    <a:pt x="326" y="6"/>
                  </a:moveTo>
                  <a:lnTo>
                    <a:pt x="237" y="59"/>
                  </a:lnTo>
                  <a:lnTo>
                    <a:pt x="196" y="88"/>
                  </a:lnTo>
                  <a:lnTo>
                    <a:pt x="157" y="117"/>
                  </a:lnTo>
                  <a:lnTo>
                    <a:pt x="80" y="179"/>
                  </a:lnTo>
                  <a:lnTo>
                    <a:pt x="4" y="246"/>
                  </a:lnTo>
                  <a:lnTo>
                    <a:pt x="0" y="240"/>
                  </a:lnTo>
                  <a:lnTo>
                    <a:pt x="76" y="174"/>
                  </a:lnTo>
                  <a:lnTo>
                    <a:pt x="152" y="112"/>
                  </a:lnTo>
                  <a:lnTo>
                    <a:pt x="192" y="82"/>
                  </a:lnTo>
                  <a:lnTo>
                    <a:pt x="233" y="54"/>
                  </a:lnTo>
                  <a:lnTo>
                    <a:pt x="322" y="0"/>
                  </a:lnTo>
                  <a:lnTo>
                    <a:pt x="326" y="6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65" name="Freeform 40"/>
            <p:cNvSpPr>
              <a:spLocks/>
            </p:cNvSpPr>
            <p:nvPr userDrawn="1"/>
          </p:nvSpPr>
          <p:spPr bwMode="auto">
            <a:xfrm>
              <a:off x="1035" y="2327"/>
              <a:ext cx="4" cy="6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4" y="6"/>
                </a:cxn>
                <a:cxn ang="0">
                  <a:pos x="1" y="0"/>
                </a:cxn>
              </a:cxnLst>
              <a:rect l="0" t="0" r="r" b="b"/>
              <a:pathLst>
                <a:path w="4" h="6">
                  <a:moveTo>
                    <a:pt x="1" y="0"/>
                  </a:moveTo>
                  <a:lnTo>
                    <a:pt x="0" y="0"/>
                  </a:lnTo>
                  <a:lnTo>
                    <a:pt x="4" y="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66" name="Freeform 41"/>
            <p:cNvSpPr>
              <a:spLocks/>
            </p:cNvSpPr>
            <p:nvPr userDrawn="1"/>
          </p:nvSpPr>
          <p:spPr bwMode="auto">
            <a:xfrm>
              <a:off x="554" y="2569"/>
              <a:ext cx="164" cy="128"/>
            </a:xfrm>
            <a:custGeom>
              <a:avLst/>
              <a:gdLst/>
              <a:ahLst/>
              <a:cxnLst>
                <a:cxn ang="0">
                  <a:pos x="164" y="4"/>
                </a:cxn>
                <a:cxn ang="0">
                  <a:pos x="151" y="27"/>
                </a:cxn>
                <a:cxn ang="0">
                  <a:pos x="134" y="46"/>
                </a:cxn>
                <a:cxn ang="0">
                  <a:pos x="113" y="62"/>
                </a:cxn>
                <a:cxn ang="0">
                  <a:pos x="91" y="76"/>
                </a:cxn>
                <a:cxn ang="0">
                  <a:pos x="44" y="102"/>
                </a:cxn>
                <a:cxn ang="0">
                  <a:pos x="23" y="114"/>
                </a:cxn>
                <a:cxn ang="0">
                  <a:pos x="4" y="128"/>
                </a:cxn>
                <a:cxn ang="0">
                  <a:pos x="0" y="123"/>
                </a:cxn>
                <a:cxn ang="0">
                  <a:pos x="18" y="109"/>
                </a:cxn>
                <a:cxn ang="0">
                  <a:pos x="40" y="96"/>
                </a:cxn>
                <a:cxn ang="0">
                  <a:pos x="86" y="70"/>
                </a:cxn>
                <a:cxn ang="0">
                  <a:pos x="109" y="56"/>
                </a:cxn>
                <a:cxn ang="0">
                  <a:pos x="130" y="41"/>
                </a:cxn>
                <a:cxn ang="0">
                  <a:pos x="146" y="22"/>
                </a:cxn>
                <a:cxn ang="0">
                  <a:pos x="159" y="0"/>
                </a:cxn>
                <a:cxn ang="0">
                  <a:pos x="164" y="4"/>
                </a:cxn>
              </a:cxnLst>
              <a:rect l="0" t="0" r="r" b="b"/>
              <a:pathLst>
                <a:path w="164" h="128">
                  <a:moveTo>
                    <a:pt x="164" y="4"/>
                  </a:moveTo>
                  <a:lnTo>
                    <a:pt x="151" y="27"/>
                  </a:lnTo>
                  <a:lnTo>
                    <a:pt x="134" y="46"/>
                  </a:lnTo>
                  <a:lnTo>
                    <a:pt x="113" y="62"/>
                  </a:lnTo>
                  <a:lnTo>
                    <a:pt x="91" y="76"/>
                  </a:lnTo>
                  <a:lnTo>
                    <a:pt x="44" y="102"/>
                  </a:lnTo>
                  <a:lnTo>
                    <a:pt x="23" y="114"/>
                  </a:lnTo>
                  <a:lnTo>
                    <a:pt x="4" y="128"/>
                  </a:lnTo>
                  <a:lnTo>
                    <a:pt x="0" y="123"/>
                  </a:lnTo>
                  <a:lnTo>
                    <a:pt x="18" y="109"/>
                  </a:lnTo>
                  <a:lnTo>
                    <a:pt x="40" y="96"/>
                  </a:lnTo>
                  <a:lnTo>
                    <a:pt x="86" y="70"/>
                  </a:lnTo>
                  <a:lnTo>
                    <a:pt x="109" y="56"/>
                  </a:lnTo>
                  <a:lnTo>
                    <a:pt x="130" y="41"/>
                  </a:lnTo>
                  <a:lnTo>
                    <a:pt x="146" y="22"/>
                  </a:lnTo>
                  <a:lnTo>
                    <a:pt x="159" y="0"/>
                  </a:lnTo>
                  <a:lnTo>
                    <a:pt x="164" y="4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67" name="Freeform 42"/>
            <p:cNvSpPr>
              <a:spLocks/>
            </p:cNvSpPr>
            <p:nvPr userDrawn="1"/>
          </p:nvSpPr>
          <p:spPr bwMode="auto">
            <a:xfrm>
              <a:off x="713" y="2567"/>
              <a:ext cx="5" cy="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5" y="6"/>
                </a:cxn>
                <a:cxn ang="0">
                  <a:pos x="4" y="6"/>
                </a:cxn>
                <a:cxn ang="0">
                  <a:pos x="0" y="0"/>
                </a:cxn>
              </a:cxnLst>
              <a:rect l="0" t="0" r="r" b="b"/>
              <a:pathLst>
                <a:path w="5" h="6">
                  <a:moveTo>
                    <a:pt x="0" y="0"/>
                  </a:moveTo>
                  <a:lnTo>
                    <a:pt x="0" y="2"/>
                  </a:lnTo>
                  <a:lnTo>
                    <a:pt x="5" y="6"/>
                  </a:lnTo>
                  <a:lnTo>
                    <a:pt x="4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68" name="Freeform 43"/>
            <p:cNvSpPr>
              <a:spLocks/>
            </p:cNvSpPr>
            <p:nvPr userDrawn="1"/>
          </p:nvSpPr>
          <p:spPr bwMode="auto">
            <a:xfrm>
              <a:off x="527" y="2663"/>
              <a:ext cx="31" cy="34"/>
            </a:xfrm>
            <a:custGeom>
              <a:avLst/>
              <a:gdLst/>
              <a:ahLst/>
              <a:cxnLst>
                <a:cxn ang="0">
                  <a:pos x="27" y="34"/>
                </a:cxn>
                <a:cxn ang="0">
                  <a:pos x="31" y="29"/>
                </a:cxn>
                <a:cxn ang="0">
                  <a:pos x="4" y="0"/>
                </a:cxn>
                <a:cxn ang="0">
                  <a:pos x="0" y="6"/>
                </a:cxn>
                <a:cxn ang="0">
                  <a:pos x="27" y="34"/>
                </a:cxn>
              </a:cxnLst>
              <a:rect l="0" t="0" r="r" b="b"/>
              <a:pathLst>
                <a:path w="31" h="34">
                  <a:moveTo>
                    <a:pt x="27" y="34"/>
                  </a:moveTo>
                  <a:lnTo>
                    <a:pt x="31" y="29"/>
                  </a:lnTo>
                  <a:lnTo>
                    <a:pt x="4" y="0"/>
                  </a:lnTo>
                  <a:lnTo>
                    <a:pt x="0" y="6"/>
                  </a:lnTo>
                  <a:lnTo>
                    <a:pt x="27" y="34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69" name="Freeform 44"/>
            <p:cNvSpPr>
              <a:spLocks/>
            </p:cNvSpPr>
            <p:nvPr userDrawn="1"/>
          </p:nvSpPr>
          <p:spPr bwMode="auto">
            <a:xfrm>
              <a:off x="554" y="2692"/>
              <a:ext cx="4" cy="7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2" y="7"/>
                </a:cxn>
                <a:cxn ang="0">
                  <a:pos x="0" y="5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4" y="5"/>
                </a:cxn>
              </a:cxnLst>
              <a:rect l="0" t="0" r="r" b="b"/>
              <a:pathLst>
                <a:path w="4" h="7">
                  <a:moveTo>
                    <a:pt x="4" y="5"/>
                  </a:moveTo>
                  <a:lnTo>
                    <a:pt x="2" y="7"/>
                  </a:lnTo>
                  <a:lnTo>
                    <a:pt x="0" y="5"/>
                  </a:lnTo>
                  <a:lnTo>
                    <a:pt x="4" y="0"/>
                  </a:lnTo>
                  <a:lnTo>
                    <a:pt x="0" y="0"/>
                  </a:lnTo>
                  <a:lnTo>
                    <a:pt x="4" y="5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70" name="Freeform 45"/>
            <p:cNvSpPr>
              <a:spLocks/>
            </p:cNvSpPr>
            <p:nvPr userDrawn="1"/>
          </p:nvSpPr>
          <p:spPr bwMode="auto">
            <a:xfrm>
              <a:off x="527" y="2031"/>
              <a:ext cx="757" cy="638"/>
            </a:xfrm>
            <a:custGeom>
              <a:avLst/>
              <a:gdLst/>
              <a:ahLst/>
              <a:cxnLst>
                <a:cxn ang="0">
                  <a:pos x="0" y="632"/>
                </a:cxn>
                <a:cxn ang="0">
                  <a:pos x="38" y="584"/>
                </a:cxn>
                <a:cxn ang="0">
                  <a:pos x="79" y="539"/>
                </a:cxn>
                <a:cxn ang="0">
                  <a:pos x="164" y="451"/>
                </a:cxn>
                <a:cxn ang="0">
                  <a:pos x="255" y="369"/>
                </a:cxn>
                <a:cxn ang="0">
                  <a:pos x="350" y="292"/>
                </a:cxn>
                <a:cxn ang="0">
                  <a:pos x="449" y="217"/>
                </a:cxn>
                <a:cxn ang="0">
                  <a:pos x="549" y="145"/>
                </a:cxn>
                <a:cxn ang="0">
                  <a:pos x="753" y="0"/>
                </a:cxn>
                <a:cxn ang="0">
                  <a:pos x="757" y="6"/>
                </a:cxn>
                <a:cxn ang="0">
                  <a:pos x="553" y="150"/>
                </a:cxn>
                <a:cxn ang="0">
                  <a:pos x="453" y="222"/>
                </a:cxn>
                <a:cxn ang="0">
                  <a:pos x="354" y="297"/>
                </a:cxn>
                <a:cxn ang="0">
                  <a:pos x="259" y="375"/>
                </a:cxn>
                <a:cxn ang="0">
                  <a:pos x="169" y="457"/>
                </a:cxn>
                <a:cxn ang="0">
                  <a:pos x="84" y="545"/>
                </a:cxn>
                <a:cxn ang="0">
                  <a:pos x="43" y="590"/>
                </a:cxn>
                <a:cxn ang="0">
                  <a:pos x="4" y="638"/>
                </a:cxn>
                <a:cxn ang="0">
                  <a:pos x="0" y="632"/>
                </a:cxn>
              </a:cxnLst>
              <a:rect l="0" t="0" r="r" b="b"/>
              <a:pathLst>
                <a:path w="757" h="638">
                  <a:moveTo>
                    <a:pt x="0" y="632"/>
                  </a:moveTo>
                  <a:lnTo>
                    <a:pt x="38" y="584"/>
                  </a:lnTo>
                  <a:lnTo>
                    <a:pt x="79" y="539"/>
                  </a:lnTo>
                  <a:lnTo>
                    <a:pt x="164" y="451"/>
                  </a:lnTo>
                  <a:lnTo>
                    <a:pt x="255" y="369"/>
                  </a:lnTo>
                  <a:lnTo>
                    <a:pt x="350" y="292"/>
                  </a:lnTo>
                  <a:lnTo>
                    <a:pt x="449" y="217"/>
                  </a:lnTo>
                  <a:lnTo>
                    <a:pt x="549" y="145"/>
                  </a:lnTo>
                  <a:lnTo>
                    <a:pt x="753" y="0"/>
                  </a:lnTo>
                  <a:lnTo>
                    <a:pt x="757" y="6"/>
                  </a:lnTo>
                  <a:lnTo>
                    <a:pt x="553" y="150"/>
                  </a:lnTo>
                  <a:lnTo>
                    <a:pt x="453" y="222"/>
                  </a:lnTo>
                  <a:lnTo>
                    <a:pt x="354" y="297"/>
                  </a:lnTo>
                  <a:lnTo>
                    <a:pt x="259" y="375"/>
                  </a:lnTo>
                  <a:lnTo>
                    <a:pt x="169" y="457"/>
                  </a:lnTo>
                  <a:lnTo>
                    <a:pt x="84" y="545"/>
                  </a:lnTo>
                  <a:lnTo>
                    <a:pt x="43" y="590"/>
                  </a:lnTo>
                  <a:lnTo>
                    <a:pt x="4" y="638"/>
                  </a:lnTo>
                  <a:lnTo>
                    <a:pt x="0" y="632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71" name="Freeform 46"/>
            <p:cNvSpPr>
              <a:spLocks/>
            </p:cNvSpPr>
            <p:nvPr userDrawn="1"/>
          </p:nvSpPr>
          <p:spPr bwMode="auto">
            <a:xfrm>
              <a:off x="524" y="2663"/>
              <a:ext cx="7" cy="6"/>
            </a:xfrm>
            <a:custGeom>
              <a:avLst/>
              <a:gdLst/>
              <a:ahLst/>
              <a:cxnLst>
                <a:cxn ang="0">
                  <a:pos x="3" y="6"/>
                </a:cxn>
                <a:cxn ang="0">
                  <a:pos x="0" y="3"/>
                </a:cxn>
                <a:cxn ang="0">
                  <a:pos x="3" y="0"/>
                </a:cxn>
                <a:cxn ang="0">
                  <a:pos x="7" y="6"/>
                </a:cxn>
                <a:cxn ang="0">
                  <a:pos x="7" y="0"/>
                </a:cxn>
                <a:cxn ang="0">
                  <a:pos x="3" y="6"/>
                </a:cxn>
              </a:cxnLst>
              <a:rect l="0" t="0" r="r" b="b"/>
              <a:pathLst>
                <a:path w="7" h="6">
                  <a:moveTo>
                    <a:pt x="3" y="6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7" y="6"/>
                  </a:lnTo>
                  <a:lnTo>
                    <a:pt x="7" y="0"/>
                  </a:lnTo>
                  <a:lnTo>
                    <a:pt x="3" y="6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72" name="Freeform 47"/>
            <p:cNvSpPr>
              <a:spLocks/>
            </p:cNvSpPr>
            <p:nvPr userDrawn="1"/>
          </p:nvSpPr>
          <p:spPr bwMode="auto">
            <a:xfrm>
              <a:off x="1282" y="1884"/>
              <a:ext cx="174" cy="154"/>
            </a:xfrm>
            <a:custGeom>
              <a:avLst/>
              <a:gdLst/>
              <a:ahLst/>
              <a:cxnLst>
                <a:cxn ang="0">
                  <a:pos x="0" y="147"/>
                </a:cxn>
                <a:cxn ang="0">
                  <a:pos x="26" y="137"/>
                </a:cxn>
                <a:cxn ang="0">
                  <a:pos x="36" y="130"/>
                </a:cxn>
                <a:cxn ang="0">
                  <a:pos x="47" y="120"/>
                </a:cxn>
                <a:cxn ang="0">
                  <a:pos x="70" y="99"/>
                </a:cxn>
                <a:cxn ang="0">
                  <a:pos x="91" y="75"/>
                </a:cxn>
                <a:cxn ang="0">
                  <a:pos x="132" y="30"/>
                </a:cxn>
                <a:cxn ang="0">
                  <a:pos x="150" y="12"/>
                </a:cxn>
                <a:cxn ang="0">
                  <a:pos x="170" y="0"/>
                </a:cxn>
                <a:cxn ang="0">
                  <a:pos x="174" y="6"/>
                </a:cxn>
                <a:cxn ang="0">
                  <a:pos x="155" y="17"/>
                </a:cxn>
                <a:cxn ang="0">
                  <a:pos x="136" y="36"/>
                </a:cxn>
                <a:cxn ang="0">
                  <a:pos x="95" y="81"/>
                </a:cxn>
                <a:cxn ang="0">
                  <a:pos x="74" y="105"/>
                </a:cxn>
                <a:cxn ang="0">
                  <a:pos x="51" y="126"/>
                </a:cxn>
                <a:cxn ang="0">
                  <a:pos x="40" y="136"/>
                </a:cxn>
                <a:cxn ang="0">
                  <a:pos x="27" y="144"/>
                </a:cxn>
                <a:cxn ang="0">
                  <a:pos x="2" y="154"/>
                </a:cxn>
                <a:cxn ang="0">
                  <a:pos x="0" y="147"/>
                </a:cxn>
              </a:cxnLst>
              <a:rect l="0" t="0" r="r" b="b"/>
              <a:pathLst>
                <a:path w="174" h="154">
                  <a:moveTo>
                    <a:pt x="0" y="147"/>
                  </a:moveTo>
                  <a:lnTo>
                    <a:pt x="26" y="137"/>
                  </a:lnTo>
                  <a:lnTo>
                    <a:pt x="36" y="130"/>
                  </a:lnTo>
                  <a:lnTo>
                    <a:pt x="47" y="120"/>
                  </a:lnTo>
                  <a:lnTo>
                    <a:pt x="70" y="99"/>
                  </a:lnTo>
                  <a:lnTo>
                    <a:pt x="91" y="75"/>
                  </a:lnTo>
                  <a:lnTo>
                    <a:pt x="132" y="30"/>
                  </a:lnTo>
                  <a:lnTo>
                    <a:pt x="150" y="12"/>
                  </a:lnTo>
                  <a:lnTo>
                    <a:pt x="170" y="0"/>
                  </a:lnTo>
                  <a:lnTo>
                    <a:pt x="174" y="6"/>
                  </a:lnTo>
                  <a:lnTo>
                    <a:pt x="155" y="17"/>
                  </a:lnTo>
                  <a:lnTo>
                    <a:pt x="136" y="36"/>
                  </a:lnTo>
                  <a:lnTo>
                    <a:pt x="95" y="81"/>
                  </a:lnTo>
                  <a:lnTo>
                    <a:pt x="74" y="105"/>
                  </a:lnTo>
                  <a:lnTo>
                    <a:pt x="51" y="126"/>
                  </a:lnTo>
                  <a:lnTo>
                    <a:pt x="40" y="136"/>
                  </a:lnTo>
                  <a:lnTo>
                    <a:pt x="27" y="144"/>
                  </a:lnTo>
                  <a:lnTo>
                    <a:pt x="2" y="154"/>
                  </a:lnTo>
                  <a:lnTo>
                    <a:pt x="0" y="147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73" name="Freeform 48"/>
            <p:cNvSpPr>
              <a:spLocks/>
            </p:cNvSpPr>
            <p:nvPr userDrawn="1"/>
          </p:nvSpPr>
          <p:spPr bwMode="auto">
            <a:xfrm>
              <a:off x="1275" y="2031"/>
              <a:ext cx="9" cy="7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3"/>
                </a:cxn>
                <a:cxn ang="0">
                  <a:pos x="7" y="0"/>
                </a:cxn>
                <a:cxn ang="0">
                  <a:pos x="9" y="7"/>
                </a:cxn>
                <a:cxn ang="0">
                  <a:pos x="9" y="6"/>
                </a:cxn>
                <a:cxn ang="0">
                  <a:pos x="5" y="0"/>
                </a:cxn>
              </a:cxnLst>
              <a:rect l="0" t="0" r="r" b="b"/>
              <a:pathLst>
                <a:path w="9" h="7">
                  <a:moveTo>
                    <a:pt x="5" y="0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9" y="7"/>
                  </a:lnTo>
                  <a:lnTo>
                    <a:pt x="9" y="6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74" name="Freeform 49"/>
            <p:cNvSpPr>
              <a:spLocks/>
            </p:cNvSpPr>
            <p:nvPr userDrawn="1"/>
          </p:nvSpPr>
          <p:spPr bwMode="auto">
            <a:xfrm>
              <a:off x="1452" y="1764"/>
              <a:ext cx="98" cy="126"/>
            </a:xfrm>
            <a:custGeom>
              <a:avLst/>
              <a:gdLst/>
              <a:ahLst/>
              <a:cxnLst>
                <a:cxn ang="0">
                  <a:pos x="0" y="120"/>
                </a:cxn>
                <a:cxn ang="0">
                  <a:pos x="19" y="110"/>
                </a:cxn>
                <a:cxn ang="0">
                  <a:pos x="27" y="105"/>
                </a:cxn>
                <a:cxn ang="0">
                  <a:pos x="34" y="99"/>
                </a:cxn>
                <a:cxn ang="0">
                  <a:pos x="47" y="85"/>
                </a:cxn>
                <a:cxn ang="0">
                  <a:pos x="58" y="71"/>
                </a:cxn>
                <a:cxn ang="0">
                  <a:pos x="77" y="37"/>
                </a:cxn>
                <a:cxn ang="0">
                  <a:pos x="92" y="0"/>
                </a:cxn>
                <a:cxn ang="0">
                  <a:pos x="98" y="4"/>
                </a:cxn>
                <a:cxn ang="0">
                  <a:pos x="82" y="41"/>
                </a:cxn>
                <a:cxn ang="0">
                  <a:pos x="64" y="75"/>
                </a:cxn>
                <a:cxn ang="0">
                  <a:pos x="51" y="91"/>
                </a:cxn>
                <a:cxn ang="0">
                  <a:pos x="38" y="105"/>
                </a:cxn>
                <a:cxn ang="0">
                  <a:pos x="31" y="110"/>
                </a:cxn>
                <a:cxn ang="0">
                  <a:pos x="23" y="116"/>
                </a:cxn>
                <a:cxn ang="0">
                  <a:pos x="4" y="126"/>
                </a:cxn>
                <a:cxn ang="0">
                  <a:pos x="0" y="120"/>
                </a:cxn>
              </a:cxnLst>
              <a:rect l="0" t="0" r="r" b="b"/>
              <a:pathLst>
                <a:path w="98" h="126">
                  <a:moveTo>
                    <a:pt x="0" y="120"/>
                  </a:moveTo>
                  <a:lnTo>
                    <a:pt x="19" y="110"/>
                  </a:lnTo>
                  <a:lnTo>
                    <a:pt x="27" y="105"/>
                  </a:lnTo>
                  <a:lnTo>
                    <a:pt x="34" y="99"/>
                  </a:lnTo>
                  <a:lnTo>
                    <a:pt x="47" y="85"/>
                  </a:lnTo>
                  <a:lnTo>
                    <a:pt x="58" y="71"/>
                  </a:lnTo>
                  <a:lnTo>
                    <a:pt x="77" y="37"/>
                  </a:lnTo>
                  <a:lnTo>
                    <a:pt x="92" y="0"/>
                  </a:lnTo>
                  <a:lnTo>
                    <a:pt x="98" y="4"/>
                  </a:lnTo>
                  <a:lnTo>
                    <a:pt x="82" y="41"/>
                  </a:lnTo>
                  <a:lnTo>
                    <a:pt x="64" y="75"/>
                  </a:lnTo>
                  <a:lnTo>
                    <a:pt x="51" y="91"/>
                  </a:lnTo>
                  <a:lnTo>
                    <a:pt x="38" y="105"/>
                  </a:lnTo>
                  <a:lnTo>
                    <a:pt x="31" y="110"/>
                  </a:lnTo>
                  <a:lnTo>
                    <a:pt x="23" y="116"/>
                  </a:lnTo>
                  <a:lnTo>
                    <a:pt x="4" y="126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75" name="Freeform 50"/>
            <p:cNvSpPr>
              <a:spLocks/>
            </p:cNvSpPr>
            <p:nvPr userDrawn="1"/>
          </p:nvSpPr>
          <p:spPr bwMode="auto">
            <a:xfrm>
              <a:off x="1452" y="1884"/>
              <a:ext cx="4" cy="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6"/>
                </a:cxn>
                <a:cxn ang="0">
                  <a:pos x="0" y="0"/>
                </a:cxn>
              </a:cxnLst>
              <a:rect l="0" t="0" r="r" b="b"/>
              <a:pathLst>
                <a:path w="4" h="6">
                  <a:moveTo>
                    <a:pt x="0" y="0"/>
                  </a:moveTo>
                  <a:lnTo>
                    <a:pt x="4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76" name="Freeform 51"/>
            <p:cNvSpPr>
              <a:spLocks/>
            </p:cNvSpPr>
            <p:nvPr userDrawn="1"/>
          </p:nvSpPr>
          <p:spPr bwMode="auto">
            <a:xfrm>
              <a:off x="1377" y="1672"/>
              <a:ext cx="173" cy="96"/>
            </a:xfrm>
            <a:custGeom>
              <a:avLst/>
              <a:gdLst/>
              <a:ahLst/>
              <a:cxnLst>
                <a:cxn ang="0">
                  <a:pos x="167" y="96"/>
                </a:cxn>
                <a:cxn ang="0">
                  <a:pos x="153" y="74"/>
                </a:cxn>
                <a:cxn ang="0">
                  <a:pos x="137" y="54"/>
                </a:cxn>
                <a:cxn ang="0">
                  <a:pos x="118" y="35"/>
                </a:cxn>
                <a:cxn ang="0">
                  <a:pos x="98" y="21"/>
                </a:cxn>
                <a:cxn ang="0">
                  <a:pos x="77" y="10"/>
                </a:cxn>
                <a:cxn ang="0">
                  <a:pos x="54" y="6"/>
                </a:cxn>
                <a:cxn ang="0">
                  <a:pos x="30" y="7"/>
                </a:cxn>
                <a:cxn ang="0">
                  <a:pos x="4" y="16"/>
                </a:cxn>
                <a:cxn ang="0">
                  <a:pos x="0" y="10"/>
                </a:cxn>
                <a:cxn ang="0">
                  <a:pos x="27" y="2"/>
                </a:cxn>
                <a:cxn ang="0">
                  <a:pos x="54" y="0"/>
                </a:cxn>
                <a:cxn ang="0">
                  <a:pos x="79" y="4"/>
                </a:cxn>
                <a:cxn ang="0">
                  <a:pos x="102" y="16"/>
                </a:cxn>
                <a:cxn ang="0">
                  <a:pos x="122" y="30"/>
                </a:cxn>
                <a:cxn ang="0">
                  <a:pos x="142" y="48"/>
                </a:cxn>
                <a:cxn ang="0">
                  <a:pos x="159" y="69"/>
                </a:cxn>
                <a:cxn ang="0">
                  <a:pos x="173" y="92"/>
                </a:cxn>
                <a:cxn ang="0">
                  <a:pos x="167" y="96"/>
                </a:cxn>
              </a:cxnLst>
              <a:rect l="0" t="0" r="r" b="b"/>
              <a:pathLst>
                <a:path w="173" h="96">
                  <a:moveTo>
                    <a:pt x="167" y="96"/>
                  </a:moveTo>
                  <a:lnTo>
                    <a:pt x="153" y="74"/>
                  </a:lnTo>
                  <a:lnTo>
                    <a:pt x="137" y="54"/>
                  </a:lnTo>
                  <a:lnTo>
                    <a:pt x="118" y="35"/>
                  </a:lnTo>
                  <a:lnTo>
                    <a:pt x="98" y="21"/>
                  </a:lnTo>
                  <a:lnTo>
                    <a:pt x="77" y="10"/>
                  </a:lnTo>
                  <a:lnTo>
                    <a:pt x="54" y="6"/>
                  </a:lnTo>
                  <a:lnTo>
                    <a:pt x="30" y="7"/>
                  </a:lnTo>
                  <a:lnTo>
                    <a:pt x="4" y="16"/>
                  </a:lnTo>
                  <a:lnTo>
                    <a:pt x="0" y="10"/>
                  </a:lnTo>
                  <a:lnTo>
                    <a:pt x="27" y="2"/>
                  </a:lnTo>
                  <a:lnTo>
                    <a:pt x="54" y="0"/>
                  </a:lnTo>
                  <a:lnTo>
                    <a:pt x="79" y="4"/>
                  </a:lnTo>
                  <a:lnTo>
                    <a:pt x="102" y="16"/>
                  </a:lnTo>
                  <a:lnTo>
                    <a:pt x="122" y="30"/>
                  </a:lnTo>
                  <a:lnTo>
                    <a:pt x="142" y="48"/>
                  </a:lnTo>
                  <a:lnTo>
                    <a:pt x="159" y="69"/>
                  </a:lnTo>
                  <a:lnTo>
                    <a:pt x="173" y="92"/>
                  </a:lnTo>
                  <a:lnTo>
                    <a:pt x="167" y="96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77" name="Freeform 52"/>
            <p:cNvSpPr>
              <a:spLocks/>
            </p:cNvSpPr>
            <p:nvPr userDrawn="1"/>
          </p:nvSpPr>
          <p:spPr bwMode="auto">
            <a:xfrm>
              <a:off x="1544" y="1764"/>
              <a:ext cx="7" cy="4"/>
            </a:xfrm>
            <a:custGeom>
              <a:avLst/>
              <a:gdLst/>
              <a:ahLst/>
              <a:cxnLst>
                <a:cxn ang="0">
                  <a:pos x="6" y="4"/>
                </a:cxn>
                <a:cxn ang="0">
                  <a:pos x="7" y="1"/>
                </a:cxn>
                <a:cxn ang="0">
                  <a:pos x="6" y="0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6" y="4"/>
                </a:cxn>
              </a:cxnLst>
              <a:rect l="0" t="0" r="r" b="b"/>
              <a:pathLst>
                <a:path w="7" h="4">
                  <a:moveTo>
                    <a:pt x="6" y="4"/>
                  </a:moveTo>
                  <a:lnTo>
                    <a:pt x="7" y="1"/>
                  </a:lnTo>
                  <a:lnTo>
                    <a:pt x="6" y="0"/>
                  </a:lnTo>
                  <a:lnTo>
                    <a:pt x="0" y="4"/>
                  </a:lnTo>
                  <a:lnTo>
                    <a:pt x="0" y="0"/>
                  </a:lnTo>
                  <a:lnTo>
                    <a:pt x="6" y="4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78" name="Freeform 53"/>
            <p:cNvSpPr>
              <a:spLocks/>
            </p:cNvSpPr>
            <p:nvPr userDrawn="1"/>
          </p:nvSpPr>
          <p:spPr bwMode="auto">
            <a:xfrm>
              <a:off x="359" y="1682"/>
              <a:ext cx="1022" cy="759"/>
            </a:xfrm>
            <a:custGeom>
              <a:avLst/>
              <a:gdLst/>
              <a:ahLst/>
              <a:cxnLst>
                <a:cxn ang="0">
                  <a:pos x="1022" y="6"/>
                </a:cxn>
                <a:cxn ang="0">
                  <a:pos x="957" y="40"/>
                </a:cxn>
                <a:cxn ang="0">
                  <a:pos x="892" y="76"/>
                </a:cxn>
                <a:cxn ang="0">
                  <a:pos x="764" y="157"/>
                </a:cxn>
                <a:cxn ang="0">
                  <a:pos x="636" y="246"/>
                </a:cxn>
                <a:cxn ang="0">
                  <a:pos x="511" y="341"/>
                </a:cxn>
                <a:cxn ang="0">
                  <a:pos x="385" y="441"/>
                </a:cxn>
                <a:cxn ang="0">
                  <a:pos x="259" y="546"/>
                </a:cxn>
                <a:cxn ang="0">
                  <a:pos x="4" y="759"/>
                </a:cxn>
                <a:cxn ang="0">
                  <a:pos x="0" y="754"/>
                </a:cxn>
                <a:cxn ang="0">
                  <a:pos x="255" y="540"/>
                </a:cxn>
                <a:cxn ang="0">
                  <a:pos x="380" y="436"/>
                </a:cxn>
                <a:cxn ang="0">
                  <a:pos x="506" y="335"/>
                </a:cxn>
                <a:cxn ang="0">
                  <a:pos x="632" y="240"/>
                </a:cxn>
                <a:cxn ang="0">
                  <a:pos x="759" y="151"/>
                </a:cxn>
                <a:cxn ang="0">
                  <a:pos x="888" y="71"/>
                </a:cxn>
                <a:cxn ang="0">
                  <a:pos x="953" y="34"/>
                </a:cxn>
                <a:cxn ang="0">
                  <a:pos x="1018" y="0"/>
                </a:cxn>
                <a:cxn ang="0">
                  <a:pos x="1022" y="6"/>
                </a:cxn>
              </a:cxnLst>
              <a:rect l="0" t="0" r="r" b="b"/>
              <a:pathLst>
                <a:path w="1022" h="759">
                  <a:moveTo>
                    <a:pt x="1022" y="6"/>
                  </a:moveTo>
                  <a:lnTo>
                    <a:pt x="957" y="40"/>
                  </a:lnTo>
                  <a:lnTo>
                    <a:pt x="892" y="76"/>
                  </a:lnTo>
                  <a:lnTo>
                    <a:pt x="764" y="157"/>
                  </a:lnTo>
                  <a:lnTo>
                    <a:pt x="636" y="246"/>
                  </a:lnTo>
                  <a:lnTo>
                    <a:pt x="511" y="341"/>
                  </a:lnTo>
                  <a:lnTo>
                    <a:pt x="385" y="441"/>
                  </a:lnTo>
                  <a:lnTo>
                    <a:pt x="259" y="546"/>
                  </a:lnTo>
                  <a:lnTo>
                    <a:pt x="4" y="759"/>
                  </a:lnTo>
                  <a:lnTo>
                    <a:pt x="0" y="754"/>
                  </a:lnTo>
                  <a:lnTo>
                    <a:pt x="255" y="540"/>
                  </a:lnTo>
                  <a:lnTo>
                    <a:pt x="380" y="436"/>
                  </a:lnTo>
                  <a:lnTo>
                    <a:pt x="506" y="335"/>
                  </a:lnTo>
                  <a:lnTo>
                    <a:pt x="632" y="240"/>
                  </a:lnTo>
                  <a:lnTo>
                    <a:pt x="759" y="151"/>
                  </a:lnTo>
                  <a:lnTo>
                    <a:pt x="888" y="71"/>
                  </a:lnTo>
                  <a:lnTo>
                    <a:pt x="953" y="34"/>
                  </a:lnTo>
                  <a:lnTo>
                    <a:pt x="1018" y="0"/>
                  </a:lnTo>
                  <a:lnTo>
                    <a:pt x="1022" y="6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79" name="Freeform 54"/>
            <p:cNvSpPr>
              <a:spLocks/>
            </p:cNvSpPr>
            <p:nvPr userDrawn="1"/>
          </p:nvSpPr>
          <p:spPr bwMode="auto">
            <a:xfrm>
              <a:off x="1377" y="1682"/>
              <a:ext cx="4" cy="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6"/>
                </a:cxn>
                <a:cxn ang="0">
                  <a:pos x="0" y="0"/>
                </a:cxn>
              </a:cxnLst>
              <a:rect l="0" t="0" r="r" b="b"/>
              <a:pathLst>
                <a:path w="4" h="6">
                  <a:moveTo>
                    <a:pt x="0" y="0"/>
                  </a:moveTo>
                  <a:lnTo>
                    <a:pt x="4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80" name="Freeform 55"/>
            <p:cNvSpPr>
              <a:spLocks/>
            </p:cNvSpPr>
            <p:nvPr userDrawn="1"/>
          </p:nvSpPr>
          <p:spPr bwMode="auto">
            <a:xfrm>
              <a:off x="335" y="2436"/>
              <a:ext cx="28" cy="69"/>
            </a:xfrm>
            <a:custGeom>
              <a:avLst/>
              <a:gdLst/>
              <a:ahLst/>
              <a:cxnLst>
                <a:cxn ang="0">
                  <a:pos x="28" y="5"/>
                </a:cxn>
                <a:cxn ang="0">
                  <a:pos x="23" y="11"/>
                </a:cxn>
                <a:cxn ang="0">
                  <a:pos x="18" y="18"/>
                </a:cxn>
                <a:cxn ang="0">
                  <a:pos x="10" y="32"/>
                </a:cxn>
                <a:cxn ang="0">
                  <a:pos x="7" y="51"/>
                </a:cxn>
                <a:cxn ang="0">
                  <a:pos x="8" y="68"/>
                </a:cxn>
                <a:cxn ang="0">
                  <a:pos x="1" y="69"/>
                </a:cxn>
                <a:cxn ang="0">
                  <a:pos x="0" y="51"/>
                </a:cxn>
                <a:cxn ang="0">
                  <a:pos x="3" y="31"/>
                </a:cxn>
                <a:cxn ang="0">
                  <a:pos x="13" y="14"/>
                </a:cxn>
                <a:cxn ang="0">
                  <a:pos x="17" y="7"/>
                </a:cxn>
                <a:cxn ang="0">
                  <a:pos x="24" y="0"/>
                </a:cxn>
                <a:cxn ang="0">
                  <a:pos x="28" y="5"/>
                </a:cxn>
              </a:cxnLst>
              <a:rect l="0" t="0" r="r" b="b"/>
              <a:pathLst>
                <a:path w="28" h="69">
                  <a:moveTo>
                    <a:pt x="28" y="5"/>
                  </a:moveTo>
                  <a:lnTo>
                    <a:pt x="23" y="11"/>
                  </a:lnTo>
                  <a:lnTo>
                    <a:pt x="18" y="18"/>
                  </a:lnTo>
                  <a:lnTo>
                    <a:pt x="10" y="32"/>
                  </a:lnTo>
                  <a:lnTo>
                    <a:pt x="7" y="51"/>
                  </a:lnTo>
                  <a:lnTo>
                    <a:pt x="8" y="68"/>
                  </a:lnTo>
                  <a:lnTo>
                    <a:pt x="1" y="69"/>
                  </a:lnTo>
                  <a:lnTo>
                    <a:pt x="0" y="51"/>
                  </a:lnTo>
                  <a:lnTo>
                    <a:pt x="3" y="31"/>
                  </a:lnTo>
                  <a:lnTo>
                    <a:pt x="13" y="14"/>
                  </a:lnTo>
                  <a:lnTo>
                    <a:pt x="17" y="7"/>
                  </a:lnTo>
                  <a:lnTo>
                    <a:pt x="24" y="0"/>
                  </a:lnTo>
                  <a:lnTo>
                    <a:pt x="28" y="5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81" name="Freeform 56"/>
            <p:cNvSpPr>
              <a:spLocks/>
            </p:cNvSpPr>
            <p:nvPr userDrawn="1"/>
          </p:nvSpPr>
          <p:spPr bwMode="auto">
            <a:xfrm>
              <a:off x="359" y="2436"/>
              <a:ext cx="4" cy="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5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lnTo>
                    <a:pt x="4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82" name="Freeform 57"/>
            <p:cNvSpPr>
              <a:spLocks/>
            </p:cNvSpPr>
            <p:nvPr userDrawn="1"/>
          </p:nvSpPr>
          <p:spPr bwMode="auto">
            <a:xfrm>
              <a:off x="-17" y="2212"/>
              <a:ext cx="359" cy="294"/>
            </a:xfrm>
            <a:custGeom>
              <a:avLst/>
              <a:gdLst/>
              <a:ahLst/>
              <a:cxnLst>
                <a:cxn ang="0">
                  <a:pos x="355" y="294"/>
                </a:cxn>
                <a:cxn ang="0">
                  <a:pos x="359" y="289"/>
                </a:cxn>
                <a:cxn ang="0">
                  <a:pos x="4" y="0"/>
                </a:cxn>
                <a:cxn ang="0">
                  <a:pos x="0" y="6"/>
                </a:cxn>
                <a:cxn ang="0">
                  <a:pos x="355" y="294"/>
                </a:cxn>
              </a:cxnLst>
              <a:rect l="0" t="0" r="r" b="b"/>
              <a:pathLst>
                <a:path w="359" h="294">
                  <a:moveTo>
                    <a:pt x="355" y="294"/>
                  </a:moveTo>
                  <a:lnTo>
                    <a:pt x="359" y="289"/>
                  </a:lnTo>
                  <a:lnTo>
                    <a:pt x="4" y="0"/>
                  </a:lnTo>
                  <a:lnTo>
                    <a:pt x="0" y="6"/>
                  </a:lnTo>
                  <a:lnTo>
                    <a:pt x="355" y="294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83" name="Freeform 58"/>
            <p:cNvSpPr>
              <a:spLocks/>
            </p:cNvSpPr>
            <p:nvPr userDrawn="1"/>
          </p:nvSpPr>
          <p:spPr bwMode="auto">
            <a:xfrm>
              <a:off x="336" y="2501"/>
              <a:ext cx="9" cy="11"/>
            </a:xfrm>
            <a:custGeom>
              <a:avLst/>
              <a:gdLst/>
              <a:ahLst/>
              <a:cxnLst>
                <a:cxn ang="0">
                  <a:pos x="7" y="3"/>
                </a:cxn>
                <a:cxn ang="0">
                  <a:pos x="9" y="11"/>
                </a:cxn>
                <a:cxn ang="0">
                  <a:pos x="2" y="5"/>
                </a:cxn>
                <a:cxn ang="0">
                  <a:pos x="6" y="0"/>
                </a:cxn>
                <a:cxn ang="0">
                  <a:pos x="0" y="4"/>
                </a:cxn>
                <a:cxn ang="0">
                  <a:pos x="7" y="3"/>
                </a:cxn>
              </a:cxnLst>
              <a:rect l="0" t="0" r="r" b="b"/>
              <a:pathLst>
                <a:path w="9" h="11">
                  <a:moveTo>
                    <a:pt x="7" y="3"/>
                  </a:moveTo>
                  <a:lnTo>
                    <a:pt x="9" y="11"/>
                  </a:lnTo>
                  <a:lnTo>
                    <a:pt x="2" y="5"/>
                  </a:lnTo>
                  <a:lnTo>
                    <a:pt x="6" y="0"/>
                  </a:lnTo>
                  <a:lnTo>
                    <a:pt x="0" y="4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84" name="Freeform 59"/>
            <p:cNvSpPr>
              <a:spLocks/>
            </p:cNvSpPr>
            <p:nvPr userDrawn="1"/>
          </p:nvSpPr>
          <p:spPr bwMode="auto">
            <a:xfrm>
              <a:off x="-17" y="1864"/>
              <a:ext cx="239" cy="354"/>
            </a:xfrm>
            <a:custGeom>
              <a:avLst/>
              <a:gdLst/>
              <a:ahLst/>
              <a:cxnLst>
                <a:cxn ang="0">
                  <a:pos x="0" y="348"/>
                </a:cxn>
                <a:cxn ang="0">
                  <a:pos x="34" y="304"/>
                </a:cxn>
                <a:cxn ang="0">
                  <a:pos x="65" y="263"/>
                </a:cxn>
                <a:cxn ang="0">
                  <a:pos x="121" y="177"/>
                </a:cxn>
                <a:cxn ang="0">
                  <a:pos x="175" y="91"/>
                </a:cxn>
                <a:cxn ang="0">
                  <a:pos x="233" y="0"/>
                </a:cxn>
                <a:cxn ang="0">
                  <a:pos x="239" y="5"/>
                </a:cxn>
                <a:cxn ang="0">
                  <a:pos x="181" y="95"/>
                </a:cxn>
                <a:cxn ang="0">
                  <a:pos x="127" y="181"/>
                </a:cxn>
                <a:cxn ang="0">
                  <a:pos x="70" y="268"/>
                </a:cxn>
                <a:cxn ang="0">
                  <a:pos x="38" y="310"/>
                </a:cxn>
                <a:cxn ang="0">
                  <a:pos x="4" y="354"/>
                </a:cxn>
                <a:cxn ang="0">
                  <a:pos x="0" y="348"/>
                </a:cxn>
              </a:cxnLst>
              <a:rect l="0" t="0" r="r" b="b"/>
              <a:pathLst>
                <a:path w="239" h="354">
                  <a:moveTo>
                    <a:pt x="0" y="348"/>
                  </a:moveTo>
                  <a:lnTo>
                    <a:pt x="34" y="304"/>
                  </a:lnTo>
                  <a:lnTo>
                    <a:pt x="65" y="263"/>
                  </a:lnTo>
                  <a:lnTo>
                    <a:pt x="121" y="177"/>
                  </a:lnTo>
                  <a:lnTo>
                    <a:pt x="175" y="91"/>
                  </a:lnTo>
                  <a:lnTo>
                    <a:pt x="233" y="0"/>
                  </a:lnTo>
                  <a:lnTo>
                    <a:pt x="239" y="5"/>
                  </a:lnTo>
                  <a:lnTo>
                    <a:pt x="181" y="95"/>
                  </a:lnTo>
                  <a:lnTo>
                    <a:pt x="127" y="181"/>
                  </a:lnTo>
                  <a:lnTo>
                    <a:pt x="70" y="268"/>
                  </a:lnTo>
                  <a:lnTo>
                    <a:pt x="38" y="310"/>
                  </a:lnTo>
                  <a:lnTo>
                    <a:pt x="4" y="354"/>
                  </a:lnTo>
                  <a:lnTo>
                    <a:pt x="0" y="348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85" name="Freeform 60"/>
            <p:cNvSpPr>
              <a:spLocks/>
            </p:cNvSpPr>
            <p:nvPr userDrawn="1"/>
          </p:nvSpPr>
          <p:spPr bwMode="auto">
            <a:xfrm>
              <a:off x="-20" y="2212"/>
              <a:ext cx="7" cy="6"/>
            </a:xfrm>
            <a:custGeom>
              <a:avLst/>
              <a:gdLst/>
              <a:ahLst/>
              <a:cxnLst>
                <a:cxn ang="0">
                  <a:pos x="3" y="6"/>
                </a:cxn>
                <a:cxn ang="0">
                  <a:pos x="0" y="3"/>
                </a:cxn>
                <a:cxn ang="0">
                  <a:pos x="3" y="0"/>
                </a:cxn>
                <a:cxn ang="0">
                  <a:pos x="7" y="6"/>
                </a:cxn>
                <a:cxn ang="0">
                  <a:pos x="7" y="0"/>
                </a:cxn>
                <a:cxn ang="0">
                  <a:pos x="3" y="6"/>
                </a:cxn>
              </a:cxnLst>
              <a:rect l="0" t="0" r="r" b="b"/>
              <a:pathLst>
                <a:path w="7" h="6">
                  <a:moveTo>
                    <a:pt x="3" y="6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7" y="6"/>
                  </a:lnTo>
                  <a:lnTo>
                    <a:pt x="7" y="0"/>
                  </a:lnTo>
                  <a:lnTo>
                    <a:pt x="3" y="6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86" name="Freeform 61"/>
            <p:cNvSpPr>
              <a:spLocks/>
            </p:cNvSpPr>
            <p:nvPr userDrawn="1"/>
          </p:nvSpPr>
          <p:spPr bwMode="auto">
            <a:xfrm>
              <a:off x="216" y="1814"/>
              <a:ext cx="13" cy="55"/>
            </a:xfrm>
            <a:custGeom>
              <a:avLst/>
              <a:gdLst/>
              <a:ahLst/>
              <a:cxnLst>
                <a:cxn ang="0">
                  <a:pos x="0" y="50"/>
                </a:cxn>
                <a:cxn ang="0">
                  <a:pos x="4" y="36"/>
                </a:cxn>
                <a:cxn ang="0">
                  <a:pos x="7" y="22"/>
                </a:cxn>
                <a:cxn ang="0">
                  <a:pos x="6" y="11"/>
                </a:cxn>
                <a:cxn ang="0">
                  <a:pos x="0" y="4"/>
                </a:cxn>
                <a:cxn ang="0">
                  <a:pos x="6" y="0"/>
                </a:cxn>
                <a:cxn ang="0">
                  <a:pos x="11" y="8"/>
                </a:cxn>
                <a:cxn ang="0">
                  <a:pos x="13" y="22"/>
                </a:cxn>
                <a:cxn ang="0">
                  <a:pos x="10" y="39"/>
                </a:cxn>
                <a:cxn ang="0">
                  <a:pos x="6" y="55"/>
                </a:cxn>
                <a:cxn ang="0">
                  <a:pos x="0" y="50"/>
                </a:cxn>
              </a:cxnLst>
              <a:rect l="0" t="0" r="r" b="b"/>
              <a:pathLst>
                <a:path w="13" h="55">
                  <a:moveTo>
                    <a:pt x="0" y="50"/>
                  </a:moveTo>
                  <a:lnTo>
                    <a:pt x="4" y="36"/>
                  </a:lnTo>
                  <a:lnTo>
                    <a:pt x="7" y="22"/>
                  </a:lnTo>
                  <a:lnTo>
                    <a:pt x="6" y="11"/>
                  </a:lnTo>
                  <a:lnTo>
                    <a:pt x="0" y="4"/>
                  </a:lnTo>
                  <a:lnTo>
                    <a:pt x="6" y="0"/>
                  </a:lnTo>
                  <a:lnTo>
                    <a:pt x="11" y="8"/>
                  </a:lnTo>
                  <a:lnTo>
                    <a:pt x="13" y="22"/>
                  </a:lnTo>
                  <a:lnTo>
                    <a:pt x="10" y="39"/>
                  </a:lnTo>
                  <a:lnTo>
                    <a:pt x="6" y="55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87" name="Freeform 62"/>
            <p:cNvSpPr>
              <a:spLocks/>
            </p:cNvSpPr>
            <p:nvPr userDrawn="1"/>
          </p:nvSpPr>
          <p:spPr bwMode="auto">
            <a:xfrm>
              <a:off x="216" y="1864"/>
              <a:ext cx="6" cy="5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0" y="0"/>
                </a:cxn>
                <a:cxn ang="0">
                  <a:pos x="6" y="5"/>
                </a:cxn>
              </a:cxnLst>
              <a:rect l="0" t="0" r="r" b="b"/>
              <a:pathLst>
                <a:path w="6" h="5">
                  <a:moveTo>
                    <a:pt x="6" y="5"/>
                  </a:moveTo>
                  <a:lnTo>
                    <a:pt x="0" y="0"/>
                  </a:lnTo>
                  <a:lnTo>
                    <a:pt x="6" y="5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88" name="Freeform 63"/>
            <p:cNvSpPr>
              <a:spLocks/>
            </p:cNvSpPr>
            <p:nvPr userDrawn="1"/>
          </p:nvSpPr>
          <p:spPr bwMode="auto">
            <a:xfrm>
              <a:off x="-193" y="1812"/>
              <a:ext cx="413" cy="99"/>
            </a:xfrm>
            <a:custGeom>
              <a:avLst/>
              <a:gdLst/>
              <a:ahLst/>
              <a:cxnLst>
                <a:cxn ang="0">
                  <a:pos x="413" y="6"/>
                </a:cxn>
                <a:cxn ang="0">
                  <a:pos x="360" y="14"/>
                </a:cxn>
                <a:cxn ang="0">
                  <a:pos x="307" y="26"/>
                </a:cxn>
                <a:cxn ang="0">
                  <a:pos x="204" y="55"/>
                </a:cxn>
                <a:cxn ang="0">
                  <a:pos x="104" y="85"/>
                </a:cxn>
                <a:cxn ang="0">
                  <a:pos x="53" y="95"/>
                </a:cxn>
                <a:cxn ang="0">
                  <a:pos x="3" y="99"/>
                </a:cxn>
                <a:cxn ang="0">
                  <a:pos x="0" y="93"/>
                </a:cxn>
                <a:cxn ang="0">
                  <a:pos x="50" y="89"/>
                </a:cxn>
                <a:cxn ang="0">
                  <a:pos x="101" y="79"/>
                </a:cxn>
                <a:cxn ang="0">
                  <a:pos x="201" y="50"/>
                </a:cxn>
                <a:cxn ang="0">
                  <a:pos x="304" y="20"/>
                </a:cxn>
                <a:cxn ang="0">
                  <a:pos x="357" y="9"/>
                </a:cxn>
                <a:cxn ang="0">
                  <a:pos x="411" y="0"/>
                </a:cxn>
                <a:cxn ang="0">
                  <a:pos x="413" y="6"/>
                </a:cxn>
              </a:cxnLst>
              <a:rect l="0" t="0" r="r" b="b"/>
              <a:pathLst>
                <a:path w="413" h="99">
                  <a:moveTo>
                    <a:pt x="413" y="6"/>
                  </a:moveTo>
                  <a:lnTo>
                    <a:pt x="360" y="14"/>
                  </a:lnTo>
                  <a:lnTo>
                    <a:pt x="307" y="26"/>
                  </a:lnTo>
                  <a:lnTo>
                    <a:pt x="204" y="55"/>
                  </a:lnTo>
                  <a:lnTo>
                    <a:pt x="104" y="85"/>
                  </a:lnTo>
                  <a:lnTo>
                    <a:pt x="53" y="95"/>
                  </a:lnTo>
                  <a:lnTo>
                    <a:pt x="3" y="99"/>
                  </a:lnTo>
                  <a:lnTo>
                    <a:pt x="0" y="93"/>
                  </a:lnTo>
                  <a:lnTo>
                    <a:pt x="50" y="89"/>
                  </a:lnTo>
                  <a:lnTo>
                    <a:pt x="101" y="79"/>
                  </a:lnTo>
                  <a:lnTo>
                    <a:pt x="201" y="50"/>
                  </a:lnTo>
                  <a:lnTo>
                    <a:pt x="304" y="20"/>
                  </a:lnTo>
                  <a:lnTo>
                    <a:pt x="357" y="9"/>
                  </a:lnTo>
                  <a:lnTo>
                    <a:pt x="411" y="0"/>
                  </a:lnTo>
                  <a:lnTo>
                    <a:pt x="413" y="6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89" name="Freeform 64"/>
            <p:cNvSpPr>
              <a:spLocks/>
            </p:cNvSpPr>
            <p:nvPr userDrawn="1"/>
          </p:nvSpPr>
          <p:spPr bwMode="auto">
            <a:xfrm>
              <a:off x="216" y="1812"/>
              <a:ext cx="6" cy="6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4" y="6"/>
                </a:cxn>
                <a:cxn ang="0">
                  <a:pos x="0" y="6"/>
                </a:cxn>
                <a:cxn ang="0">
                  <a:pos x="6" y="2"/>
                </a:cxn>
              </a:cxnLst>
              <a:rect l="0" t="0" r="r" b="b"/>
              <a:pathLst>
                <a:path w="6" h="6">
                  <a:moveTo>
                    <a:pt x="6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4" y="6"/>
                  </a:lnTo>
                  <a:lnTo>
                    <a:pt x="0" y="6"/>
                  </a:lnTo>
                  <a:lnTo>
                    <a:pt x="6" y="2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90" name="Freeform 65"/>
            <p:cNvSpPr>
              <a:spLocks/>
            </p:cNvSpPr>
            <p:nvPr userDrawn="1"/>
          </p:nvSpPr>
          <p:spPr bwMode="auto">
            <a:xfrm>
              <a:off x="-232" y="1145"/>
              <a:ext cx="184" cy="765"/>
            </a:xfrm>
            <a:custGeom>
              <a:avLst/>
              <a:gdLst/>
              <a:ahLst/>
              <a:cxnLst>
                <a:cxn ang="0">
                  <a:pos x="38" y="765"/>
                </a:cxn>
                <a:cxn ang="0">
                  <a:pos x="24" y="718"/>
                </a:cxn>
                <a:cxn ang="0">
                  <a:pos x="14" y="669"/>
                </a:cxn>
                <a:cxn ang="0">
                  <a:pos x="5" y="618"/>
                </a:cxn>
                <a:cxn ang="0">
                  <a:pos x="3" y="568"/>
                </a:cxn>
                <a:cxn ang="0">
                  <a:pos x="0" y="516"/>
                </a:cxn>
                <a:cxn ang="0">
                  <a:pos x="4" y="465"/>
                </a:cxn>
                <a:cxn ang="0">
                  <a:pos x="17" y="362"/>
                </a:cxn>
                <a:cxn ang="0">
                  <a:pos x="28" y="311"/>
                </a:cxn>
                <a:cxn ang="0">
                  <a:pos x="41" y="261"/>
                </a:cxn>
                <a:cxn ang="0">
                  <a:pos x="58" y="213"/>
                </a:cxn>
                <a:cxn ang="0">
                  <a:pos x="78" y="167"/>
                </a:cxn>
                <a:cxn ang="0">
                  <a:pos x="99" y="121"/>
                </a:cxn>
                <a:cxn ang="0">
                  <a:pos x="123" y="79"/>
                </a:cxn>
                <a:cxn ang="0">
                  <a:pos x="150" y="38"/>
                </a:cxn>
                <a:cxn ang="0">
                  <a:pos x="179" y="0"/>
                </a:cxn>
                <a:cxn ang="0">
                  <a:pos x="184" y="5"/>
                </a:cxn>
                <a:cxn ang="0">
                  <a:pos x="155" y="42"/>
                </a:cxn>
                <a:cxn ang="0">
                  <a:pos x="128" y="83"/>
                </a:cxn>
                <a:cxn ang="0">
                  <a:pos x="104" y="125"/>
                </a:cxn>
                <a:cxn ang="0">
                  <a:pos x="83" y="171"/>
                </a:cxn>
                <a:cxn ang="0">
                  <a:pos x="63" y="217"/>
                </a:cxn>
                <a:cxn ang="0">
                  <a:pos x="46" y="264"/>
                </a:cxn>
                <a:cxn ang="0">
                  <a:pos x="34" y="314"/>
                </a:cxn>
                <a:cxn ang="0">
                  <a:pos x="22" y="364"/>
                </a:cxn>
                <a:cxn ang="0">
                  <a:pos x="10" y="465"/>
                </a:cxn>
                <a:cxn ang="0">
                  <a:pos x="7" y="516"/>
                </a:cxn>
                <a:cxn ang="0">
                  <a:pos x="8" y="568"/>
                </a:cxn>
                <a:cxn ang="0">
                  <a:pos x="11" y="618"/>
                </a:cxn>
                <a:cxn ang="0">
                  <a:pos x="20" y="669"/>
                </a:cxn>
                <a:cxn ang="0">
                  <a:pos x="29" y="715"/>
                </a:cxn>
                <a:cxn ang="0">
                  <a:pos x="44" y="762"/>
                </a:cxn>
                <a:cxn ang="0">
                  <a:pos x="38" y="765"/>
                </a:cxn>
              </a:cxnLst>
              <a:rect l="0" t="0" r="r" b="b"/>
              <a:pathLst>
                <a:path w="184" h="765">
                  <a:moveTo>
                    <a:pt x="38" y="765"/>
                  </a:moveTo>
                  <a:lnTo>
                    <a:pt x="24" y="718"/>
                  </a:lnTo>
                  <a:lnTo>
                    <a:pt x="14" y="669"/>
                  </a:lnTo>
                  <a:lnTo>
                    <a:pt x="5" y="618"/>
                  </a:lnTo>
                  <a:lnTo>
                    <a:pt x="3" y="568"/>
                  </a:lnTo>
                  <a:lnTo>
                    <a:pt x="0" y="516"/>
                  </a:lnTo>
                  <a:lnTo>
                    <a:pt x="4" y="465"/>
                  </a:lnTo>
                  <a:lnTo>
                    <a:pt x="17" y="362"/>
                  </a:lnTo>
                  <a:lnTo>
                    <a:pt x="28" y="311"/>
                  </a:lnTo>
                  <a:lnTo>
                    <a:pt x="41" y="261"/>
                  </a:lnTo>
                  <a:lnTo>
                    <a:pt x="58" y="213"/>
                  </a:lnTo>
                  <a:lnTo>
                    <a:pt x="78" y="167"/>
                  </a:lnTo>
                  <a:lnTo>
                    <a:pt x="99" y="121"/>
                  </a:lnTo>
                  <a:lnTo>
                    <a:pt x="123" y="79"/>
                  </a:lnTo>
                  <a:lnTo>
                    <a:pt x="150" y="38"/>
                  </a:lnTo>
                  <a:lnTo>
                    <a:pt x="179" y="0"/>
                  </a:lnTo>
                  <a:lnTo>
                    <a:pt x="184" y="5"/>
                  </a:lnTo>
                  <a:lnTo>
                    <a:pt x="155" y="42"/>
                  </a:lnTo>
                  <a:lnTo>
                    <a:pt x="128" y="83"/>
                  </a:lnTo>
                  <a:lnTo>
                    <a:pt x="104" y="125"/>
                  </a:lnTo>
                  <a:lnTo>
                    <a:pt x="83" y="171"/>
                  </a:lnTo>
                  <a:lnTo>
                    <a:pt x="63" y="217"/>
                  </a:lnTo>
                  <a:lnTo>
                    <a:pt x="46" y="264"/>
                  </a:lnTo>
                  <a:lnTo>
                    <a:pt x="34" y="314"/>
                  </a:lnTo>
                  <a:lnTo>
                    <a:pt x="22" y="364"/>
                  </a:lnTo>
                  <a:lnTo>
                    <a:pt x="10" y="465"/>
                  </a:lnTo>
                  <a:lnTo>
                    <a:pt x="7" y="516"/>
                  </a:lnTo>
                  <a:lnTo>
                    <a:pt x="8" y="568"/>
                  </a:lnTo>
                  <a:lnTo>
                    <a:pt x="11" y="618"/>
                  </a:lnTo>
                  <a:lnTo>
                    <a:pt x="20" y="669"/>
                  </a:lnTo>
                  <a:lnTo>
                    <a:pt x="29" y="715"/>
                  </a:lnTo>
                  <a:lnTo>
                    <a:pt x="44" y="762"/>
                  </a:lnTo>
                  <a:lnTo>
                    <a:pt x="38" y="765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91" name="Freeform 66"/>
            <p:cNvSpPr>
              <a:spLocks/>
            </p:cNvSpPr>
            <p:nvPr userDrawn="1"/>
          </p:nvSpPr>
          <p:spPr bwMode="auto">
            <a:xfrm>
              <a:off x="-194" y="1905"/>
              <a:ext cx="6" cy="6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0" y="6"/>
                </a:cxn>
                <a:cxn ang="0">
                  <a:pos x="0" y="5"/>
                </a:cxn>
                <a:cxn ang="0">
                  <a:pos x="6" y="2"/>
                </a:cxn>
                <a:cxn ang="0">
                  <a:pos x="1" y="0"/>
                </a:cxn>
                <a:cxn ang="0">
                  <a:pos x="4" y="6"/>
                </a:cxn>
              </a:cxnLst>
              <a:rect l="0" t="0" r="r" b="b"/>
              <a:pathLst>
                <a:path w="6" h="6">
                  <a:moveTo>
                    <a:pt x="4" y="6"/>
                  </a:moveTo>
                  <a:lnTo>
                    <a:pt x="0" y="6"/>
                  </a:lnTo>
                  <a:lnTo>
                    <a:pt x="0" y="5"/>
                  </a:lnTo>
                  <a:lnTo>
                    <a:pt x="6" y="2"/>
                  </a:lnTo>
                  <a:lnTo>
                    <a:pt x="1" y="0"/>
                  </a:lnTo>
                  <a:lnTo>
                    <a:pt x="4" y="6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92" name="Freeform 67"/>
            <p:cNvSpPr>
              <a:spLocks/>
            </p:cNvSpPr>
            <p:nvPr userDrawn="1"/>
          </p:nvSpPr>
          <p:spPr bwMode="auto">
            <a:xfrm>
              <a:off x="-53" y="1036"/>
              <a:ext cx="444" cy="114"/>
            </a:xfrm>
            <a:custGeom>
              <a:avLst/>
              <a:gdLst/>
              <a:ahLst/>
              <a:cxnLst>
                <a:cxn ang="0">
                  <a:pos x="0" y="109"/>
                </a:cxn>
                <a:cxn ang="0">
                  <a:pos x="22" y="85"/>
                </a:cxn>
                <a:cxn ang="0">
                  <a:pos x="44" y="65"/>
                </a:cxn>
                <a:cxn ang="0">
                  <a:pos x="68" y="48"/>
                </a:cxn>
                <a:cxn ang="0">
                  <a:pos x="98" y="34"/>
                </a:cxn>
                <a:cxn ang="0">
                  <a:pos x="125" y="22"/>
                </a:cxn>
                <a:cxn ang="0">
                  <a:pos x="153" y="14"/>
                </a:cxn>
                <a:cxn ang="0">
                  <a:pos x="183" y="8"/>
                </a:cxn>
                <a:cxn ang="0">
                  <a:pos x="213" y="3"/>
                </a:cxn>
                <a:cxn ang="0">
                  <a:pos x="242" y="1"/>
                </a:cxn>
                <a:cxn ang="0">
                  <a:pos x="273" y="0"/>
                </a:cxn>
                <a:cxn ang="0">
                  <a:pos x="333" y="3"/>
                </a:cxn>
                <a:cxn ang="0">
                  <a:pos x="391" y="10"/>
                </a:cxn>
                <a:cxn ang="0">
                  <a:pos x="444" y="20"/>
                </a:cxn>
                <a:cxn ang="0">
                  <a:pos x="443" y="27"/>
                </a:cxn>
                <a:cxn ang="0">
                  <a:pos x="389" y="17"/>
                </a:cxn>
                <a:cxn ang="0">
                  <a:pos x="333" y="10"/>
                </a:cxn>
                <a:cxn ang="0">
                  <a:pos x="273" y="7"/>
                </a:cxn>
                <a:cxn ang="0">
                  <a:pos x="242" y="8"/>
                </a:cxn>
                <a:cxn ang="0">
                  <a:pos x="213" y="10"/>
                </a:cxn>
                <a:cxn ang="0">
                  <a:pos x="183" y="15"/>
                </a:cxn>
                <a:cxn ang="0">
                  <a:pos x="155" y="21"/>
                </a:cxn>
                <a:cxn ang="0">
                  <a:pos x="126" y="29"/>
                </a:cxn>
                <a:cxn ang="0">
                  <a:pos x="99" y="41"/>
                </a:cxn>
                <a:cxn ang="0">
                  <a:pos x="72" y="53"/>
                </a:cxn>
                <a:cxn ang="0">
                  <a:pos x="48" y="70"/>
                </a:cxn>
                <a:cxn ang="0">
                  <a:pos x="26" y="90"/>
                </a:cxn>
                <a:cxn ang="0">
                  <a:pos x="5" y="114"/>
                </a:cxn>
                <a:cxn ang="0">
                  <a:pos x="0" y="109"/>
                </a:cxn>
              </a:cxnLst>
              <a:rect l="0" t="0" r="r" b="b"/>
              <a:pathLst>
                <a:path w="444" h="114">
                  <a:moveTo>
                    <a:pt x="0" y="109"/>
                  </a:moveTo>
                  <a:lnTo>
                    <a:pt x="22" y="85"/>
                  </a:lnTo>
                  <a:lnTo>
                    <a:pt x="44" y="65"/>
                  </a:lnTo>
                  <a:lnTo>
                    <a:pt x="68" y="48"/>
                  </a:lnTo>
                  <a:lnTo>
                    <a:pt x="98" y="34"/>
                  </a:lnTo>
                  <a:lnTo>
                    <a:pt x="125" y="22"/>
                  </a:lnTo>
                  <a:lnTo>
                    <a:pt x="153" y="14"/>
                  </a:lnTo>
                  <a:lnTo>
                    <a:pt x="183" y="8"/>
                  </a:lnTo>
                  <a:lnTo>
                    <a:pt x="213" y="3"/>
                  </a:lnTo>
                  <a:lnTo>
                    <a:pt x="242" y="1"/>
                  </a:lnTo>
                  <a:lnTo>
                    <a:pt x="273" y="0"/>
                  </a:lnTo>
                  <a:lnTo>
                    <a:pt x="333" y="3"/>
                  </a:lnTo>
                  <a:lnTo>
                    <a:pt x="391" y="10"/>
                  </a:lnTo>
                  <a:lnTo>
                    <a:pt x="444" y="20"/>
                  </a:lnTo>
                  <a:lnTo>
                    <a:pt x="443" y="27"/>
                  </a:lnTo>
                  <a:lnTo>
                    <a:pt x="389" y="17"/>
                  </a:lnTo>
                  <a:lnTo>
                    <a:pt x="333" y="10"/>
                  </a:lnTo>
                  <a:lnTo>
                    <a:pt x="273" y="7"/>
                  </a:lnTo>
                  <a:lnTo>
                    <a:pt x="242" y="8"/>
                  </a:lnTo>
                  <a:lnTo>
                    <a:pt x="213" y="10"/>
                  </a:lnTo>
                  <a:lnTo>
                    <a:pt x="183" y="15"/>
                  </a:lnTo>
                  <a:lnTo>
                    <a:pt x="155" y="21"/>
                  </a:lnTo>
                  <a:lnTo>
                    <a:pt x="126" y="29"/>
                  </a:lnTo>
                  <a:lnTo>
                    <a:pt x="99" y="41"/>
                  </a:lnTo>
                  <a:lnTo>
                    <a:pt x="72" y="53"/>
                  </a:lnTo>
                  <a:lnTo>
                    <a:pt x="48" y="70"/>
                  </a:lnTo>
                  <a:lnTo>
                    <a:pt x="26" y="90"/>
                  </a:lnTo>
                  <a:lnTo>
                    <a:pt x="5" y="114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93" name="Freeform 68"/>
            <p:cNvSpPr>
              <a:spLocks/>
            </p:cNvSpPr>
            <p:nvPr userDrawn="1"/>
          </p:nvSpPr>
          <p:spPr bwMode="auto">
            <a:xfrm>
              <a:off x="-53" y="1145"/>
              <a:ext cx="5" cy="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5"/>
                </a:cxn>
                <a:cxn ang="0">
                  <a:pos x="0" y="0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lnTo>
                    <a:pt x="5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94" name="Freeform 69"/>
            <p:cNvSpPr>
              <a:spLocks/>
            </p:cNvSpPr>
            <p:nvPr userDrawn="1"/>
          </p:nvSpPr>
          <p:spPr bwMode="auto">
            <a:xfrm>
              <a:off x="389" y="1056"/>
              <a:ext cx="179" cy="179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31" y="12"/>
                </a:cxn>
                <a:cxn ang="0">
                  <a:pos x="55" y="31"/>
                </a:cxn>
                <a:cxn ang="0">
                  <a:pos x="80" y="53"/>
                </a:cxn>
                <a:cxn ang="0">
                  <a:pos x="103" y="77"/>
                </a:cxn>
                <a:cxn ang="0">
                  <a:pos x="144" y="128"/>
                </a:cxn>
                <a:cxn ang="0">
                  <a:pos x="179" y="175"/>
                </a:cxn>
                <a:cxn ang="0">
                  <a:pos x="174" y="179"/>
                </a:cxn>
                <a:cxn ang="0">
                  <a:pos x="138" y="132"/>
                </a:cxn>
                <a:cxn ang="0">
                  <a:pos x="97" y="82"/>
                </a:cxn>
                <a:cxn ang="0">
                  <a:pos x="75" y="58"/>
                </a:cxn>
                <a:cxn ang="0">
                  <a:pos x="51" y="36"/>
                </a:cxn>
                <a:cxn ang="0">
                  <a:pos x="27" y="18"/>
                </a:cxn>
                <a:cxn ang="0">
                  <a:pos x="0" y="5"/>
                </a:cxn>
                <a:cxn ang="0">
                  <a:pos x="4" y="0"/>
                </a:cxn>
              </a:cxnLst>
              <a:rect l="0" t="0" r="r" b="b"/>
              <a:pathLst>
                <a:path w="179" h="179">
                  <a:moveTo>
                    <a:pt x="4" y="0"/>
                  </a:moveTo>
                  <a:lnTo>
                    <a:pt x="31" y="12"/>
                  </a:lnTo>
                  <a:lnTo>
                    <a:pt x="55" y="31"/>
                  </a:lnTo>
                  <a:lnTo>
                    <a:pt x="80" y="53"/>
                  </a:lnTo>
                  <a:lnTo>
                    <a:pt x="103" y="77"/>
                  </a:lnTo>
                  <a:lnTo>
                    <a:pt x="144" y="128"/>
                  </a:lnTo>
                  <a:lnTo>
                    <a:pt x="179" y="175"/>
                  </a:lnTo>
                  <a:lnTo>
                    <a:pt x="174" y="179"/>
                  </a:lnTo>
                  <a:lnTo>
                    <a:pt x="138" y="132"/>
                  </a:lnTo>
                  <a:lnTo>
                    <a:pt x="97" y="82"/>
                  </a:lnTo>
                  <a:lnTo>
                    <a:pt x="75" y="58"/>
                  </a:lnTo>
                  <a:lnTo>
                    <a:pt x="51" y="36"/>
                  </a:lnTo>
                  <a:lnTo>
                    <a:pt x="27" y="18"/>
                  </a:lnTo>
                  <a:lnTo>
                    <a:pt x="0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95" name="Freeform 70"/>
            <p:cNvSpPr>
              <a:spLocks/>
            </p:cNvSpPr>
            <p:nvPr userDrawn="1"/>
          </p:nvSpPr>
          <p:spPr bwMode="auto">
            <a:xfrm>
              <a:off x="389" y="1056"/>
              <a:ext cx="4" cy="7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" y="0"/>
                </a:cxn>
                <a:cxn ang="0">
                  <a:pos x="0" y="5"/>
                </a:cxn>
                <a:cxn ang="0">
                  <a:pos x="1" y="7"/>
                </a:cxn>
                <a:cxn ang="0">
                  <a:pos x="2" y="0"/>
                </a:cxn>
              </a:cxnLst>
              <a:rect l="0" t="0" r="r" b="b"/>
              <a:pathLst>
                <a:path w="4" h="7">
                  <a:moveTo>
                    <a:pt x="2" y="0"/>
                  </a:moveTo>
                  <a:lnTo>
                    <a:pt x="4" y="0"/>
                  </a:lnTo>
                  <a:lnTo>
                    <a:pt x="0" y="5"/>
                  </a:lnTo>
                  <a:lnTo>
                    <a:pt x="1" y="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96" name="Freeform 71"/>
            <p:cNvSpPr>
              <a:spLocks/>
            </p:cNvSpPr>
            <p:nvPr userDrawn="1"/>
          </p:nvSpPr>
          <p:spPr bwMode="auto">
            <a:xfrm>
              <a:off x="561" y="1231"/>
              <a:ext cx="7" cy="4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7" y="1"/>
                </a:cxn>
                <a:cxn ang="0">
                  <a:pos x="0" y="1"/>
                </a:cxn>
                <a:cxn ang="0">
                  <a:pos x="2" y="4"/>
                </a:cxn>
                <a:cxn ang="0">
                  <a:pos x="7" y="0"/>
                </a:cxn>
              </a:cxnLst>
              <a:rect l="0" t="0" r="r" b="b"/>
              <a:pathLst>
                <a:path w="7" h="4">
                  <a:moveTo>
                    <a:pt x="7" y="0"/>
                  </a:moveTo>
                  <a:lnTo>
                    <a:pt x="7" y="1"/>
                  </a:lnTo>
                  <a:lnTo>
                    <a:pt x="0" y="1"/>
                  </a:lnTo>
                  <a:lnTo>
                    <a:pt x="2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97" name="Freeform 72"/>
            <p:cNvSpPr>
              <a:spLocks/>
            </p:cNvSpPr>
            <p:nvPr userDrawn="1"/>
          </p:nvSpPr>
          <p:spPr bwMode="auto">
            <a:xfrm>
              <a:off x="-1388" y="-333"/>
              <a:ext cx="4025" cy="4145"/>
            </a:xfrm>
            <a:custGeom>
              <a:avLst/>
              <a:gdLst/>
              <a:ahLst/>
              <a:cxnLst>
                <a:cxn ang="0">
                  <a:pos x="4024" y="1530"/>
                </a:cxn>
                <a:cxn ang="0">
                  <a:pos x="3922" y="2122"/>
                </a:cxn>
                <a:cxn ang="0">
                  <a:pos x="3639" y="2456"/>
                </a:cxn>
                <a:cxn ang="0">
                  <a:pos x="2921" y="2716"/>
                </a:cxn>
                <a:cxn ang="0">
                  <a:pos x="2597" y="2636"/>
                </a:cxn>
                <a:cxn ang="0">
                  <a:pos x="2910" y="2147"/>
                </a:cxn>
                <a:cxn ang="0">
                  <a:pos x="2975" y="1664"/>
                </a:cxn>
                <a:cxn ang="0">
                  <a:pos x="2772" y="1445"/>
                </a:cxn>
                <a:cxn ang="0">
                  <a:pos x="2402" y="1417"/>
                </a:cxn>
                <a:cxn ang="0">
                  <a:pos x="2212" y="1670"/>
                </a:cxn>
                <a:cxn ang="0">
                  <a:pos x="1968" y="1753"/>
                </a:cxn>
                <a:cxn ang="0">
                  <a:pos x="1897" y="1479"/>
                </a:cxn>
                <a:cxn ang="0">
                  <a:pos x="1508" y="1380"/>
                </a:cxn>
                <a:cxn ang="0">
                  <a:pos x="1219" y="1667"/>
                </a:cxn>
                <a:cxn ang="0">
                  <a:pos x="1176" y="2155"/>
                </a:cxn>
                <a:cxn ang="0">
                  <a:pos x="1333" y="2496"/>
                </a:cxn>
                <a:cxn ang="0">
                  <a:pos x="1854" y="2927"/>
                </a:cxn>
                <a:cxn ang="0">
                  <a:pos x="1975" y="3189"/>
                </a:cxn>
                <a:cxn ang="0">
                  <a:pos x="1815" y="3084"/>
                </a:cxn>
                <a:cxn ang="0">
                  <a:pos x="1112" y="2494"/>
                </a:cxn>
                <a:cxn ang="0">
                  <a:pos x="965" y="2084"/>
                </a:cxn>
                <a:cxn ang="0">
                  <a:pos x="969" y="1555"/>
                </a:cxn>
                <a:cxn ang="0">
                  <a:pos x="1215" y="1250"/>
                </a:cxn>
                <a:cxn ang="0">
                  <a:pos x="1668" y="1124"/>
                </a:cxn>
                <a:cxn ang="0">
                  <a:pos x="2050" y="1318"/>
                </a:cxn>
                <a:cxn ang="0">
                  <a:pos x="2317" y="1266"/>
                </a:cxn>
                <a:cxn ang="0">
                  <a:pos x="2670" y="1182"/>
                </a:cxn>
                <a:cxn ang="0">
                  <a:pos x="3011" y="1326"/>
                </a:cxn>
                <a:cxn ang="0">
                  <a:pos x="3236" y="1755"/>
                </a:cxn>
                <a:cxn ang="0">
                  <a:pos x="2935" y="2388"/>
                </a:cxn>
                <a:cxn ang="0">
                  <a:pos x="3161" y="2543"/>
                </a:cxn>
                <a:cxn ang="0">
                  <a:pos x="3653" y="2260"/>
                </a:cxn>
                <a:cxn ang="0">
                  <a:pos x="3806" y="1879"/>
                </a:cxn>
                <a:cxn ang="0">
                  <a:pos x="3716" y="1073"/>
                </a:cxn>
                <a:cxn ang="0">
                  <a:pos x="3284" y="513"/>
                </a:cxn>
                <a:cxn ang="0">
                  <a:pos x="2857" y="308"/>
                </a:cxn>
                <a:cxn ang="0">
                  <a:pos x="2170" y="216"/>
                </a:cxn>
                <a:cxn ang="0">
                  <a:pos x="1392" y="349"/>
                </a:cxn>
                <a:cxn ang="0">
                  <a:pos x="816" y="700"/>
                </a:cxn>
                <a:cxn ang="0">
                  <a:pos x="420" y="1205"/>
                </a:cxn>
                <a:cxn ang="0">
                  <a:pos x="238" y="1777"/>
                </a:cxn>
                <a:cxn ang="0">
                  <a:pos x="275" y="2526"/>
                </a:cxn>
                <a:cxn ang="0">
                  <a:pos x="579" y="3192"/>
                </a:cxn>
                <a:cxn ang="0">
                  <a:pos x="1084" y="3684"/>
                </a:cxn>
                <a:cxn ang="0">
                  <a:pos x="1654" y="3943"/>
                </a:cxn>
                <a:cxn ang="0">
                  <a:pos x="2287" y="3998"/>
                </a:cxn>
                <a:cxn ang="0">
                  <a:pos x="2823" y="3859"/>
                </a:cxn>
                <a:cxn ang="0">
                  <a:pos x="3347" y="3646"/>
                </a:cxn>
                <a:cxn ang="0">
                  <a:pos x="2629" y="4034"/>
                </a:cxn>
                <a:cxn ang="0">
                  <a:pos x="1956" y="4145"/>
                </a:cxn>
                <a:cxn ang="0">
                  <a:pos x="897" y="3798"/>
                </a:cxn>
                <a:cxn ang="0">
                  <a:pos x="400" y="3282"/>
                </a:cxn>
                <a:cxn ang="0">
                  <a:pos x="57" y="2547"/>
                </a:cxn>
                <a:cxn ang="0">
                  <a:pos x="12" y="1857"/>
                </a:cxn>
                <a:cxn ang="0">
                  <a:pos x="227" y="1087"/>
                </a:cxn>
                <a:cxn ang="0">
                  <a:pos x="611" y="533"/>
                </a:cxn>
                <a:cxn ang="0">
                  <a:pos x="1101" y="213"/>
                </a:cxn>
                <a:cxn ang="0">
                  <a:pos x="1968" y="17"/>
                </a:cxn>
                <a:cxn ang="0">
                  <a:pos x="2854" y="63"/>
                </a:cxn>
                <a:cxn ang="0">
                  <a:pos x="3573" y="430"/>
                </a:cxn>
              </a:cxnLst>
              <a:rect l="0" t="0" r="r" b="b"/>
              <a:pathLst>
                <a:path w="4025" h="4145">
                  <a:moveTo>
                    <a:pt x="3867" y="803"/>
                  </a:moveTo>
                  <a:lnTo>
                    <a:pt x="3883" y="844"/>
                  </a:lnTo>
                  <a:lnTo>
                    <a:pt x="3897" y="887"/>
                  </a:lnTo>
                  <a:lnTo>
                    <a:pt x="3911" y="930"/>
                  </a:lnTo>
                  <a:lnTo>
                    <a:pt x="3925" y="973"/>
                  </a:lnTo>
                  <a:lnTo>
                    <a:pt x="3938" y="1018"/>
                  </a:lnTo>
                  <a:lnTo>
                    <a:pt x="3950" y="1062"/>
                  </a:lnTo>
                  <a:lnTo>
                    <a:pt x="3962" y="1107"/>
                  </a:lnTo>
                  <a:lnTo>
                    <a:pt x="3967" y="1130"/>
                  </a:lnTo>
                  <a:lnTo>
                    <a:pt x="3973" y="1154"/>
                  </a:lnTo>
                  <a:lnTo>
                    <a:pt x="3983" y="1199"/>
                  </a:lnTo>
                  <a:lnTo>
                    <a:pt x="3991" y="1246"/>
                  </a:lnTo>
                  <a:lnTo>
                    <a:pt x="4000" y="1294"/>
                  </a:lnTo>
                  <a:lnTo>
                    <a:pt x="4007" y="1340"/>
                  </a:lnTo>
                  <a:lnTo>
                    <a:pt x="4013" y="1387"/>
                  </a:lnTo>
                  <a:lnTo>
                    <a:pt x="4017" y="1435"/>
                  </a:lnTo>
                  <a:lnTo>
                    <a:pt x="4021" y="1483"/>
                  </a:lnTo>
                  <a:lnTo>
                    <a:pt x="4024" y="1530"/>
                  </a:lnTo>
                  <a:lnTo>
                    <a:pt x="4025" y="1578"/>
                  </a:lnTo>
                  <a:lnTo>
                    <a:pt x="4025" y="1625"/>
                  </a:lnTo>
                  <a:lnTo>
                    <a:pt x="4023" y="1673"/>
                  </a:lnTo>
                  <a:lnTo>
                    <a:pt x="4020" y="1719"/>
                  </a:lnTo>
                  <a:lnTo>
                    <a:pt x="4016" y="1766"/>
                  </a:lnTo>
                  <a:lnTo>
                    <a:pt x="4013" y="1789"/>
                  </a:lnTo>
                  <a:lnTo>
                    <a:pt x="4010" y="1813"/>
                  </a:lnTo>
                  <a:lnTo>
                    <a:pt x="4007" y="1835"/>
                  </a:lnTo>
                  <a:lnTo>
                    <a:pt x="4003" y="1858"/>
                  </a:lnTo>
                  <a:lnTo>
                    <a:pt x="3999" y="1881"/>
                  </a:lnTo>
                  <a:lnTo>
                    <a:pt x="3994" y="1903"/>
                  </a:lnTo>
                  <a:lnTo>
                    <a:pt x="3989" y="1926"/>
                  </a:lnTo>
                  <a:lnTo>
                    <a:pt x="3983" y="1949"/>
                  </a:lnTo>
                  <a:lnTo>
                    <a:pt x="3970" y="1994"/>
                  </a:lnTo>
                  <a:lnTo>
                    <a:pt x="3956" y="2038"/>
                  </a:lnTo>
                  <a:lnTo>
                    <a:pt x="3949" y="2059"/>
                  </a:lnTo>
                  <a:lnTo>
                    <a:pt x="3941" y="2080"/>
                  </a:lnTo>
                  <a:lnTo>
                    <a:pt x="3922" y="2122"/>
                  </a:lnTo>
                  <a:lnTo>
                    <a:pt x="3912" y="2144"/>
                  </a:lnTo>
                  <a:lnTo>
                    <a:pt x="3902" y="2164"/>
                  </a:lnTo>
                  <a:lnTo>
                    <a:pt x="3891" y="2185"/>
                  </a:lnTo>
                  <a:lnTo>
                    <a:pt x="3881" y="2205"/>
                  </a:lnTo>
                  <a:lnTo>
                    <a:pt x="3868" y="2224"/>
                  </a:lnTo>
                  <a:lnTo>
                    <a:pt x="3857" y="2244"/>
                  </a:lnTo>
                  <a:lnTo>
                    <a:pt x="3843" y="2262"/>
                  </a:lnTo>
                  <a:lnTo>
                    <a:pt x="3829" y="2279"/>
                  </a:lnTo>
                  <a:lnTo>
                    <a:pt x="3799" y="2312"/>
                  </a:lnTo>
                  <a:lnTo>
                    <a:pt x="3785" y="2329"/>
                  </a:lnTo>
                  <a:lnTo>
                    <a:pt x="3769" y="2345"/>
                  </a:lnTo>
                  <a:lnTo>
                    <a:pt x="3754" y="2360"/>
                  </a:lnTo>
                  <a:lnTo>
                    <a:pt x="3738" y="2374"/>
                  </a:lnTo>
                  <a:lnTo>
                    <a:pt x="3723" y="2388"/>
                  </a:lnTo>
                  <a:lnTo>
                    <a:pt x="3707" y="2403"/>
                  </a:lnTo>
                  <a:lnTo>
                    <a:pt x="3673" y="2431"/>
                  </a:lnTo>
                  <a:lnTo>
                    <a:pt x="3656" y="2444"/>
                  </a:lnTo>
                  <a:lnTo>
                    <a:pt x="3639" y="2456"/>
                  </a:lnTo>
                  <a:lnTo>
                    <a:pt x="3605" y="2480"/>
                  </a:lnTo>
                  <a:lnTo>
                    <a:pt x="3570" y="2503"/>
                  </a:lnTo>
                  <a:lnTo>
                    <a:pt x="3533" y="2524"/>
                  </a:lnTo>
                  <a:lnTo>
                    <a:pt x="3496" y="2544"/>
                  </a:lnTo>
                  <a:lnTo>
                    <a:pt x="3458" y="2564"/>
                  </a:lnTo>
                  <a:lnTo>
                    <a:pt x="3420" y="2581"/>
                  </a:lnTo>
                  <a:lnTo>
                    <a:pt x="3380" y="2598"/>
                  </a:lnTo>
                  <a:lnTo>
                    <a:pt x="3341" y="2613"/>
                  </a:lnTo>
                  <a:lnTo>
                    <a:pt x="3301" y="2627"/>
                  </a:lnTo>
                  <a:lnTo>
                    <a:pt x="3260" y="2640"/>
                  </a:lnTo>
                  <a:lnTo>
                    <a:pt x="3219" y="2653"/>
                  </a:lnTo>
                  <a:lnTo>
                    <a:pt x="3178" y="2664"/>
                  </a:lnTo>
                  <a:lnTo>
                    <a:pt x="3136" y="2675"/>
                  </a:lnTo>
                  <a:lnTo>
                    <a:pt x="3093" y="2684"/>
                  </a:lnTo>
                  <a:lnTo>
                    <a:pt x="3051" y="2694"/>
                  </a:lnTo>
                  <a:lnTo>
                    <a:pt x="3007" y="2702"/>
                  </a:lnTo>
                  <a:lnTo>
                    <a:pt x="2965" y="2709"/>
                  </a:lnTo>
                  <a:lnTo>
                    <a:pt x="2921" y="2716"/>
                  </a:lnTo>
                  <a:lnTo>
                    <a:pt x="2877" y="2722"/>
                  </a:lnTo>
                  <a:lnTo>
                    <a:pt x="2833" y="2728"/>
                  </a:lnTo>
                  <a:lnTo>
                    <a:pt x="2789" y="2733"/>
                  </a:lnTo>
                  <a:lnTo>
                    <a:pt x="2702" y="2743"/>
                  </a:lnTo>
                  <a:lnTo>
                    <a:pt x="2614" y="2750"/>
                  </a:lnTo>
                  <a:lnTo>
                    <a:pt x="2605" y="2742"/>
                  </a:lnTo>
                  <a:lnTo>
                    <a:pt x="2598" y="2732"/>
                  </a:lnTo>
                  <a:lnTo>
                    <a:pt x="2593" y="2724"/>
                  </a:lnTo>
                  <a:lnTo>
                    <a:pt x="2588" y="2715"/>
                  </a:lnTo>
                  <a:lnTo>
                    <a:pt x="2586" y="2707"/>
                  </a:lnTo>
                  <a:lnTo>
                    <a:pt x="2583" y="2698"/>
                  </a:lnTo>
                  <a:lnTo>
                    <a:pt x="2581" y="2691"/>
                  </a:lnTo>
                  <a:lnTo>
                    <a:pt x="2581" y="2683"/>
                  </a:lnTo>
                  <a:lnTo>
                    <a:pt x="2584" y="2667"/>
                  </a:lnTo>
                  <a:lnTo>
                    <a:pt x="2586" y="2658"/>
                  </a:lnTo>
                  <a:lnTo>
                    <a:pt x="2588" y="2651"/>
                  </a:lnTo>
                  <a:lnTo>
                    <a:pt x="2593" y="2643"/>
                  </a:lnTo>
                  <a:lnTo>
                    <a:pt x="2597" y="2636"/>
                  </a:lnTo>
                  <a:lnTo>
                    <a:pt x="2607" y="2620"/>
                  </a:lnTo>
                  <a:lnTo>
                    <a:pt x="2618" y="2606"/>
                  </a:lnTo>
                  <a:lnTo>
                    <a:pt x="2629" y="2592"/>
                  </a:lnTo>
                  <a:lnTo>
                    <a:pt x="2655" y="2564"/>
                  </a:lnTo>
                  <a:lnTo>
                    <a:pt x="2666" y="2550"/>
                  </a:lnTo>
                  <a:lnTo>
                    <a:pt x="2676" y="2535"/>
                  </a:lnTo>
                  <a:lnTo>
                    <a:pt x="2685" y="2523"/>
                  </a:lnTo>
                  <a:lnTo>
                    <a:pt x="2692" y="2509"/>
                  </a:lnTo>
                  <a:lnTo>
                    <a:pt x="2726" y="2460"/>
                  </a:lnTo>
                  <a:lnTo>
                    <a:pt x="2760" y="2411"/>
                  </a:lnTo>
                  <a:lnTo>
                    <a:pt x="2792" y="2360"/>
                  </a:lnTo>
                  <a:lnTo>
                    <a:pt x="2809" y="2335"/>
                  </a:lnTo>
                  <a:lnTo>
                    <a:pt x="2825" y="2308"/>
                  </a:lnTo>
                  <a:lnTo>
                    <a:pt x="2854" y="2255"/>
                  </a:lnTo>
                  <a:lnTo>
                    <a:pt x="2870" y="2229"/>
                  </a:lnTo>
                  <a:lnTo>
                    <a:pt x="2883" y="2202"/>
                  </a:lnTo>
                  <a:lnTo>
                    <a:pt x="2897" y="2175"/>
                  </a:lnTo>
                  <a:lnTo>
                    <a:pt x="2910" y="2147"/>
                  </a:lnTo>
                  <a:lnTo>
                    <a:pt x="2921" y="2120"/>
                  </a:lnTo>
                  <a:lnTo>
                    <a:pt x="2932" y="2091"/>
                  </a:lnTo>
                  <a:lnTo>
                    <a:pt x="2942" y="2063"/>
                  </a:lnTo>
                  <a:lnTo>
                    <a:pt x="2952" y="2036"/>
                  </a:lnTo>
                  <a:lnTo>
                    <a:pt x="2956" y="2022"/>
                  </a:lnTo>
                  <a:lnTo>
                    <a:pt x="2960" y="2008"/>
                  </a:lnTo>
                  <a:lnTo>
                    <a:pt x="2969" y="1980"/>
                  </a:lnTo>
                  <a:lnTo>
                    <a:pt x="2975" y="1951"/>
                  </a:lnTo>
                  <a:lnTo>
                    <a:pt x="2980" y="1923"/>
                  </a:lnTo>
                  <a:lnTo>
                    <a:pt x="2984" y="1893"/>
                  </a:lnTo>
                  <a:lnTo>
                    <a:pt x="2989" y="1865"/>
                  </a:lnTo>
                  <a:lnTo>
                    <a:pt x="2990" y="1837"/>
                  </a:lnTo>
                  <a:lnTo>
                    <a:pt x="2992" y="1809"/>
                  </a:lnTo>
                  <a:lnTo>
                    <a:pt x="2990" y="1779"/>
                  </a:lnTo>
                  <a:lnTo>
                    <a:pt x="2989" y="1751"/>
                  </a:lnTo>
                  <a:lnTo>
                    <a:pt x="2986" y="1722"/>
                  </a:lnTo>
                  <a:lnTo>
                    <a:pt x="2980" y="1694"/>
                  </a:lnTo>
                  <a:lnTo>
                    <a:pt x="2975" y="1664"/>
                  </a:lnTo>
                  <a:lnTo>
                    <a:pt x="2966" y="1636"/>
                  </a:lnTo>
                  <a:lnTo>
                    <a:pt x="2959" y="1620"/>
                  </a:lnTo>
                  <a:lnTo>
                    <a:pt x="2951" y="1605"/>
                  </a:lnTo>
                  <a:lnTo>
                    <a:pt x="2942" y="1591"/>
                  </a:lnTo>
                  <a:lnTo>
                    <a:pt x="2932" y="1577"/>
                  </a:lnTo>
                  <a:lnTo>
                    <a:pt x="2922" y="1562"/>
                  </a:lnTo>
                  <a:lnTo>
                    <a:pt x="2912" y="1550"/>
                  </a:lnTo>
                  <a:lnTo>
                    <a:pt x="2902" y="1537"/>
                  </a:lnTo>
                  <a:lnTo>
                    <a:pt x="2891" y="1526"/>
                  </a:lnTo>
                  <a:lnTo>
                    <a:pt x="2878" y="1514"/>
                  </a:lnTo>
                  <a:lnTo>
                    <a:pt x="2867" y="1505"/>
                  </a:lnTo>
                  <a:lnTo>
                    <a:pt x="2854" y="1495"/>
                  </a:lnTo>
                  <a:lnTo>
                    <a:pt x="2842" y="1485"/>
                  </a:lnTo>
                  <a:lnTo>
                    <a:pt x="2827" y="1476"/>
                  </a:lnTo>
                  <a:lnTo>
                    <a:pt x="2815" y="1468"/>
                  </a:lnTo>
                  <a:lnTo>
                    <a:pt x="2801" y="1459"/>
                  </a:lnTo>
                  <a:lnTo>
                    <a:pt x="2786" y="1452"/>
                  </a:lnTo>
                  <a:lnTo>
                    <a:pt x="2772" y="1445"/>
                  </a:lnTo>
                  <a:lnTo>
                    <a:pt x="2757" y="1439"/>
                  </a:lnTo>
                  <a:lnTo>
                    <a:pt x="2743" y="1432"/>
                  </a:lnTo>
                  <a:lnTo>
                    <a:pt x="2727" y="1428"/>
                  </a:lnTo>
                  <a:lnTo>
                    <a:pt x="2696" y="1418"/>
                  </a:lnTo>
                  <a:lnTo>
                    <a:pt x="2665" y="1410"/>
                  </a:lnTo>
                  <a:lnTo>
                    <a:pt x="2632" y="1403"/>
                  </a:lnTo>
                  <a:lnTo>
                    <a:pt x="2617" y="1400"/>
                  </a:lnTo>
                  <a:lnTo>
                    <a:pt x="2600" y="1397"/>
                  </a:lnTo>
                  <a:lnTo>
                    <a:pt x="2567" y="1394"/>
                  </a:lnTo>
                  <a:lnTo>
                    <a:pt x="2535" y="1391"/>
                  </a:lnTo>
                  <a:lnTo>
                    <a:pt x="2516" y="1391"/>
                  </a:lnTo>
                  <a:lnTo>
                    <a:pt x="2499" y="1391"/>
                  </a:lnTo>
                  <a:lnTo>
                    <a:pt x="2482" y="1394"/>
                  </a:lnTo>
                  <a:lnTo>
                    <a:pt x="2465" y="1397"/>
                  </a:lnTo>
                  <a:lnTo>
                    <a:pt x="2448" y="1400"/>
                  </a:lnTo>
                  <a:lnTo>
                    <a:pt x="2433" y="1404"/>
                  </a:lnTo>
                  <a:lnTo>
                    <a:pt x="2417" y="1410"/>
                  </a:lnTo>
                  <a:lnTo>
                    <a:pt x="2402" y="1417"/>
                  </a:lnTo>
                  <a:lnTo>
                    <a:pt x="2386" y="1424"/>
                  </a:lnTo>
                  <a:lnTo>
                    <a:pt x="2372" y="1432"/>
                  </a:lnTo>
                  <a:lnTo>
                    <a:pt x="2358" y="1441"/>
                  </a:lnTo>
                  <a:lnTo>
                    <a:pt x="2344" y="1451"/>
                  </a:lnTo>
                  <a:lnTo>
                    <a:pt x="2330" y="1462"/>
                  </a:lnTo>
                  <a:lnTo>
                    <a:pt x="2317" y="1473"/>
                  </a:lnTo>
                  <a:lnTo>
                    <a:pt x="2303" y="1486"/>
                  </a:lnTo>
                  <a:lnTo>
                    <a:pt x="2290" y="1500"/>
                  </a:lnTo>
                  <a:lnTo>
                    <a:pt x="2282" y="1510"/>
                  </a:lnTo>
                  <a:lnTo>
                    <a:pt x="2273" y="1521"/>
                  </a:lnTo>
                  <a:lnTo>
                    <a:pt x="2266" y="1533"/>
                  </a:lnTo>
                  <a:lnTo>
                    <a:pt x="2259" y="1544"/>
                  </a:lnTo>
                  <a:lnTo>
                    <a:pt x="2252" y="1555"/>
                  </a:lnTo>
                  <a:lnTo>
                    <a:pt x="2246" y="1568"/>
                  </a:lnTo>
                  <a:lnTo>
                    <a:pt x="2235" y="1592"/>
                  </a:lnTo>
                  <a:lnTo>
                    <a:pt x="2226" y="1618"/>
                  </a:lnTo>
                  <a:lnTo>
                    <a:pt x="2218" y="1643"/>
                  </a:lnTo>
                  <a:lnTo>
                    <a:pt x="2212" y="1670"/>
                  </a:lnTo>
                  <a:lnTo>
                    <a:pt x="2207" y="1697"/>
                  </a:lnTo>
                  <a:lnTo>
                    <a:pt x="2197" y="1751"/>
                  </a:lnTo>
                  <a:lnTo>
                    <a:pt x="2188" y="1806"/>
                  </a:lnTo>
                  <a:lnTo>
                    <a:pt x="2183" y="1833"/>
                  </a:lnTo>
                  <a:lnTo>
                    <a:pt x="2178" y="1859"/>
                  </a:lnTo>
                  <a:lnTo>
                    <a:pt x="2171" y="1885"/>
                  </a:lnTo>
                  <a:lnTo>
                    <a:pt x="2164" y="1912"/>
                  </a:lnTo>
                  <a:lnTo>
                    <a:pt x="2139" y="1903"/>
                  </a:lnTo>
                  <a:lnTo>
                    <a:pt x="2112" y="1895"/>
                  </a:lnTo>
                  <a:lnTo>
                    <a:pt x="2085" y="1885"/>
                  </a:lnTo>
                  <a:lnTo>
                    <a:pt x="2058" y="1875"/>
                  </a:lnTo>
                  <a:lnTo>
                    <a:pt x="2033" y="1864"/>
                  </a:lnTo>
                  <a:lnTo>
                    <a:pt x="2007" y="1851"/>
                  </a:lnTo>
                  <a:lnTo>
                    <a:pt x="1982" y="1837"/>
                  </a:lnTo>
                  <a:lnTo>
                    <a:pt x="1958" y="1823"/>
                  </a:lnTo>
                  <a:lnTo>
                    <a:pt x="1962" y="1800"/>
                  </a:lnTo>
                  <a:lnTo>
                    <a:pt x="1965" y="1776"/>
                  </a:lnTo>
                  <a:lnTo>
                    <a:pt x="1968" y="1753"/>
                  </a:lnTo>
                  <a:lnTo>
                    <a:pt x="1969" y="1729"/>
                  </a:lnTo>
                  <a:lnTo>
                    <a:pt x="1969" y="1705"/>
                  </a:lnTo>
                  <a:lnTo>
                    <a:pt x="1968" y="1683"/>
                  </a:lnTo>
                  <a:lnTo>
                    <a:pt x="1966" y="1659"/>
                  </a:lnTo>
                  <a:lnTo>
                    <a:pt x="1965" y="1647"/>
                  </a:lnTo>
                  <a:lnTo>
                    <a:pt x="1963" y="1636"/>
                  </a:lnTo>
                  <a:lnTo>
                    <a:pt x="1960" y="1625"/>
                  </a:lnTo>
                  <a:lnTo>
                    <a:pt x="1959" y="1613"/>
                  </a:lnTo>
                  <a:lnTo>
                    <a:pt x="1953" y="1591"/>
                  </a:lnTo>
                  <a:lnTo>
                    <a:pt x="1949" y="1579"/>
                  </a:lnTo>
                  <a:lnTo>
                    <a:pt x="1946" y="1570"/>
                  </a:lnTo>
                  <a:lnTo>
                    <a:pt x="1942" y="1558"/>
                  </a:lnTo>
                  <a:lnTo>
                    <a:pt x="1938" y="1547"/>
                  </a:lnTo>
                  <a:lnTo>
                    <a:pt x="1928" y="1527"/>
                  </a:lnTo>
                  <a:lnTo>
                    <a:pt x="1917" y="1507"/>
                  </a:lnTo>
                  <a:lnTo>
                    <a:pt x="1911" y="1497"/>
                  </a:lnTo>
                  <a:lnTo>
                    <a:pt x="1904" y="1488"/>
                  </a:lnTo>
                  <a:lnTo>
                    <a:pt x="1897" y="1479"/>
                  </a:lnTo>
                  <a:lnTo>
                    <a:pt x="1890" y="1469"/>
                  </a:lnTo>
                  <a:lnTo>
                    <a:pt x="1864" y="1455"/>
                  </a:lnTo>
                  <a:lnTo>
                    <a:pt x="1837" y="1441"/>
                  </a:lnTo>
                  <a:lnTo>
                    <a:pt x="1809" y="1428"/>
                  </a:lnTo>
                  <a:lnTo>
                    <a:pt x="1781" y="1415"/>
                  </a:lnTo>
                  <a:lnTo>
                    <a:pt x="1753" y="1406"/>
                  </a:lnTo>
                  <a:lnTo>
                    <a:pt x="1723" y="1396"/>
                  </a:lnTo>
                  <a:lnTo>
                    <a:pt x="1692" y="1387"/>
                  </a:lnTo>
                  <a:lnTo>
                    <a:pt x="1662" y="1380"/>
                  </a:lnTo>
                  <a:lnTo>
                    <a:pt x="1647" y="1379"/>
                  </a:lnTo>
                  <a:lnTo>
                    <a:pt x="1631" y="1376"/>
                  </a:lnTo>
                  <a:lnTo>
                    <a:pt x="1615" y="1374"/>
                  </a:lnTo>
                  <a:lnTo>
                    <a:pt x="1600" y="1373"/>
                  </a:lnTo>
                  <a:lnTo>
                    <a:pt x="1584" y="1373"/>
                  </a:lnTo>
                  <a:lnTo>
                    <a:pt x="1569" y="1373"/>
                  </a:lnTo>
                  <a:lnTo>
                    <a:pt x="1539" y="1376"/>
                  </a:lnTo>
                  <a:lnTo>
                    <a:pt x="1523" y="1377"/>
                  </a:lnTo>
                  <a:lnTo>
                    <a:pt x="1508" y="1380"/>
                  </a:lnTo>
                  <a:lnTo>
                    <a:pt x="1478" y="1387"/>
                  </a:lnTo>
                  <a:lnTo>
                    <a:pt x="1464" y="1393"/>
                  </a:lnTo>
                  <a:lnTo>
                    <a:pt x="1449" y="1398"/>
                  </a:lnTo>
                  <a:lnTo>
                    <a:pt x="1434" y="1404"/>
                  </a:lnTo>
                  <a:lnTo>
                    <a:pt x="1420" y="1411"/>
                  </a:lnTo>
                  <a:lnTo>
                    <a:pt x="1400" y="1428"/>
                  </a:lnTo>
                  <a:lnTo>
                    <a:pt x="1379" y="1445"/>
                  </a:lnTo>
                  <a:lnTo>
                    <a:pt x="1361" y="1462"/>
                  </a:lnTo>
                  <a:lnTo>
                    <a:pt x="1342" y="1480"/>
                  </a:lnTo>
                  <a:lnTo>
                    <a:pt x="1325" y="1499"/>
                  </a:lnTo>
                  <a:lnTo>
                    <a:pt x="1308" y="1519"/>
                  </a:lnTo>
                  <a:lnTo>
                    <a:pt x="1294" y="1538"/>
                  </a:lnTo>
                  <a:lnTo>
                    <a:pt x="1279" y="1558"/>
                  </a:lnTo>
                  <a:lnTo>
                    <a:pt x="1266" y="1579"/>
                  </a:lnTo>
                  <a:lnTo>
                    <a:pt x="1253" y="1601"/>
                  </a:lnTo>
                  <a:lnTo>
                    <a:pt x="1241" y="1622"/>
                  </a:lnTo>
                  <a:lnTo>
                    <a:pt x="1229" y="1645"/>
                  </a:lnTo>
                  <a:lnTo>
                    <a:pt x="1219" y="1667"/>
                  </a:lnTo>
                  <a:lnTo>
                    <a:pt x="1209" y="1691"/>
                  </a:lnTo>
                  <a:lnTo>
                    <a:pt x="1201" y="1714"/>
                  </a:lnTo>
                  <a:lnTo>
                    <a:pt x="1194" y="1738"/>
                  </a:lnTo>
                  <a:lnTo>
                    <a:pt x="1187" y="1762"/>
                  </a:lnTo>
                  <a:lnTo>
                    <a:pt x="1181" y="1786"/>
                  </a:lnTo>
                  <a:lnTo>
                    <a:pt x="1176" y="1811"/>
                  </a:lnTo>
                  <a:lnTo>
                    <a:pt x="1171" y="1837"/>
                  </a:lnTo>
                  <a:lnTo>
                    <a:pt x="1167" y="1862"/>
                  </a:lnTo>
                  <a:lnTo>
                    <a:pt x="1164" y="1888"/>
                  </a:lnTo>
                  <a:lnTo>
                    <a:pt x="1163" y="1913"/>
                  </a:lnTo>
                  <a:lnTo>
                    <a:pt x="1161" y="1940"/>
                  </a:lnTo>
                  <a:lnTo>
                    <a:pt x="1160" y="1967"/>
                  </a:lnTo>
                  <a:lnTo>
                    <a:pt x="1160" y="1994"/>
                  </a:lnTo>
                  <a:lnTo>
                    <a:pt x="1161" y="2019"/>
                  </a:lnTo>
                  <a:lnTo>
                    <a:pt x="1163" y="2046"/>
                  </a:lnTo>
                  <a:lnTo>
                    <a:pt x="1168" y="2101"/>
                  </a:lnTo>
                  <a:lnTo>
                    <a:pt x="1171" y="2128"/>
                  </a:lnTo>
                  <a:lnTo>
                    <a:pt x="1176" y="2155"/>
                  </a:lnTo>
                  <a:lnTo>
                    <a:pt x="1178" y="2179"/>
                  </a:lnTo>
                  <a:lnTo>
                    <a:pt x="1183" y="2202"/>
                  </a:lnTo>
                  <a:lnTo>
                    <a:pt x="1187" y="2224"/>
                  </a:lnTo>
                  <a:lnTo>
                    <a:pt x="1191" y="2246"/>
                  </a:lnTo>
                  <a:lnTo>
                    <a:pt x="1198" y="2267"/>
                  </a:lnTo>
                  <a:lnTo>
                    <a:pt x="1204" y="2287"/>
                  </a:lnTo>
                  <a:lnTo>
                    <a:pt x="1211" y="2306"/>
                  </a:lnTo>
                  <a:lnTo>
                    <a:pt x="1219" y="2326"/>
                  </a:lnTo>
                  <a:lnTo>
                    <a:pt x="1228" y="2345"/>
                  </a:lnTo>
                  <a:lnTo>
                    <a:pt x="1238" y="2363"/>
                  </a:lnTo>
                  <a:lnTo>
                    <a:pt x="1248" y="2381"/>
                  </a:lnTo>
                  <a:lnTo>
                    <a:pt x="1258" y="2398"/>
                  </a:lnTo>
                  <a:lnTo>
                    <a:pt x="1269" y="2415"/>
                  </a:lnTo>
                  <a:lnTo>
                    <a:pt x="1282" y="2432"/>
                  </a:lnTo>
                  <a:lnTo>
                    <a:pt x="1293" y="2449"/>
                  </a:lnTo>
                  <a:lnTo>
                    <a:pt x="1306" y="2465"/>
                  </a:lnTo>
                  <a:lnTo>
                    <a:pt x="1320" y="2480"/>
                  </a:lnTo>
                  <a:lnTo>
                    <a:pt x="1333" y="2496"/>
                  </a:lnTo>
                  <a:lnTo>
                    <a:pt x="1347" y="2511"/>
                  </a:lnTo>
                  <a:lnTo>
                    <a:pt x="1361" y="2526"/>
                  </a:lnTo>
                  <a:lnTo>
                    <a:pt x="1376" y="2540"/>
                  </a:lnTo>
                  <a:lnTo>
                    <a:pt x="1392" y="2555"/>
                  </a:lnTo>
                  <a:lnTo>
                    <a:pt x="1423" y="2582"/>
                  </a:lnTo>
                  <a:lnTo>
                    <a:pt x="1456" y="2609"/>
                  </a:lnTo>
                  <a:lnTo>
                    <a:pt x="1488" y="2636"/>
                  </a:lnTo>
                  <a:lnTo>
                    <a:pt x="1556" y="2688"/>
                  </a:lnTo>
                  <a:lnTo>
                    <a:pt x="1625" y="2739"/>
                  </a:lnTo>
                  <a:lnTo>
                    <a:pt x="1661" y="2765"/>
                  </a:lnTo>
                  <a:lnTo>
                    <a:pt x="1695" y="2790"/>
                  </a:lnTo>
                  <a:lnTo>
                    <a:pt x="1729" y="2817"/>
                  </a:lnTo>
                  <a:lnTo>
                    <a:pt x="1746" y="2830"/>
                  </a:lnTo>
                  <a:lnTo>
                    <a:pt x="1761" y="2842"/>
                  </a:lnTo>
                  <a:lnTo>
                    <a:pt x="1794" y="2871"/>
                  </a:lnTo>
                  <a:lnTo>
                    <a:pt x="1825" y="2899"/>
                  </a:lnTo>
                  <a:lnTo>
                    <a:pt x="1840" y="2913"/>
                  </a:lnTo>
                  <a:lnTo>
                    <a:pt x="1854" y="2927"/>
                  </a:lnTo>
                  <a:lnTo>
                    <a:pt x="1883" y="2958"/>
                  </a:lnTo>
                  <a:lnTo>
                    <a:pt x="1897" y="2974"/>
                  </a:lnTo>
                  <a:lnTo>
                    <a:pt x="1910" y="2989"/>
                  </a:lnTo>
                  <a:lnTo>
                    <a:pt x="1922" y="3006"/>
                  </a:lnTo>
                  <a:lnTo>
                    <a:pt x="1934" y="3023"/>
                  </a:lnTo>
                  <a:lnTo>
                    <a:pt x="1945" y="3040"/>
                  </a:lnTo>
                  <a:lnTo>
                    <a:pt x="1956" y="3057"/>
                  </a:lnTo>
                  <a:lnTo>
                    <a:pt x="1966" y="3076"/>
                  </a:lnTo>
                  <a:lnTo>
                    <a:pt x="1976" y="3094"/>
                  </a:lnTo>
                  <a:lnTo>
                    <a:pt x="1985" y="3112"/>
                  </a:lnTo>
                  <a:lnTo>
                    <a:pt x="1993" y="3131"/>
                  </a:lnTo>
                  <a:lnTo>
                    <a:pt x="2002" y="3151"/>
                  </a:lnTo>
                  <a:lnTo>
                    <a:pt x="2009" y="3172"/>
                  </a:lnTo>
                  <a:lnTo>
                    <a:pt x="2002" y="3177"/>
                  </a:lnTo>
                  <a:lnTo>
                    <a:pt x="1994" y="3182"/>
                  </a:lnTo>
                  <a:lnTo>
                    <a:pt x="1987" y="3185"/>
                  </a:lnTo>
                  <a:lnTo>
                    <a:pt x="1982" y="3187"/>
                  </a:lnTo>
                  <a:lnTo>
                    <a:pt x="1975" y="3189"/>
                  </a:lnTo>
                  <a:lnTo>
                    <a:pt x="1969" y="3189"/>
                  </a:lnTo>
                  <a:lnTo>
                    <a:pt x="1962" y="3189"/>
                  </a:lnTo>
                  <a:lnTo>
                    <a:pt x="1956" y="3187"/>
                  </a:lnTo>
                  <a:lnTo>
                    <a:pt x="1951" y="3186"/>
                  </a:lnTo>
                  <a:lnTo>
                    <a:pt x="1944" y="3183"/>
                  </a:lnTo>
                  <a:lnTo>
                    <a:pt x="1932" y="3177"/>
                  </a:lnTo>
                  <a:lnTo>
                    <a:pt x="1921" y="3169"/>
                  </a:lnTo>
                  <a:lnTo>
                    <a:pt x="1908" y="3159"/>
                  </a:lnTo>
                  <a:lnTo>
                    <a:pt x="1886" y="3136"/>
                  </a:lnTo>
                  <a:lnTo>
                    <a:pt x="1874" y="3125"/>
                  </a:lnTo>
                  <a:lnTo>
                    <a:pt x="1861" y="3115"/>
                  </a:lnTo>
                  <a:lnTo>
                    <a:pt x="1850" y="3104"/>
                  </a:lnTo>
                  <a:lnTo>
                    <a:pt x="1843" y="3100"/>
                  </a:lnTo>
                  <a:lnTo>
                    <a:pt x="1837" y="3095"/>
                  </a:lnTo>
                  <a:lnTo>
                    <a:pt x="1830" y="3091"/>
                  </a:lnTo>
                  <a:lnTo>
                    <a:pt x="1825" y="3088"/>
                  </a:lnTo>
                  <a:lnTo>
                    <a:pt x="1818" y="3086"/>
                  </a:lnTo>
                  <a:lnTo>
                    <a:pt x="1815" y="3084"/>
                  </a:lnTo>
                  <a:lnTo>
                    <a:pt x="1812" y="3083"/>
                  </a:lnTo>
                  <a:lnTo>
                    <a:pt x="1666" y="2987"/>
                  </a:lnTo>
                  <a:lnTo>
                    <a:pt x="1593" y="2937"/>
                  </a:lnTo>
                  <a:lnTo>
                    <a:pt x="1521" y="2885"/>
                  </a:lnTo>
                  <a:lnTo>
                    <a:pt x="1484" y="2859"/>
                  </a:lnTo>
                  <a:lnTo>
                    <a:pt x="1449" y="2832"/>
                  </a:lnTo>
                  <a:lnTo>
                    <a:pt x="1413" y="2806"/>
                  </a:lnTo>
                  <a:lnTo>
                    <a:pt x="1379" y="2777"/>
                  </a:lnTo>
                  <a:lnTo>
                    <a:pt x="1345" y="2749"/>
                  </a:lnTo>
                  <a:lnTo>
                    <a:pt x="1313" y="2719"/>
                  </a:lnTo>
                  <a:lnTo>
                    <a:pt x="1280" y="2690"/>
                  </a:lnTo>
                  <a:lnTo>
                    <a:pt x="1249" y="2660"/>
                  </a:lnTo>
                  <a:lnTo>
                    <a:pt x="1219" y="2629"/>
                  </a:lnTo>
                  <a:lnTo>
                    <a:pt x="1190" y="2596"/>
                  </a:lnTo>
                  <a:lnTo>
                    <a:pt x="1163" y="2562"/>
                  </a:lnTo>
                  <a:lnTo>
                    <a:pt x="1149" y="2547"/>
                  </a:lnTo>
                  <a:lnTo>
                    <a:pt x="1136" y="2530"/>
                  </a:lnTo>
                  <a:lnTo>
                    <a:pt x="1112" y="2494"/>
                  </a:lnTo>
                  <a:lnTo>
                    <a:pt x="1099" y="2476"/>
                  </a:lnTo>
                  <a:lnTo>
                    <a:pt x="1088" y="2459"/>
                  </a:lnTo>
                  <a:lnTo>
                    <a:pt x="1078" y="2441"/>
                  </a:lnTo>
                  <a:lnTo>
                    <a:pt x="1067" y="2422"/>
                  </a:lnTo>
                  <a:lnTo>
                    <a:pt x="1057" y="2403"/>
                  </a:lnTo>
                  <a:lnTo>
                    <a:pt x="1047" y="2384"/>
                  </a:lnTo>
                  <a:lnTo>
                    <a:pt x="1038" y="2364"/>
                  </a:lnTo>
                  <a:lnTo>
                    <a:pt x="1028" y="2345"/>
                  </a:lnTo>
                  <a:lnTo>
                    <a:pt x="1013" y="2305"/>
                  </a:lnTo>
                  <a:lnTo>
                    <a:pt x="1006" y="2284"/>
                  </a:lnTo>
                  <a:lnTo>
                    <a:pt x="999" y="2262"/>
                  </a:lnTo>
                  <a:lnTo>
                    <a:pt x="993" y="2243"/>
                  </a:lnTo>
                  <a:lnTo>
                    <a:pt x="987" y="2220"/>
                  </a:lnTo>
                  <a:lnTo>
                    <a:pt x="978" y="2176"/>
                  </a:lnTo>
                  <a:lnTo>
                    <a:pt x="973" y="2154"/>
                  </a:lnTo>
                  <a:lnTo>
                    <a:pt x="969" y="2131"/>
                  </a:lnTo>
                  <a:lnTo>
                    <a:pt x="966" y="2108"/>
                  </a:lnTo>
                  <a:lnTo>
                    <a:pt x="965" y="2084"/>
                  </a:lnTo>
                  <a:lnTo>
                    <a:pt x="963" y="2062"/>
                  </a:lnTo>
                  <a:lnTo>
                    <a:pt x="962" y="2036"/>
                  </a:lnTo>
                  <a:lnTo>
                    <a:pt x="956" y="1997"/>
                  </a:lnTo>
                  <a:lnTo>
                    <a:pt x="952" y="1954"/>
                  </a:lnTo>
                  <a:lnTo>
                    <a:pt x="946" y="1913"/>
                  </a:lnTo>
                  <a:lnTo>
                    <a:pt x="944" y="1869"/>
                  </a:lnTo>
                  <a:lnTo>
                    <a:pt x="942" y="1827"/>
                  </a:lnTo>
                  <a:lnTo>
                    <a:pt x="941" y="1785"/>
                  </a:lnTo>
                  <a:lnTo>
                    <a:pt x="941" y="1763"/>
                  </a:lnTo>
                  <a:lnTo>
                    <a:pt x="941" y="1741"/>
                  </a:lnTo>
                  <a:lnTo>
                    <a:pt x="942" y="1719"/>
                  </a:lnTo>
                  <a:lnTo>
                    <a:pt x="944" y="1698"/>
                  </a:lnTo>
                  <a:lnTo>
                    <a:pt x="945" y="1677"/>
                  </a:lnTo>
                  <a:lnTo>
                    <a:pt x="948" y="1657"/>
                  </a:lnTo>
                  <a:lnTo>
                    <a:pt x="955" y="1615"/>
                  </a:lnTo>
                  <a:lnTo>
                    <a:pt x="959" y="1595"/>
                  </a:lnTo>
                  <a:lnTo>
                    <a:pt x="963" y="1575"/>
                  </a:lnTo>
                  <a:lnTo>
                    <a:pt x="969" y="1555"/>
                  </a:lnTo>
                  <a:lnTo>
                    <a:pt x="975" y="1536"/>
                  </a:lnTo>
                  <a:lnTo>
                    <a:pt x="982" y="1516"/>
                  </a:lnTo>
                  <a:lnTo>
                    <a:pt x="989" y="1497"/>
                  </a:lnTo>
                  <a:lnTo>
                    <a:pt x="997" y="1478"/>
                  </a:lnTo>
                  <a:lnTo>
                    <a:pt x="1006" y="1461"/>
                  </a:lnTo>
                  <a:lnTo>
                    <a:pt x="1016" y="1442"/>
                  </a:lnTo>
                  <a:lnTo>
                    <a:pt x="1027" y="1425"/>
                  </a:lnTo>
                  <a:lnTo>
                    <a:pt x="1038" y="1408"/>
                  </a:lnTo>
                  <a:lnTo>
                    <a:pt x="1050" y="1391"/>
                  </a:lnTo>
                  <a:lnTo>
                    <a:pt x="1069" y="1372"/>
                  </a:lnTo>
                  <a:lnTo>
                    <a:pt x="1089" y="1352"/>
                  </a:lnTo>
                  <a:lnTo>
                    <a:pt x="1099" y="1342"/>
                  </a:lnTo>
                  <a:lnTo>
                    <a:pt x="1109" y="1333"/>
                  </a:lnTo>
                  <a:lnTo>
                    <a:pt x="1129" y="1315"/>
                  </a:lnTo>
                  <a:lnTo>
                    <a:pt x="1150" y="1298"/>
                  </a:lnTo>
                  <a:lnTo>
                    <a:pt x="1171" y="1281"/>
                  </a:lnTo>
                  <a:lnTo>
                    <a:pt x="1194" y="1266"/>
                  </a:lnTo>
                  <a:lnTo>
                    <a:pt x="1215" y="1250"/>
                  </a:lnTo>
                  <a:lnTo>
                    <a:pt x="1238" y="1236"/>
                  </a:lnTo>
                  <a:lnTo>
                    <a:pt x="1260" y="1222"/>
                  </a:lnTo>
                  <a:lnTo>
                    <a:pt x="1284" y="1209"/>
                  </a:lnTo>
                  <a:lnTo>
                    <a:pt x="1307" y="1196"/>
                  </a:lnTo>
                  <a:lnTo>
                    <a:pt x="1331" y="1185"/>
                  </a:lnTo>
                  <a:lnTo>
                    <a:pt x="1357" y="1175"/>
                  </a:lnTo>
                  <a:lnTo>
                    <a:pt x="1381" y="1165"/>
                  </a:lnTo>
                  <a:lnTo>
                    <a:pt x="1405" y="1157"/>
                  </a:lnTo>
                  <a:lnTo>
                    <a:pt x="1430" y="1150"/>
                  </a:lnTo>
                  <a:lnTo>
                    <a:pt x="1456" y="1142"/>
                  </a:lnTo>
                  <a:lnTo>
                    <a:pt x="1481" y="1137"/>
                  </a:lnTo>
                  <a:lnTo>
                    <a:pt x="1508" y="1133"/>
                  </a:lnTo>
                  <a:lnTo>
                    <a:pt x="1533" y="1128"/>
                  </a:lnTo>
                  <a:lnTo>
                    <a:pt x="1560" y="1126"/>
                  </a:lnTo>
                  <a:lnTo>
                    <a:pt x="1587" y="1124"/>
                  </a:lnTo>
                  <a:lnTo>
                    <a:pt x="1613" y="1123"/>
                  </a:lnTo>
                  <a:lnTo>
                    <a:pt x="1639" y="1123"/>
                  </a:lnTo>
                  <a:lnTo>
                    <a:pt x="1668" y="1124"/>
                  </a:lnTo>
                  <a:lnTo>
                    <a:pt x="1695" y="1127"/>
                  </a:lnTo>
                  <a:lnTo>
                    <a:pt x="1721" y="1131"/>
                  </a:lnTo>
                  <a:lnTo>
                    <a:pt x="1736" y="1133"/>
                  </a:lnTo>
                  <a:lnTo>
                    <a:pt x="1748" y="1135"/>
                  </a:lnTo>
                  <a:lnTo>
                    <a:pt x="1777" y="1141"/>
                  </a:lnTo>
                  <a:lnTo>
                    <a:pt x="1804" y="1148"/>
                  </a:lnTo>
                  <a:lnTo>
                    <a:pt x="1832" y="1157"/>
                  </a:lnTo>
                  <a:lnTo>
                    <a:pt x="1854" y="1168"/>
                  </a:lnTo>
                  <a:lnTo>
                    <a:pt x="1876" y="1179"/>
                  </a:lnTo>
                  <a:lnTo>
                    <a:pt x="1897" y="1191"/>
                  </a:lnTo>
                  <a:lnTo>
                    <a:pt x="1918" y="1205"/>
                  </a:lnTo>
                  <a:lnTo>
                    <a:pt x="1939" y="1217"/>
                  </a:lnTo>
                  <a:lnTo>
                    <a:pt x="1959" y="1233"/>
                  </a:lnTo>
                  <a:lnTo>
                    <a:pt x="1979" y="1247"/>
                  </a:lnTo>
                  <a:lnTo>
                    <a:pt x="1997" y="1264"/>
                  </a:lnTo>
                  <a:lnTo>
                    <a:pt x="2016" y="1281"/>
                  </a:lnTo>
                  <a:lnTo>
                    <a:pt x="2033" y="1298"/>
                  </a:lnTo>
                  <a:lnTo>
                    <a:pt x="2050" y="1318"/>
                  </a:lnTo>
                  <a:lnTo>
                    <a:pt x="2065" y="1336"/>
                  </a:lnTo>
                  <a:lnTo>
                    <a:pt x="2079" y="1356"/>
                  </a:lnTo>
                  <a:lnTo>
                    <a:pt x="2093" y="1377"/>
                  </a:lnTo>
                  <a:lnTo>
                    <a:pt x="2106" y="1400"/>
                  </a:lnTo>
                  <a:lnTo>
                    <a:pt x="2117" y="1422"/>
                  </a:lnTo>
                  <a:lnTo>
                    <a:pt x="2129" y="1417"/>
                  </a:lnTo>
                  <a:lnTo>
                    <a:pt x="2140" y="1410"/>
                  </a:lnTo>
                  <a:lnTo>
                    <a:pt x="2151" y="1401"/>
                  </a:lnTo>
                  <a:lnTo>
                    <a:pt x="2163" y="1393"/>
                  </a:lnTo>
                  <a:lnTo>
                    <a:pt x="2185" y="1373"/>
                  </a:lnTo>
                  <a:lnTo>
                    <a:pt x="2208" y="1353"/>
                  </a:lnTo>
                  <a:lnTo>
                    <a:pt x="2231" y="1332"/>
                  </a:lnTo>
                  <a:lnTo>
                    <a:pt x="2253" y="1311"/>
                  </a:lnTo>
                  <a:lnTo>
                    <a:pt x="2265" y="1301"/>
                  </a:lnTo>
                  <a:lnTo>
                    <a:pt x="2277" y="1292"/>
                  </a:lnTo>
                  <a:lnTo>
                    <a:pt x="2289" y="1284"/>
                  </a:lnTo>
                  <a:lnTo>
                    <a:pt x="2301" y="1275"/>
                  </a:lnTo>
                  <a:lnTo>
                    <a:pt x="2317" y="1266"/>
                  </a:lnTo>
                  <a:lnTo>
                    <a:pt x="2324" y="1261"/>
                  </a:lnTo>
                  <a:lnTo>
                    <a:pt x="2332" y="1256"/>
                  </a:lnTo>
                  <a:lnTo>
                    <a:pt x="2349" y="1247"/>
                  </a:lnTo>
                  <a:lnTo>
                    <a:pt x="2366" y="1239"/>
                  </a:lnTo>
                  <a:lnTo>
                    <a:pt x="2385" y="1230"/>
                  </a:lnTo>
                  <a:lnTo>
                    <a:pt x="2403" y="1223"/>
                  </a:lnTo>
                  <a:lnTo>
                    <a:pt x="2423" y="1216"/>
                  </a:lnTo>
                  <a:lnTo>
                    <a:pt x="2443" y="1209"/>
                  </a:lnTo>
                  <a:lnTo>
                    <a:pt x="2463" y="1203"/>
                  </a:lnTo>
                  <a:lnTo>
                    <a:pt x="2482" y="1199"/>
                  </a:lnTo>
                  <a:lnTo>
                    <a:pt x="2502" y="1195"/>
                  </a:lnTo>
                  <a:lnTo>
                    <a:pt x="2523" y="1191"/>
                  </a:lnTo>
                  <a:lnTo>
                    <a:pt x="2545" y="1188"/>
                  </a:lnTo>
                  <a:lnTo>
                    <a:pt x="2564" y="1185"/>
                  </a:lnTo>
                  <a:lnTo>
                    <a:pt x="2607" y="1182"/>
                  </a:lnTo>
                  <a:lnTo>
                    <a:pt x="2628" y="1181"/>
                  </a:lnTo>
                  <a:lnTo>
                    <a:pt x="2649" y="1181"/>
                  </a:lnTo>
                  <a:lnTo>
                    <a:pt x="2670" y="1182"/>
                  </a:lnTo>
                  <a:lnTo>
                    <a:pt x="2692" y="1183"/>
                  </a:lnTo>
                  <a:lnTo>
                    <a:pt x="2713" y="1185"/>
                  </a:lnTo>
                  <a:lnTo>
                    <a:pt x="2733" y="1188"/>
                  </a:lnTo>
                  <a:lnTo>
                    <a:pt x="2754" y="1192"/>
                  </a:lnTo>
                  <a:lnTo>
                    <a:pt x="2774" y="1196"/>
                  </a:lnTo>
                  <a:lnTo>
                    <a:pt x="2794" y="1200"/>
                  </a:lnTo>
                  <a:lnTo>
                    <a:pt x="2813" y="1206"/>
                  </a:lnTo>
                  <a:lnTo>
                    <a:pt x="2832" y="1212"/>
                  </a:lnTo>
                  <a:lnTo>
                    <a:pt x="2850" y="1219"/>
                  </a:lnTo>
                  <a:lnTo>
                    <a:pt x="2868" y="1227"/>
                  </a:lnTo>
                  <a:lnTo>
                    <a:pt x="2885" y="1236"/>
                  </a:lnTo>
                  <a:lnTo>
                    <a:pt x="2902" y="1246"/>
                  </a:lnTo>
                  <a:lnTo>
                    <a:pt x="2919" y="1256"/>
                  </a:lnTo>
                  <a:lnTo>
                    <a:pt x="2946" y="1274"/>
                  </a:lnTo>
                  <a:lnTo>
                    <a:pt x="2973" y="1294"/>
                  </a:lnTo>
                  <a:lnTo>
                    <a:pt x="2986" y="1304"/>
                  </a:lnTo>
                  <a:lnTo>
                    <a:pt x="2999" y="1315"/>
                  </a:lnTo>
                  <a:lnTo>
                    <a:pt x="3011" y="1326"/>
                  </a:lnTo>
                  <a:lnTo>
                    <a:pt x="3024" y="1338"/>
                  </a:lnTo>
                  <a:lnTo>
                    <a:pt x="3048" y="1362"/>
                  </a:lnTo>
                  <a:lnTo>
                    <a:pt x="3059" y="1374"/>
                  </a:lnTo>
                  <a:lnTo>
                    <a:pt x="3072" y="1387"/>
                  </a:lnTo>
                  <a:lnTo>
                    <a:pt x="3095" y="1414"/>
                  </a:lnTo>
                  <a:lnTo>
                    <a:pt x="3116" y="1442"/>
                  </a:lnTo>
                  <a:lnTo>
                    <a:pt x="3136" y="1471"/>
                  </a:lnTo>
                  <a:lnTo>
                    <a:pt x="3146" y="1485"/>
                  </a:lnTo>
                  <a:lnTo>
                    <a:pt x="3154" y="1500"/>
                  </a:lnTo>
                  <a:lnTo>
                    <a:pt x="3173" y="1530"/>
                  </a:lnTo>
                  <a:lnTo>
                    <a:pt x="3188" y="1561"/>
                  </a:lnTo>
                  <a:lnTo>
                    <a:pt x="3204" y="1592"/>
                  </a:lnTo>
                  <a:lnTo>
                    <a:pt x="3211" y="1608"/>
                  </a:lnTo>
                  <a:lnTo>
                    <a:pt x="3216" y="1623"/>
                  </a:lnTo>
                  <a:lnTo>
                    <a:pt x="3228" y="1654"/>
                  </a:lnTo>
                  <a:lnTo>
                    <a:pt x="3238" y="1687"/>
                  </a:lnTo>
                  <a:lnTo>
                    <a:pt x="3238" y="1721"/>
                  </a:lnTo>
                  <a:lnTo>
                    <a:pt x="3236" y="1755"/>
                  </a:lnTo>
                  <a:lnTo>
                    <a:pt x="3233" y="1787"/>
                  </a:lnTo>
                  <a:lnTo>
                    <a:pt x="3229" y="1820"/>
                  </a:lnTo>
                  <a:lnTo>
                    <a:pt x="3222" y="1852"/>
                  </a:lnTo>
                  <a:lnTo>
                    <a:pt x="3215" y="1884"/>
                  </a:lnTo>
                  <a:lnTo>
                    <a:pt x="3207" y="1915"/>
                  </a:lnTo>
                  <a:lnTo>
                    <a:pt x="3197" y="1944"/>
                  </a:lnTo>
                  <a:lnTo>
                    <a:pt x="3185" y="1975"/>
                  </a:lnTo>
                  <a:lnTo>
                    <a:pt x="3174" y="2004"/>
                  </a:lnTo>
                  <a:lnTo>
                    <a:pt x="3160" y="2033"/>
                  </a:lnTo>
                  <a:lnTo>
                    <a:pt x="3146" y="2062"/>
                  </a:lnTo>
                  <a:lnTo>
                    <a:pt x="3132" y="2090"/>
                  </a:lnTo>
                  <a:lnTo>
                    <a:pt x="3116" y="2118"/>
                  </a:lnTo>
                  <a:lnTo>
                    <a:pt x="3099" y="2147"/>
                  </a:lnTo>
                  <a:lnTo>
                    <a:pt x="3082" y="2173"/>
                  </a:lnTo>
                  <a:lnTo>
                    <a:pt x="3065" y="2200"/>
                  </a:lnTo>
                  <a:lnTo>
                    <a:pt x="3048" y="2229"/>
                  </a:lnTo>
                  <a:lnTo>
                    <a:pt x="3010" y="2282"/>
                  </a:lnTo>
                  <a:lnTo>
                    <a:pt x="2935" y="2388"/>
                  </a:lnTo>
                  <a:lnTo>
                    <a:pt x="2897" y="2442"/>
                  </a:lnTo>
                  <a:lnTo>
                    <a:pt x="2878" y="2468"/>
                  </a:lnTo>
                  <a:lnTo>
                    <a:pt x="2860" y="2494"/>
                  </a:lnTo>
                  <a:lnTo>
                    <a:pt x="2823" y="2550"/>
                  </a:lnTo>
                  <a:lnTo>
                    <a:pt x="2806" y="2576"/>
                  </a:lnTo>
                  <a:lnTo>
                    <a:pt x="2789" y="2605"/>
                  </a:lnTo>
                  <a:lnTo>
                    <a:pt x="2815" y="2605"/>
                  </a:lnTo>
                  <a:lnTo>
                    <a:pt x="2839" y="2603"/>
                  </a:lnTo>
                  <a:lnTo>
                    <a:pt x="2861" y="2602"/>
                  </a:lnTo>
                  <a:lnTo>
                    <a:pt x="2885" y="2600"/>
                  </a:lnTo>
                  <a:lnTo>
                    <a:pt x="2910" y="2599"/>
                  </a:lnTo>
                  <a:lnTo>
                    <a:pt x="2934" y="2596"/>
                  </a:lnTo>
                  <a:lnTo>
                    <a:pt x="2956" y="2592"/>
                  </a:lnTo>
                  <a:lnTo>
                    <a:pt x="2980" y="2589"/>
                  </a:lnTo>
                  <a:lnTo>
                    <a:pt x="3025" y="2579"/>
                  </a:lnTo>
                  <a:lnTo>
                    <a:pt x="3072" y="2569"/>
                  </a:lnTo>
                  <a:lnTo>
                    <a:pt x="3117" y="2557"/>
                  </a:lnTo>
                  <a:lnTo>
                    <a:pt x="3161" y="2543"/>
                  </a:lnTo>
                  <a:lnTo>
                    <a:pt x="3207" y="2527"/>
                  </a:lnTo>
                  <a:lnTo>
                    <a:pt x="3250" y="2511"/>
                  </a:lnTo>
                  <a:lnTo>
                    <a:pt x="3294" y="2493"/>
                  </a:lnTo>
                  <a:lnTo>
                    <a:pt x="3315" y="2483"/>
                  </a:lnTo>
                  <a:lnTo>
                    <a:pt x="3337" y="2475"/>
                  </a:lnTo>
                  <a:lnTo>
                    <a:pt x="3379" y="2455"/>
                  </a:lnTo>
                  <a:lnTo>
                    <a:pt x="3421" y="2434"/>
                  </a:lnTo>
                  <a:lnTo>
                    <a:pt x="3463" y="2412"/>
                  </a:lnTo>
                  <a:lnTo>
                    <a:pt x="3504" y="2390"/>
                  </a:lnTo>
                  <a:lnTo>
                    <a:pt x="3522" y="2378"/>
                  </a:lnTo>
                  <a:lnTo>
                    <a:pt x="3539" y="2367"/>
                  </a:lnTo>
                  <a:lnTo>
                    <a:pt x="3571" y="2342"/>
                  </a:lnTo>
                  <a:lnTo>
                    <a:pt x="3587" y="2329"/>
                  </a:lnTo>
                  <a:lnTo>
                    <a:pt x="3601" y="2316"/>
                  </a:lnTo>
                  <a:lnTo>
                    <a:pt x="3615" y="2302"/>
                  </a:lnTo>
                  <a:lnTo>
                    <a:pt x="3629" y="2288"/>
                  </a:lnTo>
                  <a:lnTo>
                    <a:pt x="3642" y="2274"/>
                  </a:lnTo>
                  <a:lnTo>
                    <a:pt x="3653" y="2260"/>
                  </a:lnTo>
                  <a:lnTo>
                    <a:pt x="3666" y="2244"/>
                  </a:lnTo>
                  <a:lnTo>
                    <a:pt x="3677" y="2230"/>
                  </a:lnTo>
                  <a:lnTo>
                    <a:pt x="3689" y="2214"/>
                  </a:lnTo>
                  <a:lnTo>
                    <a:pt x="3699" y="2199"/>
                  </a:lnTo>
                  <a:lnTo>
                    <a:pt x="3709" y="2182"/>
                  </a:lnTo>
                  <a:lnTo>
                    <a:pt x="3717" y="2166"/>
                  </a:lnTo>
                  <a:lnTo>
                    <a:pt x="3726" y="2149"/>
                  </a:lnTo>
                  <a:lnTo>
                    <a:pt x="3734" y="2132"/>
                  </a:lnTo>
                  <a:lnTo>
                    <a:pt x="3743" y="2115"/>
                  </a:lnTo>
                  <a:lnTo>
                    <a:pt x="3750" y="2098"/>
                  </a:lnTo>
                  <a:lnTo>
                    <a:pt x="3757" y="2081"/>
                  </a:lnTo>
                  <a:lnTo>
                    <a:pt x="3764" y="2065"/>
                  </a:lnTo>
                  <a:lnTo>
                    <a:pt x="3769" y="2046"/>
                  </a:lnTo>
                  <a:lnTo>
                    <a:pt x="3775" y="2028"/>
                  </a:lnTo>
                  <a:lnTo>
                    <a:pt x="3785" y="1992"/>
                  </a:lnTo>
                  <a:lnTo>
                    <a:pt x="3793" y="1954"/>
                  </a:lnTo>
                  <a:lnTo>
                    <a:pt x="3801" y="1917"/>
                  </a:lnTo>
                  <a:lnTo>
                    <a:pt x="3806" y="1879"/>
                  </a:lnTo>
                  <a:lnTo>
                    <a:pt x="3810" y="1840"/>
                  </a:lnTo>
                  <a:lnTo>
                    <a:pt x="3815" y="1801"/>
                  </a:lnTo>
                  <a:lnTo>
                    <a:pt x="3816" y="1762"/>
                  </a:lnTo>
                  <a:lnTo>
                    <a:pt x="3818" y="1722"/>
                  </a:lnTo>
                  <a:lnTo>
                    <a:pt x="3818" y="1683"/>
                  </a:lnTo>
                  <a:lnTo>
                    <a:pt x="3818" y="1643"/>
                  </a:lnTo>
                  <a:lnTo>
                    <a:pt x="3815" y="1603"/>
                  </a:lnTo>
                  <a:lnTo>
                    <a:pt x="3813" y="1564"/>
                  </a:lnTo>
                  <a:lnTo>
                    <a:pt x="3806" y="1485"/>
                  </a:lnTo>
                  <a:lnTo>
                    <a:pt x="3803" y="1445"/>
                  </a:lnTo>
                  <a:lnTo>
                    <a:pt x="3798" y="1407"/>
                  </a:lnTo>
                  <a:lnTo>
                    <a:pt x="3789" y="1331"/>
                  </a:lnTo>
                  <a:lnTo>
                    <a:pt x="3779" y="1256"/>
                  </a:lnTo>
                  <a:lnTo>
                    <a:pt x="3767" y="1215"/>
                  </a:lnTo>
                  <a:lnTo>
                    <a:pt x="3754" y="1174"/>
                  </a:lnTo>
                  <a:lnTo>
                    <a:pt x="3740" y="1134"/>
                  </a:lnTo>
                  <a:lnTo>
                    <a:pt x="3724" y="1093"/>
                  </a:lnTo>
                  <a:lnTo>
                    <a:pt x="3716" y="1073"/>
                  </a:lnTo>
                  <a:lnTo>
                    <a:pt x="3707" y="1053"/>
                  </a:lnTo>
                  <a:lnTo>
                    <a:pt x="3689" y="1015"/>
                  </a:lnTo>
                  <a:lnTo>
                    <a:pt x="3669" y="976"/>
                  </a:lnTo>
                  <a:lnTo>
                    <a:pt x="3649" y="937"/>
                  </a:lnTo>
                  <a:lnTo>
                    <a:pt x="3627" y="901"/>
                  </a:lnTo>
                  <a:lnTo>
                    <a:pt x="3604" y="864"/>
                  </a:lnTo>
                  <a:lnTo>
                    <a:pt x="3580" y="827"/>
                  </a:lnTo>
                  <a:lnTo>
                    <a:pt x="3554" y="792"/>
                  </a:lnTo>
                  <a:lnTo>
                    <a:pt x="3529" y="756"/>
                  </a:lnTo>
                  <a:lnTo>
                    <a:pt x="3502" y="722"/>
                  </a:lnTo>
                  <a:lnTo>
                    <a:pt x="3488" y="707"/>
                  </a:lnTo>
                  <a:lnTo>
                    <a:pt x="3474" y="690"/>
                  </a:lnTo>
                  <a:lnTo>
                    <a:pt x="3444" y="657"/>
                  </a:lnTo>
                  <a:lnTo>
                    <a:pt x="3414" y="626"/>
                  </a:lnTo>
                  <a:lnTo>
                    <a:pt x="3383" y="597"/>
                  </a:lnTo>
                  <a:lnTo>
                    <a:pt x="3351" y="568"/>
                  </a:lnTo>
                  <a:lnTo>
                    <a:pt x="3318" y="540"/>
                  </a:lnTo>
                  <a:lnTo>
                    <a:pt x="3284" y="513"/>
                  </a:lnTo>
                  <a:lnTo>
                    <a:pt x="3267" y="500"/>
                  </a:lnTo>
                  <a:lnTo>
                    <a:pt x="3249" y="488"/>
                  </a:lnTo>
                  <a:lnTo>
                    <a:pt x="3232" y="475"/>
                  </a:lnTo>
                  <a:lnTo>
                    <a:pt x="3214" y="462"/>
                  </a:lnTo>
                  <a:lnTo>
                    <a:pt x="3177" y="440"/>
                  </a:lnTo>
                  <a:lnTo>
                    <a:pt x="3158" y="428"/>
                  </a:lnTo>
                  <a:lnTo>
                    <a:pt x="3140" y="418"/>
                  </a:lnTo>
                  <a:lnTo>
                    <a:pt x="3102" y="397"/>
                  </a:lnTo>
                  <a:lnTo>
                    <a:pt x="3082" y="389"/>
                  </a:lnTo>
                  <a:lnTo>
                    <a:pt x="3062" y="379"/>
                  </a:lnTo>
                  <a:lnTo>
                    <a:pt x="3044" y="370"/>
                  </a:lnTo>
                  <a:lnTo>
                    <a:pt x="3023" y="362"/>
                  </a:lnTo>
                  <a:lnTo>
                    <a:pt x="2983" y="346"/>
                  </a:lnTo>
                  <a:lnTo>
                    <a:pt x="2942" y="331"/>
                  </a:lnTo>
                  <a:lnTo>
                    <a:pt x="2921" y="325"/>
                  </a:lnTo>
                  <a:lnTo>
                    <a:pt x="2900" y="318"/>
                  </a:lnTo>
                  <a:lnTo>
                    <a:pt x="2880" y="312"/>
                  </a:lnTo>
                  <a:lnTo>
                    <a:pt x="2857" y="308"/>
                  </a:lnTo>
                  <a:lnTo>
                    <a:pt x="2820" y="298"/>
                  </a:lnTo>
                  <a:lnTo>
                    <a:pt x="2782" y="288"/>
                  </a:lnTo>
                  <a:lnTo>
                    <a:pt x="2744" y="280"/>
                  </a:lnTo>
                  <a:lnTo>
                    <a:pt x="2707" y="273"/>
                  </a:lnTo>
                  <a:lnTo>
                    <a:pt x="2669" y="264"/>
                  </a:lnTo>
                  <a:lnTo>
                    <a:pt x="2631" y="257"/>
                  </a:lnTo>
                  <a:lnTo>
                    <a:pt x="2593" y="252"/>
                  </a:lnTo>
                  <a:lnTo>
                    <a:pt x="2553" y="244"/>
                  </a:lnTo>
                  <a:lnTo>
                    <a:pt x="2515" y="240"/>
                  </a:lnTo>
                  <a:lnTo>
                    <a:pt x="2477" y="235"/>
                  </a:lnTo>
                  <a:lnTo>
                    <a:pt x="2439" y="230"/>
                  </a:lnTo>
                  <a:lnTo>
                    <a:pt x="2400" y="226"/>
                  </a:lnTo>
                  <a:lnTo>
                    <a:pt x="2362" y="223"/>
                  </a:lnTo>
                  <a:lnTo>
                    <a:pt x="2323" y="220"/>
                  </a:lnTo>
                  <a:lnTo>
                    <a:pt x="2284" y="219"/>
                  </a:lnTo>
                  <a:lnTo>
                    <a:pt x="2246" y="218"/>
                  </a:lnTo>
                  <a:lnTo>
                    <a:pt x="2208" y="216"/>
                  </a:lnTo>
                  <a:lnTo>
                    <a:pt x="2170" y="216"/>
                  </a:lnTo>
                  <a:lnTo>
                    <a:pt x="2093" y="216"/>
                  </a:lnTo>
                  <a:lnTo>
                    <a:pt x="2017" y="220"/>
                  </a:lnTo>
                  <a:lnTo>
                    <a:pt x="1979" y="223"/>
                  </a:lnTo>
                  <a:lnTo>
                    <a:pt x="1941" y="226"/>
                  </a:lnTo>
                  <a:lnTo>
                    <a:pt x="1903" y="229"/>
                  </a:lnTo>
                  <a:lnTo>
                    <a:pt x="1866" y="235"/>
                  </a:lnTo>
                  <a:lnTo>
                    <a:pt x="1791" y="244"/>
                  </a:lnTo>
                  <a:lnTo>
                    <a:pt x="1754" y="252"/>
                  </a:lnTo>
                  <a:lnTo>
                    <a:pt x="1716" y="257"/>
                  </a:lnTo>
                  <a:lnTo>
                    <a:pt x="1679" y="266"/>
                  </a:lnTo>
                  <a:lnTo>
                    <a:pt x="1642" y="274"/>
                  </a:lnTo>
                  <a:lnTo>
                    <a:pt x="1607" y="283"/>
                  </a:lnTo>
                  <a:lnTo>
                    <a:pt x="1570" y="293"/>
                  </a:lnTo>
                  <a:lnTo>
                    <a:pt x="1533" y="302"/>
                  </a:lnTo>
                  <a:lnTo>
                    <a:pt x="1498" y="312"/>
                  </a:lnTo>
                  <a:lnTo>
                    <a:pt x="1463" y="325"/>
                  </a:lnTo>
                  <a:lnTo>
                    <a:pt x="1427" y="336"/>
                  </a:lnTo>
                  <a:lnTo>
                    <a:pt x="1392" y="349"/>
                  </a:lnTo>
                  <a:lnTo>
                    <a:pt x="1357" y="363"/>
                  </a:lnTo>
                  <a:lnTo>
                    <a:pt x="1323" y="377"/>
                  </a:lnTo>
                  <a:lnTo>
                    <a:pt x="1289" y="392"/>
                  </a:lnTo>
                  <a:lnTo>
                    <a:pt x="1255" y="407"/>
                  </a:lnTo>
                  <a:lnTo>
                    <a:pt x="1221" y="424"/>
                  </a:lnTo>
                  <a:lnTo>
                    <a:pt x="1187" y="441"/>
                  </a:lnTo>
                  <a:lnTo>
                    <a:pt x="1154" y="458"/>
                  </a:lnTo>
                  <a:lnTo>
                    <a:pt x="1122" y="476"/>
                  </a:lnTo>
                  <a:lnTo>
                    <a:pt x="1089" y="496"/>
                  </a:lnTo>
                  <a:lnTo>
                    <a:pt x="1058" y="516"/>
                  </a:lnTo>
                  <a:lnTo>
                    <a:pt x="1026" y="536"/>
                  </a:lnTo>
                  <a:lnTo>
                    <a:pt x="995" y="557"/>
                  </a:lnTo>
                  <a:lnTo>
                    <a:pt x="963" y="580"/>
                  </a:lnTo>
                  <a:lnTo>
                    <a:pt x="934" y="602"/>
                  </a:lnTo>
                  <a:lnTo>
                    <a:pt x="904" y="626"/>
                  </a:lnTo>
                  <a:lnTo>
                    <a:pt x="874" y="650"/>
                  </a:lnTo>
                  <a:lnTo>
                    <a:pt x="845" y="674"/>
                  </a:lnTo>
                  <a:lnTo>
                    <a:pt x="816" y="700"/>
                  </a:lnTo>
                  <a:lnTo>
                    <a:pt x="788" y="727"/>
                  </a:lnTo>
                  <a:lnTo>
                    <a:pt x="760" y="754"/>
                  </a:lnTo>
                  <a:lnTo>
                    <a:pt x="733" y="782"/>
                  </a:lnTo>
                  <a:lnTo>
                    <a:pt x="706" y="812"/>
                  </a:lnTo>
                  <a:lnTo>
                    <a:pt x="681" y="841"/>
                  </a:lnTo>
                  <a:lnTo>
                    <a:pt x="654" y="871"/>
                  </a:lnTo>
                  <a:lnTo>
                    <a:pt x="630" y="902"/>
                  </a:lnTo>
                  <a:lnTo>
                    <a:pt x="593" y="944"/>
                  </a:lnTo>
                  <a:lnTo>
                    <a:pt x="574" y="967"/>
                  </a:lnTo>
                  <a:lnTo>
                    <a:pt x="557" y="990"/>
                  </a:lnTo>
                  <a:lnTo>
                    <a:pt x="541" y="1012"/>
                  </a:lnTo>
                  <a:lnTo>
                    <a:pt x="524" y="1035"/>
                  </a:lnTo>
                  <a:lnTo>
                    <a:pt x="508" y="1058"/>
                  </a:lnTo>
                  <a:lnTo>
                    <a:pt x="492" y="1082"/>
                  </a:lnTo>
                  <a:lnTo>
                    <a:pt x="477" y="1106"/>
                  </a:lnTo>
                  <a:lnTo>
                    <a:pt x="463" y="1130"/>
                  </a:lnTo>
                  <a:lnTo>
                    <a:pt x="434" y="1179"/>
                  </a:lnTo>
                  <a:lnTo>
                    <a:pt x="420" y="1205"/>
                  </a:lnTo>
                  <a:lnTo>
                    <a:pt x="408" y="1229"/>
                  </a:lnTo>
                  <a:lnTo>
                    <a:pt x="384" y="1281"/>
                  </a:lnTo>
                  <a:lnTo>
                    <a:pt x="371" y="1307"/>
                  </a:lnTo>
                  <a:lnTo>
                    <a:pt x="359" y="1333"/>
                  </a:lnTo>
                  <a:lnTo>
                    <a:pt x="350" y="1360"/>
                  </a:lnTo>
                  <a:lnTo>
                    <a:pt x="338" y="1386"/>
                  </a:lnTo>
                  <a:lnTo>
                    <a:pt x="328" y="1413"/>
                  </a:lnTo>
                  <a:lnTo>
                    <a:pt x="320" y="1441"/>
                  </a:lnTo>
                  <a:lnTo>
                    <a:pt x="310" y="1468"/>
                  </a:lnTo>
                  <a:lnTo>
                    <a:pt x="301" y="1495"/>
                  </a:lnTo>
                  <a:lnTo>
                    <a:pt x="286" y="1551"/>
                  </a:lnTo>
                  <a:lnTo>
                    <a:pt x="270" y="1606"/>
                  </a:lnTo>
                  <a:lnTo>
                    <a:pt x="265" y="1635"/>
                  </a:lnTo>
                  <a:lnTo>
                    <a:pt x="258" y="1663"/>
                  </a:lnTo>
                  <a:lnTo>
                    <a:pt x="252" y="1691"/>
                  </a:lnTo>
                  <a:lnTo>
                    <a:pt x="248" y="1719"/>
                  </a:lnTo>
                  <a:lnTo>
                    <a:pt x="242" y="1749"/>
                  </a:lnTo>
                  <a:lnTo>
                    <a:pt x="238" y="1777"/>
                  </a:lnTo>
                  <a:lnTo>
                    <a:pt x="231" y="1835"/>
                  </a:lnTo>
                  <a:lnTo>
                    <a:pt x="228" y="1864"/>
                  </a:lnTo>
                  <a:lnTo>
                    <a:pt x="225" y="1893"/>
                  </a:lnTo>
                  <a:lnTo>
                    <a:pt x="221" y="1951"/>
                  </a:lnTo>
                  <a:lnTo>
                    <a:pt x="218" y="2009"/>
                  </a:lnTo>
                  <a:lnTo>
                    <a:pt x="218" y="2067"/>
                  </a:lnTo>
                  <a:lnTo>
                    <a:pt x="218" y="2097"/>
                  </a:lnTo>
                  <a:lnTo>
                    <a:pt x="218" y="2125"/>
                  </a:lnTo>
                  <a:lnTo>
                    <a:pt x="221" y="2183"/>
                  </a:lnTo>
                  <a:lnTo>
                    <a:pt x="224" y="2213"/>
                  </a:lnTo>
                  <a:lnTo>
                    <a:pt x="227" y="2241"/>
                  </a:lnTo>
                  <a:lnTo>
                    <a:pt x="232" y="2299"/>
                  </a:lnTo>
                  <a:lnTo>
                    <a:pt x="236" y="2328"/>
                  </a:lnTo>
                  <a:lnTo>
                    <a:pt x="241" y="2356"/>
                  </a:lnTo>
                  <a:lnTo>
                    <a:pt x="245" y="2384"/>
                  </a:lnTo>
                  <a:lnTo>
                    <a:pt x="251" y="2412"/>
                  </a:lnTo>
                  <a:lnTo>
                    <a:pt x="262" y="2469"/>
                  </a:lnTo>
                  <a:lnTo>
                    <a:pt x="275" y="2526"/>
                  </a:lnTo>
                  <a:lnTo>
                    <a:pt x="290" y="2581"/>
                  </a:lnTo>
                  <a:lnTo>
                    <a:pt x="306" y="2634"/>
                  </a:lnTo>
                  <a:lnTo>
                    <a:pt x="314" y="2664"/>
                  </a:lnTo>
                  <a:lnTo>
                    <a:pt x="323" y="2694"/>
                  </a:lnTo>
                  <a:lnTo>
                    <a:pt x="333" y="2722"/>
                  </a:lnTo>
                  <a:lnTo>
                    <a:pt x="343" y="2752"/>
                  </a:lnTo>
                  <a:lnTo>
                    <a:pt x="354" y="2780"/>
                  </a:lnTo>
                  <a:lnTo>
                    <a:pt x="365" y="2808"/>
                  </a:lnTo>
                  <a:lnTo>
                    <a:pt x="376" y="2837"/>
                  </a:lnTo>
                  <a:lnTo>
                    <a:pt x="389" y="2866"/>
                  </a:lnTo>
                  <a:lnTo>
                    <a:pt x="402" y="2895"/>
                  </a:lnTo>
                  <a:lnTo>
                    <a:pt x="416" y="2922"/>
                  </a:lnTo>
                  <a:lnTo>
                    <a:pt x="444" y="2978"/>
                  </a:lnTo>
                  <a:lnTo>
                    <a:pt x="460" y="3005"/>
                  </a:lnTo>
                  <a:lnTo>
                    <a:pt x="475" y="3033"/>
                  </a:lnTo>
                  <a:lnTo>
                    <a:pt x="508" y="3087"/>
                  </a:lnTo>
                  <a:lnTo>
                    <a:pt x="542" y="3139"/>
                  </a:lnTo>
                  <a:lnTo>
                    <a:pt x="579" y="3192"/>
                  </a:lnTo>
                  <a:lnTo>
                    <a:pt x="599" y="3218"/>
                  </a:lnTo>
                  <a:lnTo>
                    <a:pt x="617" y="3244"/>
                  </a:lnTo>
                  <a:lnTo>
                    <a:pt x="658" y="3293"/>
                  </a:lnTo>
                  <a:lnTo>
                    <a:pt x="678" y="3317"/>
                  </a:lnTo>
                  <a:lnTo>
                    <a:pt x="699" y="3343"/>
                  </a:lnTo>
                  <a:lnTo>
                    <a:pt x="720" y="3367"/>
                  </a:lnTo>
                  <a:lnTo>
                    <a:pt x="743" y="3390"/>
                  </a:lnTo>
                  <a:lnTo>
                    <a:pt x="788" y="3436"/>
                  </a:lnTo>
                  <a:lnTo>
                    <a:pt x="811" y="3459"/>
                  </a:lnTo>
                  <a:lnTo>
                    <a:pt x="833" y="3482"/>
                  </a:lnTo>
                  <a:lnTo>
                    <a:pt x="857" y="3504"/>
                  </a:lnTo>
                  <a:lnTo>
                    <a:pt x="881" y="3525"/>
                  </a:lnTo>
                  <a:lnTo>
                    <a:pt x="931" y="3566"/>
                  </a:lnTo>
                  <a:lnTo>
                    <a:pt x="955" y="3588"/>
                  </a:lnTo>
                  <a:lnTo>
                    <a:pt x="980" y="3607"/>
                  </a:lnTo>
                  <a:lnTo>
                    <a:pt x="1031" y="3646"/>
                  </a:lnTo>
                  <a:lnTo>
                    <a:pt x="1058" y="3665"/>
                  </a:lnTo>
                  <a:lnTo>
                    <a:pt x="1084" y="3684"/>
                  </a:lnTo>
                  <a:lnTo>
                    <a:pt x="1137" y="3719"/>
                  </a:lnTo>
                  <a:lnTo>
                    <a:pt x="1164" y="3736"/>
                  </a:lnTo>
                  <a:lnTo>
                    <a:pt x="1193" y="3752"/>
                  </a:lnTo>
                  <a:lnTo>
                    <a:pt x="1219" y="3767"/>
                  </a:lnTo>
                  <a:lnTo>
                    <a:pt x="1248" y="3783"/>
                  </a:lnTo>
                  <a:lnTo>
                    <a:pt x="1276" y="3798"/>
                  </a:lnTo>
                  <a:lnTo>
                    <a:pt x="1304" y="3812"/>
                  </a:lnTo>
                  <a:lnTo>
                    <a:pt x="1333" y="3827"/>
                  </a:lnTo>
                  <a:lnTo>
                    <a:pt x="1361" y="3839"/>
                  </a:lnTo>
                  <a:lnTo>
                    <a:pt x="1389" y="3853"/>
                  </a:lnTo>
                  <a:lnTo>
                    <a:pt x="1417" y="3865"/>
                  </a:lnTo>
                  <a:lnTo>
                    <a:pt x="1447" y="3877"/>
                  </a:lnTo>
                  <a:lnTo>
                    <a:pt x="1475" y="3887"/>
                  </a:lnTo>
                  <a:lnTo>
                    <a:pt x="1505" y="3899"/>
                  </a:lnTo>
                  <a:lnTo>
                    <a:pt x="1535" y="3909"/>
                  </a:lnTo>
                  <a:lnTo>
                    <a:pt x="1564" y="3918"/>
                  </a:lnTo>
                  <a:lnTo>
                    <a:pt x="1594" y="3927"/>
                  </a:lnTo>
                  <a:lnTo>
                    <a:pt x="1654" y="3943"/>
                  </a:lnTo>
                  <a:lnTo>
                    <a:pt x="1683" y="3950"/>
                  </a:lnTo>
                  <a:lnTo>
                    <a:pt x="1713" y="3957"/>
                  </a:lnTo>
                  <a:lnTo>
                    <a:pt x="1743" y="3964"/>
                  </a:lnTo>
                  <a:lnTo>
                    <a:pt x="1771" y="3969"/>
                  </a:lnTo>
                  <a:lnTo>
                    <a:pt x="1801" y="3975"/>
                  </a:lnTo>
                  <a:lnTo>
                    <a:pt x="1830" y="3981"/>
                  </a:lnTo>
                  <a:lnTo>
                    <a:pt x="1859" y="3985"/>
                  </a:lnTo>
                  <a:lnTo>
                    <a:pt x="1888" y="3989"/>
                  </a:lnTo>
                  <a:lnTo>
                    <a:pt x="1917" y="3993"/>
                  </a:lnTo>
                  <a:lnTo>
                    <a:pt x="1946" y="3996"/>
                  </a:lnTo>
                  <a:lnTo>
                    <a:pt x="1975" y="3999"/>
                  </a:lnTo>
                  <a:lnTo>
                    <a:pt x="2003" y="4002"/>
                  </a:lnTo>
                  <a:lnTo>
                    <a:pt x="2061" y="4005"/>
                  </a:lnTo>
                  <a:lnTo>
                    <a:pt x="2117" y="4006"/>
                  </a:lnTo>
                  <a:lnTo>
                    <a:pt x="2174" y="4005"/>
                  </a:lnTo>
                  <a:lnTo>
                    <a:pt x="2231" y="4003"/>
                  </a:lnTo>
                  <a:lnTo>
                    <a:pt x="2259" y="4001"/>
                  </a:lnTo>
                  <a:lnTo>
                    <a:pt x="2287" y="3998"/>
                  </a:lnTo>
                  <a:lnTo>
                    <a:pt x="2314" y="3995"/>
                  </a:lnTo>
                  <a:lnTo>
                    <a:pt x="2342" y="3992"/>
                  </a:lnTo>
                  <a:lnTo>
                    <a:pt x="2371" y="3988"/>
                  </a:lnTo>
                  <a:lnTo>
                    <a:pt x="2398" y="3984"/>
                  </a:lnTo>
                  <a:lnTo>
                    <a:pt x="2424" y="3979"/>
                  </a:lnTo>
                  <a:lnTo>
                    <a:pt x="2453" y="3974"/>
                  </a:lnTo>
                  <a:lnTo>
                    <a:pt x="2506" y="3962"/>
                  </a:lnTo>
                  <a:lnTo>
                    <a:pt x="2533" y="3957"/>
                  </a:lnTo>
                  <a:lnTo>
                    <a:pt x="2560" y="3950"/>
                  </a:lnTo>
                  <a:lnTo>
                    <a:pt x="2587" y="3943"/>
                  </a:lnTo>
                  <a:lnTo>
                    <a:pt x="2614" y="3934"/>
                  </a:lnTo>
                  <a:lnTo>
                    <a:pt x="2641" y="3926"/>
                  </a:lnTo>
                  <a:lnTo>
                    <a:pt x="2668" y="3917"/>
                  </a:lnTo>
                  <a:lnTo>
                    <a:pt x="2693" y="3909"/>
                  </a:lnTo>
                  <a:lnTo>
                    <a:pt x="2720" y="3900"/>
                  </a:lnTo>
                  <a:lnTo>
                    <a:pt x="2771" y="3880"/>
                  </a:lnTo>
                  <a:lnTo>
                    <a:pt x="2798" y="3869"/>
                  </a:lnTo>
                  <a:lnTo>
                    <a:pt x="2823" y="3859"/>
                  </a:lnTo>
                  <a:lnTo>
                    <a:pt x="2873" y="3835"/>
                  </a:lnTo>
                  <a:lnTo>
                    <a:pt x="2898" y="3824"/>
                  </a:lnTo>
                  <a:lnTo>
                    <a:pt x="2924" y="3811"/>
                  </a:lnTo>
                  <a:lnTo>
                    <a:pt x="2973" y="3786"/>
                  </a:lnTo>
                  <a:lnTo>
                    <a:pt x="3023" y="3759"/>
                  </a:lnTo>
                  <a:lnTo>
                    <a:pt x="3047" y="3745"/>
                  </a:lnTo>
                  <a:lnTo>
                    <a:pt x="3071" y="3730"/>
                  </a:lnTo>
                  <a:lnTo>
                    <a:pt x="3117" y="3701"/>
                  </a:lnTo>
                  <a:lnTo>
                    <a:pt x="3164" y="3670"/>
                  </a:lnTo>
                  <a:lnTo>
                    <a:pt x="3211" y="3637"/>
                  </a:lnTo>
                  <a:lnTo>
                    <a:pt x="3256" y="3603"/>
                  </a:lnTo>
                  <a:lnTo>
                    <a:pt x="3279" y="3585"/>
                  </a:lnTo>
                  <a:lnTo>
                    <a:pt x="3301" y="3568"/>
                  </a:lnTo>
                  <a:lnTo>
                    <a:pt x="3345" y="3531"/>
                  </a:lnTo>
                  <a:lnTo>
                    <a:pt x="3388" y="3494"/>
                  </a:lnTo>
                  <a:lnTo>
                    <a:pt x="3426" y="3582"/>
                  </a:lnTo>
                  <a:lnTo>
                    <a:pt x="3373" y="3626"/>
                  </a:lnTo>
                  <a:lnTo>
                    <a:pt x="3347" y="3646"/>
                  </a:lnTo>
                  <a:lnTo>
                    <a:pt x="3321" y="3667"/>
                  </a:lnTo>
                  <a:lnTo>
                    <a:pt x="3266" y="3706"/>
                  </a:lnTo>
                  <a:lnTo>
                    <a:pt x="3238" y="3726"/>
                  </a:lnTo>
                  <a:lnTo>
                    <a:pt x="3211" y="3746"/>
                  </a:lnTo>
                  <a:lnTo>
                    <a:pt x="3182" y="3764"/>
                  </a:lnTo>
                  <a:lnTo>
                    <a:pt x="3153" y="3783"/>
                  </a:lnTo>
                  <a:lnTo>
                    <a:pt x="3095" y="3818"/>
                  </a:lnTo>
                  <a:lnTo>
                    <a:pt x="3035" y="3853"/>
                  </a:lnTo>
                  <a:lnTo>
                    <a:pt x="3006" y="3869"/>
                  </a:lnTo>
                  <a:lnTo>
                    <a:pt x="2976" y="3886"/>
                  </a:lnTo>
                  <a:lnTo>
                    <a:pt x="2915" y="3917"/>
                  </a:lnTo>
                  <a:lnTo>
                    <a:pt x="2853" y="3945"/>
                  </a:lnTo>
                  <a:lnTo>
                    <a:pt x="2820" y="3960"/>
                  </a:lnTo>
                  <a:lnTo>
                    <a:pt x="2789" y="3974"/>
                  </a:lnTo>
                  <a:lnTo>
                    <a:pt x="2726" y="3999"/>
                  </a:lnTo>
                  <a:lnTo>
                    <a:pt x="2693" y="4012"/>
                  </a:lnTo>
                  <a:lnTo>
                    <a:pt x="2661" y="4023"/>
                  </a:lnTo>
                  <a:lnTo>
                    <a:pt x="2629" y="4034"/>
                  </a:lnTo>
                  <a:lnTo>
                    <a:pt x="2596" y="4044"/>
                  </a:lnTo>
                  <a:lnTo>
                    <a:pt x="2563" y="4054"/>
                  </a:lnTo>
                  <a:lnTo>
                    <a:pt x="2530" y="4064"/>
                  </a:lnTo>
                  <a:lnTo>
                    <a:pt x="2498" y="4074"/>
                  </a:lnTo>
                  <a:lnTo>
                    <a:pt x="2464" y="4083"/>
                  </a:lnTo>
                  <a:lnTo>
                    <a:pt x="2398" y="4098"/>
                  </a:lnTo>
                  <a:lnTo>
                    <a:pt x="2364" y="4105"/>
                  </a:lnTo>
                  <a:lnTo>
                    <a:pt x="2330" y="4112"/>
                  </a:lnTo>
                  <a:lnTo>
                    <a:pt x="2297" y="4118"/>
                  </a:lnTo>
                  <a:lnTo>
                    <a:pt x="2263" y="4124"/>
                  </a:lnTo>
                  <a:lnTo>
                    <a:pt x="2229" y="4128"/>
                  </a:lnTo>
                  <a:lnTo>
                    <a:pt x="2195" y="4132"/>
                  </a:lnTo>
                  <a:lnTo>
                    <a:pt x="2161" y="4136"/>
                  </a:lnTo>
                  <a:lnTo>
                    <a:pt x="2127" y="4139"/>
                  </a:lnTo>
                  <a:lnTo>
                    <a:pt x="2093" y="4142"/>
                  </a:lnTo>
                  <a:lnTo>
                    <a:pt x="2060" y="4143"/>
                  </a:lnTo>
                  <a:lnTo>
                    <a:pt x="1990" y="4145"/>
                  </a:lnTo>
                  <a:lnTo>
                    <a:pt x="1956" y="4145"/>
                  </a:lnTo>
                  <a:lnTo>
                    <a:pt x="1922" y="4145"/>
                  </a:lnTo>
                  <a:lnTo>
                    <a:pt x="1854" y="4142"/>
                  </a:lnTo>
                  <a:lnTo>
                    <a:pt x="1820" y="4139"/>
                  </a:lnTo>
                  <a:lnTo>
                    <a:pt x="1787" y="4136"/>
                  </a:lnTo>
                  <a:lnTo>
                    <a:pt x="1753" y="4132"/>
                  </a:lnTo>
                  <a:lnTo>
                    <a:pt x="1719" y="4128"/>
                  </a:lnTo>
                  <a:lnTo>
                    <a:pt x="1685" y="4122"/>
                  </a:lnTo>
                  <a:lnTo>
                    <a:pt x="1651" y="4116"/>
                  </a:lnTo>
                  <a:lnTo>
                    <a:pt x="1583" y="4104"/>
                  </a:lnTo>
                  <a:lnTo>
                    <a:pt x="1550" y="4095"/>
                  </a:lnTo>
                  <a:lnTo>
                    <a:pt x="1516" y="4087"/>
                  </a:lnTo>
                  <a:lnTo>
                    <a:pt x="1482" y="4077"/>
                  </a:lnTo>
                  <a:lnTo>
                    <a:pt x="1450" y="4067"/>
                  </a:lnTo>
                  <a:lnTo>
                    <a:pt x="1416" y="4056"/>
                  </a:lnTo>
                  <a:lnTo>
                    <a:pt x="1383" y="4044"/>
                  </a:lnTo>
                  <a:lnTo>
                    <a:pt x="989" y="3868"/>
                  </a:lnTo>
                  <a:lnTo>
                    <a:pt x="928" y="3822"/>
                  </a:lnTo>
                  <a:lnTo>
                    <a:pt x="897" y="3798"/>
                  </a:lnTo>
                  <a:lnTo>
                    <a:pt x="867" y="3774"/>
                  </a:lnTo>
                  <a:lnTo>
                    <a:pt x="808" y="3725"/>
                  </a:lnTo>
                  <a:lnTo>
                    <a:pt x="780" y="3699"/>
                  </a:lnTo>
                  <a:lnTo>
                    <a:pt x="751" y="3674"/>
                  </a:lnTo>
                  <a:lnTo>
                    <a:pt x="723" y="3648"/>
                  </a:lnTo>
                  <a:lnTo>
                    <a:pt x="696" y="3622"/>
                  </a:lnTo>
                  <a:lnTo>
                    <a:pt x="669" y="3596"/>
                  </a:lnTo>
                  <a:lnTo>
                    <a:pt x="642" y="3569"/>
                  </a:lnTo>
                  <a:lnTo>
                    <a:pt x="615" y="3541"/>
                  </a:lnTo>
                  <a:lnTo>
                    <a:pt x="590" y="3514"/>
                  </a:lnTo>
                  <a:lnTo>
                    <a:pt x="565" y="3486"/>
                  </a:lnTo>
                  <a:lnTo>
                    <a:pt x="539" y="3457"/>
                  </a:lnTo>
                  <a:lnTo>
                    <a:pt x="515" y="3429"/>
                  </a:lnTo>
                  <a:lnTo>
                    <a:pt x="491" y="3401"/>
                  </a:lnTo>
                  <a:lnTo>
                    <a:pt x="468" y="3371"/>
                  </a:lnTo>
                  <a:lnTo>
                    <a:pt x="444" y="3342"/>
                  </a:lnTo>
                  <a:lnTo>
                    <a:pt x="422" y="3312"/>
                  </a:lnTo>
                  <a:lnTo>
                    <a:pt x="400" y="3282"/>
                  </a:lnTo>
                  <a:lnTo>
                    <a:pt x="379" y="3251"/>
                  </a:lnTo>
                  <a:lnTo>
                    <a:pt x="358" y="3221"/>
                  </a:lnTo>
                  <a:lnTo>
                    <a:pt x="337" y="3190"/>
                  </a:lnTo>
                  <a:lnTo>
                    <a:pt x="317" y="3158"/>
                  </a:lnTo>
                  <a:lnTo>
                    <a:pt x="299" y="3127"/>
                  </a:lnTo>
                  <a:lnTo>
                    <a:pt x="279" y="3095"/>
                  </a:lnTo>
                  <a:lnTo>
                    <a:pt x="260" y="3063"/>
                  </a:lnTo>
                  <a:lnTo>
                    <a:pt x="244" y="3030"/>
                  </a:lnTo>
                  <a:lnTo>
                    <a:pt x="210" y="2964"/>
                  </a:lnTo>
                  <a:lnTo>
                    <a:pt x="194" y="2931"/>
                  </a:lnTo>
                  <a:lnTo>
                    <a:pt x="178" y="2897"/>
                  </a:lnTo>
                  <a:lnTo>
                    <a:pt x="163" y="2864"/>
                  </a:lnTo>
                  <a:lnTo>
                    <a:pt x="149" y="2830"/>
                  </a:lnTo>
                  <a:lnTo>
                    <a:pt x="122" y="2760"/>
                  </a:lnTo>
                  <a:lnTo>
                    <a:pt x="98" y="2690"/>
                  </a:lnTo>
                  <a:lnTo>
                    <a:pt x="87" y="2654"/>
                  </a:lnTo>
                  <a:lnTo>
                    <a:pt x="77" y="2619"/>
                  </a:lnTo>
                  <a:lnTo>
                    <a:pt x="57" y="2547"/>
                  </a:lnTo>
                  <a:lnTo>
                    <a:pt x="48" y="2510"/>
                  </a:lnTo>
                  <a:lnTo>
                    <a:pt x="41" y="2473"/>
                  </a:lnTo>
                  <a:lnTo>
                    <a:pt x="33" y="2436"/>
                  </a:lnTo>
                  <a:lnTo>
                    <a:pt x="27" y="2400"/>
                  </a:lnTo>
                  <a:lnTo>
                    <a:pt x="21" y="2361"/>
                  </a:lnTo>
                  <a:lnTo>
                    <a:pt x="16" y="2325"/>
                  </a:lnTo>
                  <a:lnTo>
                    <a:pt x="12" y="2287"/>
                  </a:lnTo>
                  <a:lnTo>
                    <a:pt x="7" y="2248"/>
                  </a:lnTo>
                  <a:lnTo>
                    <a:pt x="4" y="2210"/>
                  </a:lnTo>
                  <a:lnTo>
                    <a:pt x="3" y="2172"/>
                  </a:lnTo>
                  <a:lnTo>
                    <a:pt x="0" y="2132"/>
                  </a:lnTo>
                  <a:lnTo>
                    <a:pt x="0" y="2094"/>
                  </a:lnTo>
                  <a:lnTo>
                    <a:pt x="0" y="2055"/>
                  </a:lnTo>
                  <a:lnTo>
                    <a:pt x="0" y="2015"/>
                  </a:lnTo>
                  <a:lnTo>
                    <a:pt x="2" y="1975"/>
                  </a:lnTo>
                  <a:lnTo>
                    <a:pt x="4" y="1936"/>
                  </a:lnTo>
                  <a:lnTo>
                    <a:pt x="7" y="1896"/>
                  </a:lnTo>
                  <a:lnTo>
                    <a:pt x="12" y="1857"/>
                  </a:lnTo>
                  <a:lnTo>
                    <a:pt x="16" y="1816"/>
                  </a:lnTo>
                  <a:lnTo>
                    <a:pt x="21" y="1775"/>
                  </a:lnTo>
                  <a:lnTo>
                    <a:pt x="31" y="1711"/>
                  </a:lnTo>
                  <a:lnTo>
                    <a:pt x="37" y="1680"/>
                  </a:lnTo>
                  <a:lnTo>
                    <a:pt x="44" y="1647"/>
                  </a:lnTo>
                  <a:lnTo>
                    <a:pt x="57" y="1584"/>
                  </a:lnTo>
                  <a:lnTo>
                    <a:pt x="65" y="1551"/>
                  </a:lnTo>
                  <a:lnTo>
                    <a:pt x="72" y="1520"/>
                  </a:lnTo>
                  <a:lnTo>
                    <a:pt x="81" y="1488"/>
                  </a:lnTo>
                  <a:lnTo>
                    <a:pt x="89" y="1456"/>
                  </a:lnTo>
                  <a:lnTo>
                    <a:pt x="99" y="1425"/>
                  </a:lnTo>
                  <a:lnTo>
                    <a:pt x="108" y="1394"/>
                  </a:lnTo>
                  <a:lnTo>
                    <a:pt x="129" y="1331"/>
                  </a:lnTo>
                  <a:lnTo>
                    <a:pt x="139" y="1299"/>
                  </a:lnTo>
                  <a:lnTo>
                    <a:pt x="150" y="1270"/>
                  </a:lnTo>
                  <a:lnTo>
                    <a:pt x="174" y="1208"/>
                  </a:lnTo>
                  <a:lnTo>
                    <a:pt x="200" y="1148"/>
                  </a:lnTo>
                  <a:lnTo>
                    <a:pt x="227" y="1087"/>
                  </a:lnTo>
                  <a:lnTo>
                    <a:pt x="241" y="1058"/>
                  </a:lnTo>
                  <a:lnTo>
                    <a:pt x="255" y="1029"/>
                  </a:lnTo>
                  <a:lnTo>
                    <a:pt x="285" y="971"/>
                  </a:lnTo>
                  <a:lnTo>
                    <a:pt x="300" y="943"/>
                  </a:lnTo>
                  <a:lnTo>
                    <a:pt x="317" y="915"/>
                  </a:lnTo>
                  <a:lnTo>
                    <a:pt x="350" y="860"/>
                  </a:lnTo>
                  <a:lnTo>
                    <a:pt x="385" y="804"/>
                  </a:lnTo>
                  <a:lnTo>
                    <a:pt x="403" y="778"/>
                  </a:lnTo>
                  <a:lnTo>
                    <a:pt x="423" y="752"/>
                  </a:lnTo>
                  <a:lnTo>
                    <a:pt x="442" y="727"/>
                  </a:lnTo>
                  <a:lnTo>
                    <a:pt x="461" y="700"/>
                  </a:lnTo>
                  <a:lnTo>
                    <a:pt x="481" y="676"/>
                  </a:lnTo>
                  <a:lnTo>
                    <a:pt x="502" y="650"/>
                  </a:lnTo>
                  <a:lnTo>
                    <a:pt x="524" y="626"/>
                  </a:lnTo>
                  <a:lnTo>
                    <a:pt x="545" y="602"/>
                  </a:lnTo>
                  <a:lnTo>
                    <a:pt x="566" y="578"/>
                  </a:lnTo>
                  <a:lnTo>
                    <a:pt x="589" y="556"/>
                  </a:lnTo>
                  <a:lnTo>
                    <a:pt x="611" y="533"/>
                  </a:lnTo>
                  <a:lnTo>
                    <a:pt x="635" y="510"/>
                  </a:lnTo>
                  <a:lnTo>
                    <a:pt x="658" y="489"/>
                  </a:lnTo>
                  <a:lnTo>
                    <a:pt x="682" y="468"/>
                  </a:lnTo>
                  <a:lnTo>
                    <a:pt x="707" y="447"/>
                  </a:lnTo>
                  <a:lnTo>
                    <a:pt x="733" y="427"/>
                  </a:lnTo>
                  <a:lnTo>
                    <a:pt x="758" y="407"/>
                  </a:lnTo>
                  <a:lnTo>
                    <a:pt x="784" y="387"/>
                  </a:lnTo>
                  <a:lnTo>
                    <a:pt x="811" y="369"/>
                  </a:lnTo>
                  <a:lnTo>
                    <a:pt x="838" y="351"/>
                  </a:lnTo>
                  <a:lnTo>
                    <a:pt x="864" y="334"/>
                  </a:lnTo>
                  <a:lnTo>
                    <a:pt x="893" y="315"/>
                  </a:lnTo>
                  <a:lnTo>
                    <a:pt x="921" y="300"/>
                  </a:lnTo>
                  <a:lnTo>
                    <a:pt x="949" y="284"/>
                  </a:lnTo>
                  <a:lnTo>
                    <a:pt x="979" y="269"/>
                  </a:lnTo>
                  <a:lnTo>
                    <a:pt x="1009" y="253"/>
                  </a:lnTo>
                  <a:lnTo>
                    <a:pt x="1038" y="239"/>
                  </a:lnTo>
                  <a:lnTo>
                    <a:pt x="1069" y="226"/>
                  </a:lnTo>
                  <a:lnTo>
                    <a:pt x="1101" y="213"/>
                  </a:lnTo>
                  <a:lnTo>
                    <a:pt x="1132" y="201"/>
                  </a:lnTo>
                  <a:lnTo>
                    <a:pt x="1164" y="189"/>
                  </a:lnTo>
                  <a:lnTo>
                    <a:pt x="1197" y="178"/>
                  </a:lnTo>
                  <a:lnTo>
                    <a:pt x="1239" y="165"/>
                  </a:lnTo>
                  <a:lnTo>
                    <a:pt x="1282" y="153"/>
                  </a:lnTo>
                  <a:lnTo>
                    <a:pt x="1369" y="127"/>
                  </a:lnTo>
                  <a:lnTo>
                    <a:pt x="1458" y="104"/>
                  </a:lnTo>
                  <a:lnTo>
                    <a:pt x="1502" y="95"/>
                  </a:lnTo>
                  <a:lnTo>
                    <a:pt x="1548" y="83"/>
                  </a:lnTo>
                  <a:lnTo>
                    <a:pt x="1594" y="73"/>
                  </a:lnTo>
                  <a:lnTo>
                    <a:pt x="1639" y="65"/>
                  </a:lnTo>
                  <a:lnTo>
                    <a:pt x="1686" y="56"/>
                  </a:lnTo>
                  <a:lnTo>
                    <a:pt x="1733" y="48"/>
                  </a:lnTo>
                  <a:lnTo>
                    <a:pt x="1779" y="41"/>
                  </a:lnTo>
                  <a:lnTo>
                    <a:pt x="1826" y="34"/>
                  </a:lnTo>
                  <a:lnTo>
                    <a:pt x="1873" y="27"/>
                  </a:lnTo>
                  <a:lnTo>
                    <a:pt x="1919" y="21"/>
                  </a:lnTo>
                  <a:lnTo>
                    <a:pt x="1968" y="17"/>
                  </a:lnTo>
                  <a:lnTo>
                    <a:pt x="2014" y="13"/>
                  </a:lnTo>
                  <a:lnTo>
                    <a:pt x="2062" y="8"/>
                  </a:lnTo>
                  <a:lnTo>
                    <a:pt x="2109" y="5"/>
                  </a:lnTo>
                  <a:lnTo>
                    <a:pt x="2157" y="3"/>
                  </a:lnTo>
                  <a:lnTo>
                    <a:pt x="2204" y="1"/>
                  </a:lnTo>
                  <a:lnTo>
                    <a:pt x="2299" y="0"/>
                  </a:lnTo>
                  <a:lnTo>
                    <a:pt x="2347" y="1"/>
                  </a:lnTo>
                  <a:lnTo>
                    <a:pt x="2393" y="3"/>
                  </a:lnTo>
                  <a:lnTo>
                    <a:pt x="2440" y="4"/>
                  </a:lnTo>
                  <a:lnTo>
                    <a:pt x="2488" y="8"/>
                  </a:lnTo>
                  <a:lnTo>
                    <a:pt x="2535" y="11"/>
                  </a:lnTo>
                  <a:lnTo>
                    <a:pt x="2581" y="17"/>
                  </a:lnTo>
                  <a:lnTo>
                    <a:pt x="2627" y="22"/>
                  </a:lnTo>
                  <a:lnTo>
                    <a:pt x="2673" y="28"/>
                  </a:lnTo>
                  <a:lnTo>
                    <a:pt x="2719" y="37"/>
                  </a:lnTo>
                  <a:lnTo>
                    <a:pt x="2764" y="44"/>
                  </a:lnTo>
                  <a:lnTo>
                    <a:pt x="2809" y="54"/>
                  </a:lnTo>
                  <a:lnTo>
                    <a:pt x="2854" y="63"/>
                  </a:lnTo>
                  <a:lnTo>
                    <a:pt x="2898" y="75"/>
                  </a:lnTo>
                  <a:lnTo>
                    <a:pt x="2942" y="88"/>
                  </a:lnTo>
                  <a:lnTo>
                    <a:pt x="2986" y="100"/>
                  </a:lnTo>
                  <a:lnTo>
                    <a:pt x="3030" y="114"/>
                  </a:lnTo>
                  <a:lnTo>
                    <a:pt x="3072" y="130"/>
                  </a:lnTo>
                  <a:lnTo>
                    <a:pt x="3115" y="145"/>
                  </a:lnTo>
                  <a:lnTo>
                    <a:pt x="3156" y="164"/>
                  </a:lnTo>
                  <a:lnTo>
                    <a:pt x="3197" y="182"/>
                  </a:lnTo>
                  <a:lnTo>
                    <a:pt x="3238" y="202"/>
                  </a:lnTo>
                  <a:lnTo>
                    <a:pt x="3277" y="222"/>
                  </a:lnTo>
                  <a:lnTo>
                    <a:pt x="3317" y="244"/>
                  </a:lnTo>
                  <a:lnTo>
                    <a:pt x="3355" y="267"/>
                  </a:lnTo>
                  <a:lnTo>
                    <a:pt x="3393" y="291"/>
                  </a:lnTo>
                  <a:lnTo>
                    <a:pt x="3431" y="317"/>
                  </a:lnTo>
                  <a:lnTo>
                    <a:pt x="3468" y="342"/>
                  </a:lnTo>
                  <a:lnTo>
                    <a:pt x="3504" y="370"/>
                  </a:lnTo>
                  <a:lnTo>
                    <a:pt x="3539" y="400"/>
                  </a:lnTo>
                  <a:lnTo>
                    <a:pt x="3573" y="430"/>
                  </a:lnTo>
                  <a:lnTo>
                    <a:pt x="3607" y="461"/>
                  </a:lnTo>
                  <a:lnTo>
                    <a:pt x="3639" y="493"/>
                  </a:lnTo>
                  <a:lnTo>
                    <a:pt x="3670" y="527"/>
                  </a:lnTo>
                  <a:lnTo>
                    <a:pt x="3702" y="563"/>
                  </a:lnTo>
                  <a:lnTo>
                    <a:pt x="3731" y="599"/>
                  </a:lnTo>
                  <a:lnTo>
                    <a:pt x="3761" y="638"/>
                  </a:lnTo>
                  <a:lnTo>
                    <a:pt x="3789" y="677"/>
                  </a:lnTo>
                  <a:lnTo>
                    <a:pt x="3816" y="718"/>
                  </a:lnTo>
                  <a:lnTo>
                    <a:pt x="3842" y="761"/>
                  </a:lnTo>
                  <a:lnTo>
                    <a:pt x="3867" y="803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98" name="Freeform 73"/>
            <p:cNvSpPr>
              <a:spLocks/>
            </p:cNvSpPr>
            <p:nvPr userDrawn="1"/>
          </p:nvSpPr>
          <p:spPr bwMode="auto">
            <a:xfrm>
              <a:off x="2466" y="470"/>
              <a:ext cx="173" cy="1444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46" y="84"/>
                </a:cxn>
                <a:cxn ang="0">
                  <a:pos x="74" y="170"/>
                </a:cxn>
                <a:cxn ang="0">
                  <a:pos x="99" y="259"/>
                </a:cxn>
                <a:cxn ang="0">
                  <a:pos x="122" y="351"/>
                </a:cxn>
                <a:cxn ang="0">
                  <a:pos x="140" y="443"/>
                </a:cxn>
                <a:cxn ang="0">
                  <a:pos x="156" y="537"/>
                </a:cxn>
                <a:cxn ang="0">
                  <a:pos x="166" y="632"/>
                </a:cxn>
                <a:cxn ang="0">
                  <a:pos x="173" y="727"/>
                </a:cxn>
                <a:cxn ang="0">
                  <a:pos x="173" y="822"/>
                </a:cxn>
                <a:cxn ang="0">
                  <a:pos x="169" y="916"/>
                </a:cxn>
                <a:cxn ang="0">
                  <a:pos x="159" y="1010"/>
                </a:cxn>
                <a:cxn ang="0">
                  <a:pos x="142" y="1100"/>
                </a:cxn>
                <a:cxn ang="0">
                  <a:pos x="119" y="1189"/>
                </a:cxn>
                <a:cxn ang="0">
                  <a:pos x="105" y="1233"/>
                </a:cxn>
                <a:cxn ang="0">
                  <a:pos x="89" y="1277"/>
                </a:cxn>
                <a:cxn ang="0">
                  <a:pos x="71" y="1319"/>
                </a:cxn>
                <a:cxn ang="0">
                  <a:pos x="51" y="1363"/>
                </a:cxn>
                <a:cxn ang="0">
                  <a:pos x="6" y="1444"/>
                </a:cxn>
                <a:cxn ang="0">
                  <a:pos x="0" y="1440"/>
                </a:cxn>
                <a:cxn ang="0">
                  <a:pos x="46" y="1359"/>
                </a:cxn>
                <a:cxn ang="0">
                  <a:pos x="64" y="1318"/>
                </a:cxn>
                <a:cxn ang="0">
                  <a:pos x="82" y="1276"/>
                </a:cxn>
                <a:cxn ang="0">
                  <a:pos x="98" y="1232"/>
                </a:cxn>
                <a:cxn ang="0">
                  <a:pos x="112" y="1188"/>
                </a:cxn>
                <a:cxn ang="0">
                  <a:pos x="135" y="1099"/>
                </a:cxn>
                <a:cxn ang="0">
                  <a:pos x="152" y="1010"/>
                </a:cxn>
                <a:cxn ang="0">
                  <a:pos x="162" y="916"/>
                </a:cxn>
                <a:cxn ang="0">
                  <a:pos x="166" y="822"/>
                </a:cxn>
                <a:cxn ang="0">
                  <a:pos x="166" y="727"/>
                </a:cxn>
                <a:cxn ang="0">
                  <a:pos x="159" y="632"/>
                </a:cxn>
                <a:cxn ang="0">
                  <a:pos x="149" y="539"/>
                </a:cxn>
                <a:cxn ang="0">
                  <a:pos x="133" y="444"/>
                </a:cxn>
                <a:cxn ang="0">
                  <a:pos x="115" y="352"/>
                </a:cxn>
                <a:cxn ang="0">
                  <a:pos x="92" y="260"/>
                </a:cxn>
                <a:cxn ang="0">
                  <a:pos x="67" y="171"/>
                </a:cxn>
                <a:cxn ang="0">
                  <a:pos x="38" y="85"/>
                </a:cxn>
                <a:cxn ang="0">
                  <a:pos x="9" y="1"/>
                </a:cxn>
                <a:cxn ang="0">
                  <a:pos x="16" y="0"/>
                </a:cxn>
              </a:cxnLst>
              <a:rect l="0" t="0" r="r" b="b"/>
              <a:pathLst>
                <a:path w="173" h="1444">
                  <a:moveTo>
                    <a:pt x="16" y="0"/>
                  </a:moveTo>
                  <a:lnTo>
                    <a:pt x="46" y="84"/>
                  </a:lnTo>
                  <a:lnTo>
                    <a:pt x="74" y="170"/>
                  </a:lnTo>
                  <a:lnTo>
                    <a:pt x="99" y="259"/>
                  </a:lnTo>
                  <a:lnTo>
                    <a:pt x="122" y="351"/>
                  </a:lnTo>
                  <a:lnTo>
                    <a:pt x="140" y="443"/>
                  </a:lnTo>
                  <a:lnTo>
                    <a:pt x="156" y="537"/>
                  </a:lnTo>
                  <a:lnTo>
                    <a:pt x="166" y="632"/>
                  </a:lnTo>
                  <a:lnTo>
                    <a:pt x="173" y="727"/>
                  </a:lnTo>
                  <a:lnTo>
                    <a:pt x="173" y="822"/>
                  </a:lnTo>
                  <a:lnTo>
                    <a:pt x="169" y="916"/>
                  </a:lnTo>
                  <a:lnTo>
                    <a:pt x="159" y="1010"/>
                  </a:lnTo>
                  <a:lnTo>
                    <a:pt x="142" y="1100"/>
                  </a:lnTo>
                  <a:lnTo>
                    <a:pt x="119" y="1189"/>
                  </a:lnTo>
                  <a:lnTo>
                    <a:pt x="105" y="1233"/>
                  </a:lnTo>
                  <a:lnTo>
                    <a:pt x="89" y="1277"/>
                  </a:lnTo>
                  <a:lnTo>
                    <a:pt x="71" y="1319"/>
                  </a:lnTo>
                  <a:lnTo>
                    <a:pt x="51" y="1363"/>
                  </a:lnTo>
                  <a:lnTo>
                    <a:pt x="6" y="1444"/>
                  </a:lnTo>
                  <a:lnTo>
                    <a:pt x="0" y="1440"/>
                  </a:lnTo>
                  <a:lnTo>
                    <a:pt x="46" y="1359"/>
                  </a:lnTo>
                  <a:lnTo>
                    <a:pt x="64" y="1318"/>
                  </a:lnTo>
                  <a:lnTo>
                    <a:pt x="82" y="1276"/>
                  </a:lnTo>
                  <a:lnTo>
                    <a:pt x="98" y="1232"/>
                  </a:lnTo>
                  <a:lnTo>
                    <a:pt x="112" y="1188"/>
                  </a:lnTo>
                  <a:lnTo>
                    <a:pt x="135" y="1099"/>
                  </a:lnTo>
                  <a:lnTo>
                    <a:pt x="152" y="1010"/>
                  </a:lnTo>
                  <a:lnTo>
                    <a:pt x="162" y="916"/>
                  </a:lnTo>
                  <a:lnTo>
                    <a:pt x="166" y="822"/>
                  </a:lnTo>
                  <a:lnTo>
                    <a:pt x="166" y="727"/>
                  </a:lnTo>
                  <a:lnTo>
                    <a:pt x="159" y="632"/>
                  </a:lnTo>
                  <a:lnTo>
                    <a:pt x="149" y="539"/>
                  </a:lnTo>
                  <a:lnTo>
                    <a:pt x="133" y="444"/>
                  </a:lnTo>
                  <a:lnTo>
                    <a:pt x="115" y="352"/>
                  </a:lnTo>
                  <a:lnTo>
                    <a:pt x="92" y="260"/>
                  </a:lnTo>
                  <a:lnTo>
                    <a:pt x="67" y="171"/>
                  </a:lnTo>
                  <a:lnTo>
                    <a:pt x="38" y="85"/>
                  </a:lnTo>
                  <a:lnTo>
                    <a:pt x="9" y="1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99" name="Freeform 74"/>
            <p:cNvSpPr>
              <a:spLocks/>
            </p:cNvSpPr>
            <p:nvPr userDrawn="1"/>
          </p:nvSpPr>
          <p:spPr bwMode="auto">
            <a:xfrm>
              <a:off x="1225" y="1910"/>
              <a:ext cx="1247" cy="510"/>
            </a:xfrm>
            <a:custGeom>
              <a:avLst/>
              <a:gdLst/>
              <a:ahLst/>
              <a:cxnLst>
                <a:cxn ang="0">
                  <a:pos x="1247" y="4"/>
                </a:cxn>
                <a:cxn ang="0">
                  <a:pos x="1219" y="39"/>
                </a:cxn>
                <a:cxn ang="0">
                  <a:pos x="1189" y="72"/>
                </a:cxn>
                <a:cxn ang="0">
                  <a:pos x="1127" y="134"/>
                </a:cxn>
                <a:cxn ang="0">
                  <a:pos x="1096" y="162"/>
                </a:cxn>
                <a:cxn ang="0">
                  <a:pos x="1062" y="189"/>
                </a:cxn>
                <a:cxn ang="0">
                  <a:pos x="994" y="240"/>
                </a:cxn>
                <a:cxn ang="0">
                  <a:pos x="922" y="284"/>
                </a:cxn>
                <a:cxn ang="0">
                  <a:pos x="847" y="322"/>
                </a:cxn>
                <a:cxn ang="0">
                  <a:pos x="808" y="341"/>
                </a:cxn>
                <a:cxn ang="0">
                  <a:pos x="769" y="357"/>
                </a:cxn>
                <a:cxn ang="0">
                  <a:pos x="690" y="387"/>
                </a:cxn>
                <a:cxn ang="0">
                  <a:pos x="649" y="400"/>
                </a:cxn>
                <a:cxn ang="0">
                  <a:pos x="608" y="413"/>
                </a:cxn>
                <a:cxn ang="0">
                  <a:pos x="524" y="434"/>
                </a:cxn>
                <a:cxn ang="0">
                  <a:pos x="439" y="454"/>
                </a:cxn>
                <a:cxn ang="0">
                  <a:pos x="353" y="469"/>
                </a:cxn>
                <a:cxn ang="0">
                  <a:pos x="265" y="482"/>
                </a:cxn>
                <a:cxn ang="0">
                  <a:pos x="178" y="493"/>
                </a:cxn>
                <a:cxn ang="0">
                  <a:pos x="0" y="510"/>
                </a:cxn>
                <a:cxn ang="0">
                  <a:pos x="0" y="505"/>
                </a:cxn>
                <a:cxn ang="0">
                  <a:pos x="175" y="488"/>
                </a:cxn>
                <a:cxn ang="0">
                  <a:pos x="263" y="476"/>
                </a:cxn>
                <a:cxn ang="0">
                  <a:pos x="350" y="464"/>
                </a:cxn>
                <a:cxn ang="0">
                  <a:pos x="437" y="448"/>
                </a:cxn>
                <a:cxn ang="0">
                  <a:pos x="521" y="428"/>
                </a:cxn>
                <a:cxn ang="0">
                  <a:pos x="605" y="407"/>
                </a:cxn>
                <a:cxn ang="0">
                  <a:pos x="646" y="394"/>
                </a:cxn>
                <a:cxn ang="0">
                  <a:pos x="685" y="382"/>
                </a:cxn>
                <a:cxn ang="0">
                  <a:pos x="765" y="352"/>
                </a:cxn>
                <a:cxn ang="0">
                  <a:pos x="804" y="335"/>
                </a:cxn>
                <a:cxn ang="0">
                  <a:pos x="842" y="316"/>
                </a:cxn>
                <a:cxn ang="0">
                  <a:pos x="917" y="278"/>
                </a:cxn>
                <a:cxn ang="0">
                  <a:pos x="990" y="234"/>
                </a:cxn>
                <a:cxn ang="0">
                  <a:pos x="1057" y="184"/>
                </a:cxn>
                <a:cxn ang="0">
                  <a:pos x="1091" y="157"/>
                </a:cxn>
                <a:cxn ang="0">
                  <a:pos x="1122" y="128"/>
                </a:cxn>
                <a:cxn ang="0">
                  <a:pos x="1183" y="68"/>
                </a:cxn>
                <a:cxn ang="0">
                  <a:pos x="1213" y="35"/>
                </a:cxn>
                <a:cxn ang="0">
                  <a:pos x="1241" y="0"/>
                </a:cxn>
                <a:cxn ang="0">
                  <a:pos x="1247" y="4"/>
                </a:cxn>
              </a:cxnLst>
              <a:rect l="0" t="0" r="r" b="b"/>
              <a:pathLst>
                <a:path w="1247" h="510">
                  <a:moveTo>
                    <a:pt x="1247" y="4"/>
                  </a:moveTo>
                  <a:lnTo>
                    <a:pt x="1219" y="39"/>
                  </a:lnTo>
                  <a:lnTo>
                    <a:pt x="1189" y="72"/>
                  </a:lnTo>
                  <a:lnTo>
                    <a:pt x="1127" y="134"/>
                  </a:lnTo>
                  <a:lnTo>
                    <a:pt x="1096" y="162"/>
                  </a:lnTo>
                  <a:lnTo>
                    <a:pt x="1062" y="189"/>
                  </a:lnTo>
                  <a:lnTo>
                    <a:pt x="994" y="240"/>
                  </a:lnTo>
                  <a:lnTo>
                    <a:pt x="922" y="284"/>
                  </a:lnTo>
                  <a:lnTo>
                    <a:pt x="847" y="322"/>
                  </a:lnTo>
                  <a:lnTo>
                    <a:pt x="808" y="341"/>
                  </a:lnTo>
                  <a:lnTo>
                    <a:pt x="769" y="357"/>
                  </a:lnTo>
                  <a:lnTo>
                    <a:pt x="690" y="387"/>
                  </a:lnTo>
                  <a:lnTo>
                    <a:pt x="649" y="400"/>
                  </a:lnTo>
                  <a:lnTo>
                    <a:pt x="608" y="413"/>
                  </a:lnTo>
                  <a:lnTo>
                    <a:pt x="524" y="434"/>
                  </a:lnTo>
                  <a:lnTo>
                    <a:pt x="439" y="454"/>
                  </a:lnTo>
                  <a:lnTo>
                    <a:pt x="353" y="469"/>
                  </a:lnTo>
                  <a:lnTo>
                    <a:pt x="265" y="482"/>
                  </a:lnTo>
                  <a:lnTo>
                    <a:pt x="178" y="493"/>
                  </a:lnTo>
                  <a:lnTo>
                    <a:pt x="0" y="510"/>
                  </a:lnTo>
                  <a:lnTo>
                    <a:pt x="0" y="505"/>
                  </a:lnTo>
                  <a:lnTo>
                    <a:pt x="175" y="488"/>
                  </a:lnTo>
                  <a:lnTo>
                    <a:pt x="263" y="476"/>
                  </a:lnTo>
                  <a:lnTo>
                    <a:pt x="350" y="464"/>
                  </a:lnTo>
                  <a:lnTo>
                    <a:pt x="437" y="448"/>
                  </a:lnTo>
                  <a:lnTo>
                    <a:pt x="521" y="428"/>
                  </a:lnTo>
                  <a:lnTo>
                    <a:pt x="605" y="407"/>
                  </a:lnTo>
                  <a:lnTo>
                    <a:pt x="646" y="394"/>
                  </a:lnTo>
                  <a:lnTo>
                    <a:pt x="685" y="382"/>
                  </a:lnTo>
                  <a:lnTo>
                    <a:pt x="765" y="352"/>
                  </a:lnTo>
                  <a:lnTo>
                    <a:pt x="804" y="335"/>
                  </a:lnTo>
                  <a:lnTo>
                    <a:pt x="842" y="316"/>
                  </a:lnTo>
                  <a:lnTo>
                    <a:pt x="917" y="278"/>
                  </a:lnTo>
                  <a:lnTo>
                    <a:pt x="990" y="234"/>
                  </a:lnTo>
                  <a:lnTo>
                    <a:pt x="1057" y="184"/>
                  </a:lnTo>
                  <a:lnTo>
                    <a:pt x="1091" y="157"/>
                  </a:lnTo>
                  <a:lnTo>
                    <a:pt x="1122" y="128"/>
                  </a:lnTo>
                  <a:lnTo>
                    <a:pt x="1183" y="68"/>
                  </a:lnTo>
                  <a:lnTo>
                    <a:pt x="1213" y="35"/>
                  </a:lnTo>
                  <a:lnTo>
                    <a:pt x="1241" y="0"/>
                  </a:lnTo>
                  <a:lnTo>
                    <a:pt x="1247" y="4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00" name="Freeform 75"/>
            <p:cNvSpPr>
              <a:spLocks/>
            </p:cNvSpPr>
            <p:nvPr userDrawn="1"/>
          </p:nvSpPr>
          <p:spPr bwMode="auto">
            <a:xfrm>
              <a:off x="2466" y="1910"/>
              <a:ext cx="6" cy="4"/>
            </a:xfrm>
            <a:custGeom>
              <a:avLst/>
              <a:gdLst/>
              <a:ahLst/>
              <a:cxnLst>
                <a:cxn ang="0">
                  <a:pos x="6" y="4"/>
                </a:cxn>
                <a:cxn ang="0">
                  <a:pos x="0" y="0"/>
                </a:cxn>
                <a:cxn ang="0">
                  <a:pos x="6" y="4"/>
                </a:cxn>
              </a:cxnLst>
              <a:rect l="0" t="0" r="r" b="b"/>
              <a:pathLst>
                <a:path w="6" h="4">
                  <a:moveTo>
                    <a:pt x="6" y="4"/>
                  </a:moveTo>
                  <a:lnTo>
                    <a:pt x="0" y="0"/>
                  </a:lnTo>
                  <a:lnTo>
                    <a:pt x="6" y="4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01" name="Freeform 76"/>
            <p:cNvSpPr>
              <a:spLocks/>
            </p:cNvSpPr>
            <p:nvPr userDrawn="1"/>
          </p:nvSpPr>
          <p:spPr bwMode="auto">
            <a:xfrm>
              <a:off x="1191" y="2174"/>
              <a:ext cx="116" cy="246"/>
            </a:xfrm>
            <a:custGeom>
              <a:avLst/>
              <a:gdLst/>
              <a:ahLst/>
              <a:cxnLst>
                <a:cxn ang="0">
                  <a:pos x="31" y="246"/>
                </a:cxn>
                <a:cxn ang="0">
                  <a:pos x="17" y="228"/>
                </a:cxn>
                <a:cxn ang="0">
                  <a:pos x="7" y="211"/>
                </a:cxn>
                <a:cxn ang="0">
                  <a:pos x="1" y="191"/>
                </a:cxn>
                <a:cxn ang="0">
                  <a:pos x="0" y="176"/>
                </a:cxn>
                <a:cxn ang="0">
                  <a:pos x="2" y="159"/>
                </a:cxn>
                <a:cxn ang="0">
                  <a:pos x="7" y="143"/>
                </a:cxn>
                <a:cxn ang="0">
                  <a:pos x="25" y="112"/>
                </a:cxn>
                <a:cxn ang="0">
                  <a:pos x="48" y="82"/>
                </a:cxn>
                <a:cxn ang="0">
                  <a:pos x="72" y="54"/>
                </a:cxn>
                <a:cxn ang="0">
                  <a:pos x="94" y="27"/>
                </a:cxn>
                <a:cxn ang="0">
                  <a:pos x="103" y="14"/>
                </a:cxn>
                <a:cxn ang="0">
                  <a:pos x="110" y="0"/>
                </a:cxn>
                <a:cxn ang="0">
                  <a:pos x="116" y="4"/>
                </a:cxn>
                <a:cxn ang="0">
                  <a:pos x="108" y="19"/>
                </a:cxn>
                <a:cxn ang="0">
                  <a:pos x="100" y="31"/>
                </a:cxn>
                <a:cxn ang="0">
                  <a:pos x="76" y="60"/>
                </a:cxn>
                <a:cxn ang="0">
                  <a:pos x="52" y="88"/>
                </a:cxn>
                <a:cxn ang="0">
                  <a:pos x="31" y="116"/>
                </a:cxn>
                <a:cxn ang="0">
                  <a:pos x="12" y="147"/>
                </a:cxn>
                <a:cxn ang="0">
                  <a:pos x="8" y="161"/>
                </a:cxn>
                <a:cxn ang="0">
                  <a:pos x="5" y="176"/>
                </a:cxn>
                <a:cxn ang="0">
                  <a:pos x="7" y="191"/>
                </a:cxn>
                <a:cxn ang="0">
                  <a:pos x="12" y="207"/>
                </a:cxn>
                <a:cxn ang="0">
                  <a:pos x="22" y="224"/>
                </a:cxn>
                <a:cxn ang="0">
                  <a:pos x="35" y="241"/>
                </a:cxn>
                <a:cxn ang="0">
                  <a:pos x="31" y="246"/>
                </a:cxn>
              </a:cxnLst>
              <a:rect l="0" t="0" r="r" b="b"/>
              <a:pathLst>
                <a:path w="116" h="246">
                  <a:moveTo>
                    <a:pt x="31" y="246"/>
                  </a:moveTo>
                  <a:lnTo>
                    <a:pt x="17" y="228"/>
                  </a:lnTo>
                  <a:lnTo>
                    <a:pt x="7" y="211"/>
                  </a:lnTo>
                  <a:lnTo>
                    <a:pt x="1" y="191"/>
                  </a:lnTo>
                  <a:lnTo>
                    <a:pt x="0" y="176"/>
                  </a:lnTo>
                  <a:lnTo>
                    <a:pt x="2" y="159"/>
                  </a:lnTo>
                  <a:lnTo>
                    <a:pt x="7" y="143"/>
                  </a:lnTo>
                  <a:lnTo>
                    <a:pt x="25" y="112"/>
                  </a:lnTo>
                  <a:lnTo>
                    <a:pt x="48" y="82"/>
                  </a:lnTo>
                  <a:lnTo>
                    <a:pt x="72" y="54"/>
                  </a:lnTo>
                  <a:lnTo>
                    <a:pt x="94" y="27"/>
                  </a:lnTo>
                  <a:lnTo>
                    <a:pt x="103" y="14"/>
                  </a:lnTo>
                  <a:lnTo>
                    <a:pt x="110" y="0"/>
                  </a:lnTo>
                  <a:lnTo>
                    <a:pt x="116" y="4"/>
                  </a:lnTo>
                  <a:lnTo>
                    <a:pt x="108" y="19"/>
                  </a:lnTo>
                  <a:lnTo>
                    <a:pt x="100" y="31"/>
                  </a:lnTo>
                  <a:lnTo>
                    <a:pt x="76" y="60"/>
                  </a:lnTo>
                  <a:lnTo>
                    <a:pt x="52" y="88"/>
                  </a:lnTo>
                  <a:lnTo>
                    <a:pt x="31" y="116"/>
                  </a:lnTo>
                  <a:lnTo>
                    <a:pt x="12" y="147"/>
                  </a:lnTo>
                  <a:lnTo>
                    <a:pt x="8" y="161"/>
                  </a:lnTo>
                  <a:lnTo>
                    <a:pt x="5" y="176"/>
                  </a:lnTo>
                  <a:lnTo>
                    <a:pt x="7" y="191"/>
                  </a:lnTo>
                  <a:lnTo>
                    <a:pt x="12" y="207"/>
                  </a:lnTo>
                  <a:lnTo>
                    <a:pt x="22" y="224"/>
                  </a:lnTo>
                  <a:lnTo>
                    <a:pt x="35" y="241"/>
                  </a:lnTo>
                  <a:lnTo>
                    <a:pt x="31" y="246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02" name="Freeform 77"/>
            <p:cNvSpPr>
              <a:spLocks/>
            </p:cNvSpPr>
            <p:nvPr userDrawn="1"/>
          </p:nvSpPr>
          <p:spPr bwMode="auto">
            <a:xfrm>
              <a:off x="1222" y="2415"/>
              <a:ext cx="4" cy="5"/>
            </a:xfrm>
            <a:custGeom>
              <a:avLst/>
              <a:gdLst/>
              <a:ahLst/>
              <a:cxnLst>
                <a:cxn ang="0">
                  <a:pos x="3" y="5"/>
                </a:cxn>
                <a:cxn ang="0">
                  <a:pos x="0" y="5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3" y="5"/>
                </a:cxn>
              </a:cxnLst>
              <a:rect l="0" t="0" r="r" b="b"/>
              <a:pathLst>
                <a:path w="4" h="5">
                  <a:moveTo>
                    <a:pt x="3" y="5"/>
                  </a:moveTo>
                  <a:lnTo>
                    <a:pt x="0" y="5"/>
                  </a:lnTo>
                  <a:lnTo>
                    <a:pt x="4" y="0"/>
                  </a:lnTo>
                  <a:lnTo>
                    <a:pt x="3" y="0"/>
                  </a:lnTo>
                  <a:lnTo>
                    <a:pt x="3" y="5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03" name="Freeform 78"/>
            <p:cNvSpPr>
              <a:spLocks/>
            </p:cNvSpPr>
            <p:nvPr userDrawn="1"/>
          </p:nvSpPr>
          <p:spPr bwMode="auto">
            <a:xfrm>
              <a:off x="1301" y="1302"/>
              <a:ext cx="304" cy="876"/>
            </a:xfrm>
            <a:custGeom>
              <a:avLst/>
              <a:gdLst/>
              <a:ahLst/>
              <a:cxnLst>
                <a:cxn ang="0">
                  <a:pos x="0" y="872"/>
                </a:cxn>
                <a:cxn ang="0">
                  <a:pos x="68" y="775"/>
                </a:cxn>
                <a:cxn ang="0">
                  <a:pos x="133" y="671"/>
                </a:cxn>
                <a:cxn ang="0">
                  <a:pos x="163" y="619"/>
                </a:cxn>
                <a:cxn ang="0">
                  <a:pos x="191" y="565"/>
                </a:cxn>
                <a:cxn ang="0">
                  <a:pos x="218" y="510"/>
                </a:cxn>
                <a:cxn ang="0">
                  <a:pos x="240" y="455"/>
                </a:cxn>
                <a:cxn ang="0">
                  <a:pos x="260" y="400"/>
                </a:cxn>
                <a:cxn ang="0">
                  <a:pos x="276" y="343"/>
                </a:cxn>
                <a:cxn ang="0">
                  <a:pos x="288" y="287"/>
                </a:cxn>
                <a:cxn ang="0">
                  <a:pos x="295" y="230"/>
                </a:cxn>
                <a:cxn ang="0">
                  <a:pos x="298" y="174"/>
                </a:cxn>
                <a:cxn ang="0">
                  <a:pos x="298" y="144"/>
                </a:cxn>
                <a:cxn ang="0">
                  <a:pos x="297" y="116"/>
                </a:cxn>
                <a:cxn ang="0">
                  <a:pos x="288" y="58"/>
                </a:cxn>
                <a:cxn ang="0">
                  <a:pos x="274" y="2"/>
                </a:cxn>
                <a:cxn ang="0">
                  <a:pos x="280" y="0"/>
                </a:cxn>
                <a:cxn ang="0">
                  <a:pos x="294" y="58"/>
                </a:cxn>
                <a:cxn ang="0">
                  <a:pos x="303" y="116"/>
                </a:cxn>
                <a:cxn ang="0">
                  <a:pos x="304" y="144"/>
                </a:cxn>
                <a:cxn ang="0">
                  <a:pos x="304" y="174"/>
                </a:cxn>
                <a:cxn ang="0">
                  <a:pos x="301" y="230"/>
                </a:cxn>
                <a:cxn ang="0">
                  <a:pos x="294" y="290"/>
                </a:cxn>
                <a:cxn ang="0">
                  <a:pos x="281" y="346"/>
                </a:cxn>
                <a:cxn ang="0">
                  <a:pos x="266" y="404"/>
                </a:cxn>
                <a:cxn ang="0">
                  <a:pos x="246" y="459"/>
                </a:cxn>
                <a:cxn ang="0">
                  <a:pos x="223" y="514"/>
                </a:cxn>
                <a:cxn ang="0">
                  <a:pos x="196" y="570"/>
                </a:cxn>
                <a:cxn ang="0">
                  <a:pos x="168" y="623"/>
                </a:cxn>
                <a:cxn ang="0">
                  <a:pos x="138" y="676"/>
                </a:cxn>
                <a:cxn ang="0">
                  <a:pos x="73" y="779"/>
                </a:cxn>
                <a:cxn ang="0">
                  <a:pos x="6" y="876"/>
                </a:cxn>
                <a:cxn ang="0">
                  <a:pos x="0" y="872"/>
                </a:cxn>
              </a:cxnLst>
              <a:rect l="0" t="0" r="r" b="b"/>
              <a:pathLst>
                <a:path w="304" h="876">
                  <a:moveTo>
                    <a:pt x="0" y="872"/>
                  </a:moveTo>
                  <a:lnTo>
                    <a:pt x="68" y="775"/>
                  </a:lnTo>
                  <a:lnTo>
                    <a:pt x="133" y="671"/>
                  </a:lnTo>
                  <a:lnTo>
                    <a:pt x="163" y="619"/>
                  </a:lnTo>
                  <a:lnTo>
                    <a:pt x="191" y="565"/>
                  </a:lnTo>
                  <a:lnTo>
                    <a:pt x="218" y="510"/>
                  </a:lnTo>
                  <a:lnTo>
                    <a:pt x="240" y="455"/>
                  </a:lnTo>
                  <a:lnTo>
                    <a:pt x="260" y="400"/>
                  </a:lnTo>
                  <a:lnTo>
                    <a:pt x="276" y="343"/>
                  </a:lnTo>
                  <a:lnTo>
                    <a:pt x="288" y="287"/>
                  </a:lnTo>
                  <a:lnTo>
                    <a:pt x="295" y="230"/>
                  </a:lnTo>
                  <a:lnTo>
                    <a:pt x="298" y="174"/>
                  </a:lnTo>
                  <a:lnTo>
                    <a:pt x="298" y="144"/>
                  </a:lnTo>
                  <a:lnTo>
                    <a:pt x="297" y="116"/>
                  </a:lnTo>
                  <a:lnTo>
                    <a:pt x="288" y="58"/>
                  </a:lnTo>
                  <a:lnTo>
                    <a:pt x="274" y="2"/>
                  </a:lnTo>
                  <a:lnTo>
                    <a:pt x="280" y="0"/>
                  </a:lnTo>
                  <a:lnTo>
                    <a:pt x="294" y="58"/>
                  </a:lnTo>
                  <a:lnTo>
                    <a:pt x="303" y="116"/>
                  </a:lnTo>
                  <a:lnTo>
                    <a:pt x="304" y="144"/>
                  </a:lnTo>
                  <a:lnTo>
                    <a:pt x="304" y="174"/>
                  </a:lnTo>
                  <a:lnTo>
                    <a:pt x="301" y="230"/>
                  </a:lnTo>
                  <a:lnTo>
                    <a:pt x="294" y="290"/>
                  </a:lnTo>
                  <a:lnTo>
                    <a:pt x="281" y="346"/>
                  </a:lnTo>
                  <a:lnTo>
                    <a:pt x="266" y="404"/>
                  </a:lnTo>
                  <a:lnTo>
                    <a:pt x="246" y="459"/>
                  </a:lnTo>
                  <a:lnTo>
                    <a:pt x="223" y="514"/>
                  </a:lnTo>
                  <a:lnTo>
                    <a:pt x="196" y="570"/>
                  </a:lnTo>
                  <a:lnTo>
                    <a:pt x="168" y="623"/>
                  </a:lnTo>
                  <a:lnTo>
                    <a:pt x="138" y="676"/>
                  </a:lnTo>
                  <a:lnTo>
                    <a:pt x="73" y="779"/>
                  </a:lnTo>
                  <a:lnTo>
                    <a:pt x="6" y="876"/>
                  </a:lnTo>
                  <a:lnTo>
                    <a:pt x="0" y="872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04" name="Freeform 79"/>
            <p:cNvSpPr>
              <a:spLocks/>
            </p:cNvSpPr>
            <p:nvPr userDrawn="1"/>
          </p:nvSpPr>
          <p:spPr bwMode="auto">
            <a:xfrm>
              <a:off x="1301" y="2174"/>
              <a:ext cx="6" cy="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4"/>
                </a:cxn>
                <a:cxn ang="0">
                  <a:pos x="0" y="0"/>
                </a:cxn>
              </a:cxnLst>
              <a:rect l="0" t="0" r="r" b="b"/>
              <a:pathLst>
                <a:path w="6" h="4">
                  <a:moveTo>
                    <a:pt x="0" y="0"/>
                  </a:moveTo>
                  <a:lnTo>
                    <a:pt x="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05" name="Freeform 80"/>
            <p:cNvSpPr>
              <a:spLocks/>
            </p:cNvSpPr>
            <p:nvPr userDrawn="1"/>
          </p:nvSpPr>
          <p:spPr bwMode="auto">
            <a:xfrm>
              <a:off x="1147" y="1056"/>
              <a:ext cx="434" cy="250"/>
            </a:xfrm>
            <a:custGeom>
              <a:avLst/>
              <a:gdLst/>
              <a:ahLst/>
              <a:cxnLst>
                <a:cxn ang="0">
                  <a:pos x="428" y="250"/>
                </a:cxn>
                <a:cxn ang="0">
                  <a:pos x="413" y="219"/>
                </a:cxn>
                <a:cxn ang="0">
                  <a:pos x="394" y="189"/>
                </a:cxn>
                <a:cxn ang="0">
                  <a:pos x="375" y="164"/>
                </a:cxn>
                <a:cxn ang="0">
                  <a:pos x="352" y="140"/>
                </a:cxn>
                <a:cxn ang="0">
                  <a:pos x="329" y="118"/>
                </a:cxn>
                <a:cxn ang="0">
                  <a:pos x="304" y="99"/>
                </a:cxn>
                <a:cxn ang="0">
                  <a:pos x="277" y="82"/>
                </a:cxn>
                <a:cxn ang="0">
                  <a:pos x="249" y="66"/>
                </a:cxn>
                <a:cxn ang="0">
                  <a:pos x="191" y="41"/>
                </a:cxn>
                <a:cxn ang="0">
                  <a:pos x="128" y="24"/>
                </a:cxn>
                <a:cxn ang="0">
                  <a:pos x="65" y="11"/>
                </a:cxn>
                <a:cxn ang="0">
                  <a:pos x="32" y="8"/>
                </a:cxn>
                <a:cxn ang="0">
                  <a:pos x="0" y="5"/>
                </a:cxn>
                <a:cxn ang="0">
                  <a:pos x="0" y="0"/>
                </a:cxn>
                <a:cxn ang="0">
                  <a:pos x="32" y="2"/>
                </a:cxn>
                <a:cxn ang="0">
                  <a:pos x="65" y="5"/>
                </a:cxn>
                <a:cxn ang="0">
                  <a:pos x="131" y="18"/>
                </a:cxn>
                <a:cxn ang="0">
                  <a:pos x="193" y="35"/>
                </a:cxn>
                <a:cxn ang="0">
                  <a:pos x="253" y="60"/>
                </a:cxn>
                <a:cxn ang="0">
                  <a:pos x="281" y="76"/>
                </a:cxn>
                <a:cxn ang="0">
                  <a:pos x="308" y="93"/>
                </a:cxn>
                <a:cxn ang="0">
                  <a:pos x="333" y="113"/>
                </a:cxn>
                <a:cxn ang="0">
                  <a:pos x="356" y="134"/>
                </a:cxn>
                <a:cxn ang="0">
                  <a:pos x="379" y="158"/>
                </a:cxn>
                <a:cxn ang="0">
                  <a:pos x="400" y="185"/>
                </a:cxn>
                <a:cxn ang="0">
                  <a:pos x="418" y="214"/>
                </a:cxn>
                <a:cxn ang="0">
                  <a:pos x="434" y="246"/>
                </a:cxn>
                <a:cxn ang="0">
                  <a:pos x="428" y="250"/>
                </a:cxn>
              </a:cxnLst>
              <a:rect l="0" t="0" r="r" b="b"/>
              <a:pathLst>
                <a:path w="434" h="250">
                  <a:moveTo>
                    <a:pt x="428" y="250"/>
                  </a:moveTo>
                  <a:lnTo>
                    <a:pt x="413" y="219"/>
                  </a:lnTo>
                  <a:lnTo>
                    <a:pt x="394" y="189"/>
                  </a:lnTo>
                  <a:lnTo>
                    <a:pt x="375" y="164"/>
                  </a:lnTo>
                  <a:lnTo>
                    <a:pt x="352" y="140"/>
                  </a:lnTo>
                  <a:lnTo>
                    <a:pt x="329" y="118"/>
                  </a:lnTo>
                  <a:lnTo>
                    <a:pt x="304" y="99"/>
                  </a:lnTo>
                  <a:lnTo>
                    <a:pt x="277" y="82"/>
                  </a:lnTo>
                  <a:lnTo>
                    <a:pt x="249" y="66"/>
                  </a:lnTo>
                  <a:lnTo>
                    <a:pt x="191" y="41"/>
                  </a:lnTo>
                  <a:lnTo>
                    <a:pt x="128" y="24"/>
                  </a:lnTo>
                  <a:lnTo>
                    <a:pt x="65" y="11"/>
                  </a:lnTo>
                  <a:lnTo>
                    <a:pt x="32" y="8"/>
                  </a:lnTo>
                  <a:lnTo>
                    <a:pt x="0" y="5"/>
                  </a:lnTo>
                  <a:lnTo>
                    <a:pt x="0" y="0"/>
                  </a:lnTo>
                  <a:lnTo>
                    <a:pt x="32" y="2"/>
                  </a:lnTo>
                  <a:lnTo>
                    <a:pt x="65" y="5"/>
                  </a:lnTo>
                  <a:lnTo>
                    <a:pt x="131" y="18"/>
                  </a:lnTo>
                  <a:lnTo>
                    <a:pt x="193" y="35"/>
                  </a:lnTo>
                  <a:lnTo>
                    <a:pt x="253" y="60"/>
                  </a:lnTo>
                  <a:lnTo>
                    <a:pt x="281" y="76"/>
                  </a:lnTo>
                  <a:lnTo>
                    <a:pt x="308" y="93"/>
                  </a:lnTo>
                  <a:lnTo>
                    <a:pt x="333" y="113"/>
                  </a:lnTo>
                  <a:lnTo>
                    <a:pt x="356" y="134"/>
                  </a:lnTo>
                  <a:lnTo>
                    <a:pt x="379" y="158"/>
                  </a:lnTo>
                  <a:lnTo>
                    <a:pt x="400" y="185"/>
                  </a:lnTo>
                  <a:lnTo>
                    <a:pt x="418" y="214"/>
                  </a:lnTo>
                  <a:lnTo>
                    <a:pt x="434" y="246"/>
                  </a:lnTo>
                  <a:lnTo>
                    <a:pt x="428" y="25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06" name="Freeform 81"/>
            <p:cNvSpPr>
              <a:spLocks/>
            </p:cNvSpPr>
            <p:nvPr userDrawn="1"/>
          </p:nvSpPr>
          <p:spPr bwMode="auto">
            <a:xfrm>
              <a:off x="1575" y="1302"/>
              <a:ext cx="6" cy="4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6" y="0"/>
                </a:cxn>
              </a:cxnLst>
              <a:rect l="0" t="0" r="r" b="b"/>
              <a:pathLst>
                <a:path w="6" h="4">
                  <a:moveTo>
                    <a:pt x="6" y="0"/>
                  </a:moveTo>
                  <a:lnTo>
                    <a:pt x="0" y="4"/>
                  </a:lnTo>
                  <a:lnTo>
                    <a:pt x="0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07" name="Freeform 82"/>
            <p:cNvSpPr>
              <a:spLocks/>
            </p:cNvSpPr>
            <p:nvPr userDrawn="1"/>
          </p:nvSpPr>
          <p:spPr bwMode="auto">
            <a:xfrm>
              <a:off x="899" y="1056"/>
              <a:ext cx="248" cy="114"/>
            </a:xfrm>
            <a:custGeom>
              <a:avLst/>
              <a:gdLst/>
              <a:ahLst/>
              <a:cxnLst>
                <a:cxn ang="0">
                  <a:pos x="248" y="5"/>
                </a:cxn>
                <a:cxn ang="0">
                  <a:pos x="212" y="5"/>
                </a:cxn>
                <a:cxn ang="0">
                  <a:pos x="178" y="9"/>
                </a:cxn>
                <a:cxn ang="0">
                  <a:pos x="163" y="14"/>
                </a:cxn>
                <a:cxn ang="0">
                  <a:pos x="146" y="18"/>
                </a:cxn>
                <a:cxn ang="0">
                  <a:pos x="116" y="31"/>
                </a:cxn>
                <a:cxn ang="0">
                  <a:pos x="86" y="46"/>
                </a:cxn>
                <a:cxn ang="0">
                  <a:pos x="58" y="65"/>
                </a:cxn>
                <a:cxn ang="0">
                  <a:pos x="31" y="87"/>
                </a:cxn>
                <a:cxn ang="0">
                  <a:pos x="6" y="114"/>
                </a:cxn>
                <a:cxn ang="0">
                  <a:pos x="0" y="110"/>
                </a:cxn>
                <a:cxn ang="0">
                  <a:pos x="27" y="82"/>
                </a:cxn>
                <a:cxn ang="0">
                  <a:pos x="54" y="59"/>
                </a:cxn>
                <a:cxn ang="0">
                  <a:pos x="82" y="41"/>
                </a:cxn>
                <a:cxn ang="0">
                  <a:pos x="112" y="25"/>
                </a:cxn>
                <a:cxn ang="0">
                  <a:pos x="142" y="12"/>
                </a:cxn>
                <a:cxn ang="0">
                  <a:pos x="160" y="8"/>
                </a:cxn>
                <a:cxn ang="0">
                  <a:pos x="176" y="4"/>
                </a:cxn>
                <a:cxn ang="0">
                  <a:pos x="212" y="0"/>
                </a:cxn>
                <a:cxn ang="0">
                  <a:pos x="248" y="0"/>
                </a:cxn>
                <a:cxn ang="0">
                  <a:pos x="248" y="5"/>
                </a:cxn>
              </a:cxnLst>
              <a:rect l="0" t="0" r="r" b="b"/>
              <a:pathLst>
                <a:path w="248" h="114">
                  <a:moveTo>
                    <a:pt x="248" y="5"/>
                  </a:moveTo>
                  <a:lnTo>
                    <a:pt x="212" y="5"/>
                  </a:lnTo>
                  <a:lnTo>
                    <a:pt x="178" y="9"/>
                  </a:lnTo>
                  <a:lnTo>
                    <a:pt x="163" y="14"/>
                  </a:lnTo>
                  <a:lnTo>
                    <a:pt x="146" y="18"/>
                  </a:lnTo>
                  <a:lnTo>
                    <a:pt x="116" y="31"/>
                  </a:lnTo>
                  <a:lnTo>
                    <a:pt x="86" y="46"/>
                  </a:lnTo>
                  <a:lnTo>
                    <a:pt x="58" y="65"/>
                  </a:lnTo>
                  <a:lnTo>
                    <a:pt x="31" y="87"/>
                  </a:lnTo>
                  <a:lnTo>
                    <a:pt x="6" y="114"/>
                  </a:lnTo>
                  <a:lnTo>
                    <a:pt x="0" y="110"/>
                  </a:lnTo>
                  <a:lnTo>
                    <a:pt x="27" y="82"/>
                  </a:lnTo>
                  <a:lnTo>
                    <a:pt x="54" y="59"/>
                  </a:lnTo>
                  <a:lnTo>
                    <a:pt x="82" y="41"/>
                  </a:lnTo>
                  <a:lnTo>
                    <a:pt x="112" y="25"/>
                  </a:lnTo>
                  <a:lnTo>
                    <a:pt x="142" y="12"/>
                  </a:lnTo>
                  <a:lnTo>
                    <a:pt x="160" y="8"/>
                  </a:lnTo>
                  <a:lnTo>
                    <a:pt x="176" y="4"/>
                  </a:lnTo>
                  <a:lnTo>
                    <a:pt x="212" y="0"/>
                  </a:lnTo>
                  <a:lnTo>
                    <a:pt x="248" y="0"/>
                  </a:lnTo>
                  <a:lnTo>
                    <a:pt x="248" y="5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08" name="Freeform 83"/>
            <p:cNvSpPr>
              <a:spLocks/>
            </p:cNvSpPr>
            <p:nvPr userDrawn="1"/>
          </p:nvSpPr>
          <p:spPr bwMode="auto">
            <a:xfrm>
              <a:off x="1147" y="1056"/>
              <a:ext cx="1" cy="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"/>
                </a:cxn>
                <a:cxn ang="0">
                  <a:pos x="0" y="0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09" name="Freeform 84"/>
            <p:cNvSpPr>
              <a:spLocks/>
            </p:cNvSpPr>
            <p:nvPr userDrawn="1"/>
          </p:nvSpPr>
          <p:spPr bwMode="auto">
            <a:xfrm>
              <a:off x="772" y="1166"/>
              <a:ext cx="133" cy="411"/>
            </a:xfrm>
            <a:custGeom>
              <a:avLst/>
              <a:gdLst/>
              <a:ahLst/>
              <a:cxnLst>
                <a:cxn ang="0">
                  <a:pos x="133" y="4"/>
                </a:cxn>
                <a:cxn ang="0">
                  <a:pos x="116" y="25"/>
                </a:cxn>
                <a:cxn ang="0">
                  <a:pos x="102" y="48"/>
                </a:cxn>
                <a:cxn ang="0">
                  <a:pos x="78" y="93"/>
                </a:cxn>
                <a:cxn ang="0">
                  <a:pos x="61" y="144"/>
                </a:cxn>
                <a:cxn ang="0">
                  <a:pos x="48" y="198"/>
                </a:cxn>
                <a:cxn ang="0">
                  <a:pos x="31" y="307"/>
                </a:cxn>
                <a:cxn ang="0">
                  <a:pos x="21" y="360"/>
                </a:cxn>
                <a:cxn ang="0">
                  <a:pos x="7" y="411"/>
                </a:cxn>
                <a:cxn ang="0">
                  <a:pos x="0" y="410"/>
                </a:cxn>
                <a:cxn ang="0">
                  <a:pos x="14" y="359"/>
                </a:cxn>
                <a:cxn ang="0">
                  <a:pos x="24" y="307"/>
                </a:cxn>
                <a:cxn ang="0">
                  <a:pos x="41" y="198"/>
                </a:cxn>
                <a:cxn ang="0">
                  <a:pos x="54" y="143"/>
                </a:cxn>
                <a:cxn ang="0">
                  <a:pos x="71" y="92"/>
                </a:cxn>
                <a:cxn ang="0">
                  <a:pos x="96" y="44"/>
                </a:cxn>
                <a:cxn ang="0">
                  <a:pos x="110" y="21"/>
                </a:cxn>
                <a:cxn ang="0">
                  <a:pos x="127" y="0"/>
                </a:cxn>
                <a:cxn ang="0">
                  <a:pos x="133" y="4"/>
                </a:cxn>
              </a:cxnLst>
              <a:rect l="0" t="0" r="r" b="b"/>
              <a:pathLst>
                <a:path w="133" h="411">
                  <a:moveTo>
                    <a:pt x="133" y="4"/>
                  </a:moveTo>
                  <a:lnTo>
                    <a:pt x="116" y="25"/>
                  </a:lnTo>
                  <a:lnTo>
                    <a:pt x="102" y="48"/>
                  </a:lnTo>
                  <a:lnTo>
                    <a:pt x="78" y="93"/>
                  </a:lnTo>
                  <a:lnTo>
                    <a:pt x="61" y="144"/>
                  </a:lnTo>
                  <a:lnTo>
                    <a:pt x="48" y="198"/>
                  </a:lnTo>
                  <a:lnTo>
                    <a:pt x="31" y="307"/>
                  </a:lnTo>
                  <a:lnTo>
                    <a:pt x="21" y="360"/>
                  </a:lnTo>
                  <a:lnTo>
                    <a:pt x="7" y="411"/>
                  </a:lnTo>
                  <a:lnTo>
                    <a:pt x="0" y="410"/>
                  </a:lnTo>
                  <a:lnTo>
                    <a:pt x="14" y="359"/>
                  </a:lnTo>
                  <a:lnTo>
                    <a:pt x="24" y="307"/>
                  </a:lnTo>
                  <a:lnTo>
                    <a:pt x="41" y="198"/>
                  </a:lnTo>
                  <a:lnTo>
                    <a:pt x="54" y="143"/>
                  </a:lnTo>
                  <a:lnTo>
                    <a:pt x="71" y="92"/>
                  </a:lnTo>
                  <a:lnTo>
                    <a:pt x="96" y="44"/>
                  </a:lnTo>
                  <a:lnTo>
                    <a:pt x="110" y="21"/>
                  </a:lnTo>
                  <a:lnTo>
                    <a:pt x="127" y="0"/>
                  </a:lnTo>
                  <a:lnTo>
                    <a:pt x="133" y="4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10" name="Freeform 85"/>
            <p:cNvSpPr>
              <a:spLocks/>
            </p:cNvSpPr>
            <p:nvPr userDrawn="1"/>
          </p:nvSpPr>
          <p:spPr bwMode="auto">
            <a:xfrm>
              <a:off x="899" y="1166"/>
              <a:ext cx="6" cy="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4"/>
                </a:cxn>
                <a:cxn ang="0">
                  <a:pos x="0" y="0"/>
                </a:cxn>
              </a:cxnLst>
              <a:rect l="0" t="0" r="r" b="b"/>
              <a:pathLst>
                <a:path w="6" h="4">
                  <a:moveTo>
                    <a:pt x="0" y="0"/>
                  </a:moveTo>
                  <a:lnTo>
                    <a:pt x="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11" name="Freeform 86"/>
            <p:cNvSpPr>
              <a:spLocks/>
            </p:cNvSpPr>
            <p:nvPr userDrawn="1"/>
          </p:nvSpPr>
          <p:spPr bwMode="auto">
            <a:xfrm>
              <a:off x="567" y="1487"/>
              <a:ext cx="211" cy="93"/>
            </a:xfrm>
            <a:custGeom>
              <a:avLst/>
              <a:gdLst/>
              <a:ahLst/>
              <a:cxnLst>
                <a:cxn ang="0">
                  <a:pos x="208" y="93"/>
                </a:cxn>
                <a:cxn ang="0">
                  <a:pos x="155" y="78"/>
                </a:cxn>
                <a:cxn ang="0">
                  <a:pos x="102" y="58"/>
                </a:cxn>
                <a:cxn ang="0">
                  <a:pos x="49" y="34"/>
                </a:cxn>
                <a:cxn ang="0">
                  <a:pos x="0" y="6"/>
                </a:cxn>
                <a:cxn ang="0">
                  <a:pos x="4" y="0"/>
                </a:cxn>
                <a:cxn ang="0">
                  <a:pos x="54" y="28"/>
                </a:cxn>
                <a:cxn ang="0">
                  <a:pos x="105" y="52"/>
                </a:cxn>
                <a:cxn ang="0">
                  <a:pos x="158" y="72"/>
                </a:cxn>
                <a:cxn ang="0">
                  <a:pos x="211" y="88"/>
                </a:cxn>
                <a:cxn ang="0">
                  <a:pos x="208" y="93"/>
                </a:cxn>
              </a:cxnLst>
              <a:rect l="0" t="0" r="r" b="b"/>
              <a:pathLst>
                <a:path w="211" h="93">
                  <a:moveTo>
                    <a:pt x="208" y="93"/>
                  </a:moveTo>
                  <a:lnTo>
                    <a:pt x="155" y="78"/>
                  </a:lnTo>
                  <a:lnTo>
                    <a:pt x="102" y="58"/>
                  </a:lnTo>
                  <a:lnTo>
                    <a:pt x="49" y="34"/>
                  </a:lnTo>
                  <a:lnTo>
                    <a:pt x="0" y="6"/>
                  </a:lnTo>
                  <a:lnTo>
                    <a:pt x="4" y="0"/>
                  </a:lnTo>
                  <a:lnTo>
                    <a:pt x="54" y="28"/>
                  </a:lnTo>
                  <a:lnTo>
                    <a:pt x="105" y="52"/>
                  </a:lnTo>
                  <a:lnTo>
                    <a:pt x="158" y="72"/>
                  </a:lnTo>
                  <a:lnTo>
                    <a:pt x="211" y="88"/>
                  </a:lnTo>
                  <a:lnTo>
                    <a:pt x="208" y="93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12" name="Freeform 87"/>
            <p:cNvSpPr>
              <a:spLocks/>
            </p:cNvSpPr>
            <p:nvPr userDrawn="1"/>
          </p:nvSpPr>
          <p:spPr bwMode="auto">
            <a:xfrm>
              <a:off x="772" y="1575"/>
              <a:ext cx="7" cy="7"/>
            </a:xfrm>
            <a:custGeom>
              <a:avLst/>
              <a:gdLst/>
              <a:ahLst/>
              <a:cxnLst>
                <a:cxn ang="0">
                  <a:pos x="7" y="2"/>
                </a:cxn>
                <a:cxn ang="0">
                  <a:pos x="6" y="7"/>
                </a:cxn>
                <a:cxn ang="0">
                  <a:pos x="3" y="5"/>
                </a:cxn>
                <a:cxn ang="0">
                  <a:pos x="6" y="0"/>
                </a:cxn>
                <a:cxn ang="0">
                  <a:pos x="0" y="1"/>
                </a:cxn>
                <a:cxn ang="0">
                  <a:pos x="7" y="2"/>
                </a:cxn>
              </a:cxnLst>
              <a:rect l="0" t="0" r="r" b="b"/>
              <a:pathLst>
                <a:path w="7" h="7">
                  <a:moveTo>
                    <a:pt x="7" y="2"/>
                  </a:moveTo>
                  <a:lnTo>
                    <a:pt x="6" y="7"/>
                  </a:lnTo>
                  <a:lnTo>
                    <a:pt x="3" y="5"/>
                  </a:lnTo>
                  <a:lnTo>
                    <a:pt x="6" y="0"/>
                  </a:lnTo>
                  <a:lnTo>
                    <a:pt x="0" y="1"/>
                  </a:lnTo>
                  <a:lnTo>
                    <a:pt x="7" y="2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13" name="Freeform 88"/>
            <p:cNvSpPr>
              <a:spLocks/>
            </p:cNvSpPr>
            <p:nvPr userDrawn="1"/>
          </p:nvSpPr>
          <p:spPr bwMode="auto">
            <a:xfrm>
              <a:off x="499" y="1135"/>
              <a:ext cx="83" cy="356"/>
            </a:xfrm>
            <a:custGeom>
              <a:avLst/>
              <a:gdLst/>
              <a:ahLst/>
              <a:cxnLst>
                <a:cxn ang="0">
                  <a:pos x="68" y="353"/>
                </a:cxn>
                <a:cxn ang="0">
                  <a:pos x="75" y="307"/>
                </a:cxn>
                <a:cxn ang="0">
                  <a:pos x="78" y="261"/>
                </a:cxn>
                <a:cxn ang="0">
                  <a:pos x="78" y="215"/>
                </a:cxn>
                <a:cxn ang="0">
                  <a:pos x="73" y="168"/>
                </a:cxn>
                <a:cxn ang="0">
                  <a:pos x="64" y="124"/>
                </a:cxn>
                <a:cxn ang="0">
                  <a:pos x="48" y="80"/>
                </a:cxn>
                <a:cxn ang="0">
                  <a:pos x="38" y="62"/>
                </a:cxn>
                <a:cxn ang="0">
                  <a:pos x="27" y="42"/>
                </a:cxn>
                <a:cxn ang="0">
                  <a:pos x="0" y="4"/>
                </a:cxn>
                <a:cxn ang="0">
                  <a:pos x="6" y="0"/>
                </a:cxn>
                <a:cxn ang="0">
                  <a:pos x="32" y="38"/>
                </a:cxn>
                <a:cxn ang="0">
                  <a:pos x="44" y="58"/>
                </a:cxn>
                <a:cxn ang="0">
                  <a:pos x="54" y="78"/>
                </a:cxn>
                <a:cxn ang="0">
                  <a:pos x="69" y="121"/>
                </a:cxn>
                <a:cxn ang="0">
                  <a:pos x="79" y="168"/>
                </a:cxn>
                <a:cxn ang="0">
                  <a:pos x="83" y="215"/>
                </a:cxn>
                <a:cxn ang="0">
                  <a:pos x="83" y="261"/>
                </a:cxn>
                <a:cxn ang="0">
                  <a:pos x="81" y="309"/>
                </a:cxn>
                <a:cxn ang="0">
                  <a:pos x="73" y="356"/>
                </a:cxn>
                <a:cxn ang="0">
                  <a:pos x="68" y="353"/>
                </a:cxn>
              </a:cxnLst>
              <a:rect l="0" t="0" r="r" b="b"/>
              <a:pathLst>
                <a:path w="83" h="356">
                  <a:moveTo>
                    <a:pt x="68" y="353"/>
                  </a:moveTo>
                  <a:lnTo>
                    <a:pt x="75" y="307"/>
                  </a:lnTo>
                  <a:lnTo>
                    <a:pt x="78" y="261"/>
                  </a:lnTo>
                  <a:lnTo>
                    <a:pt x="78" y="215"/>
                  </a:lnTo>
                  <a:lnTo>
                    <a:pt x="73" y="168"/>
                  </a:lnTo>
                  <a:lnTo>
                    <a:pt x="64" y="124"/>
                  </a:lnTo>
                  <a:lnTo>
                    <a:pt x="48" y="80"/>
                  </a:lnTo>
                  <a:lnTo>
                    <a:pt x="38" y="62"/>
                  </a:lnTo>
                  <a:lnTo>
                    <a:pt x="27" y="42"/>
                  </a:lnTo>
                  <a:lnTo>
                    <a:pt x="0" y="4"/>
                  </a:lnTo>
                  <a:lnTo>
                    <a:pt x="6" y="0"/>
                  </a:lnTo>
                  <a:lnTo>
                    <a:pt x="32" y="38"/>
                  </a:lnTo>
                  <a:lnTo>
                    <a:pt x="44" y="58"/>
                  </a:lnTo>
                  <a:lnTo>
                    <a:pt x="54" y="78"/>
                  </a:lnTo>
                  <a:lnTo>
                    <a:pt x="69" y="121"/>
                  </a:lnTo>
                  <a:lnTo>
                    <a:pt x="79" y="168"/>
                  </a:lnTo>
                  <a:lnTo>
                    <a:pt x="83" y="215"/>
                  </a:lnTo>
                  <a:lnTo>
                    <a:pt x="83" y="261"/>
                  </a:lnTo>
                  <a:lnTo>
                    <a:pt x="81" y="309"/>
                  </a:lnTo>
                  <a:lnTo>
                    <a:pt x="73" y="356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14" name="Freeform 89"/>
            <p:cNvSpPr>
              <a:spLocks/>
            </p:cNvSpPr>
            <p:nvPr userDrawn="1"/>
          </p:nvSpPr>
          <p:spPr bwMode="auto">
            <a:xfrm>
              <a:off x="567" y="1487"/>
              <a:ext cx="5" cy="6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1"/>
                </a:cxn>
                <a:cxn ang="0">
                  <a:pos x="5" y="4"/>
                </a:cxn>
                <a:cxn ang="0">
                  <a:pos x="4" y="0"/>
                </a:cxn>
                <a:cxn ang="0">
                  <a:pos x="0" y="6"/>
                </a:cxn>
              </a:cxnLst>
              <a:rect l="0" t="0" r="r" b="b"/>
              <a:pathLst>
                <a:path w="5" h="6">
                  <a:moveTo>
                    <a:pt x="0" y="6"/>
                  </a:moveTo>
                  <a:lnTo>
                    <a:pt x="0" y="1"/>
                  </a:lnTo>
                  <a:lnTo>
                    <a:pt x="5" y="4"/>
                  </a:lnTo>
                  <a:lnTo>
                    <a:pt x="4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15" name="Freeform 90"/>
            <p:cNvSpPr>
              <a:spLocks/>
            </p:cNvSpPr>
            <p:nvPr userDrawn="1"/>
          </p:nvSpPr>
          <p:spPr bwMode="auto">
            <a:xfrm>
              <a:off x="29" y="1037"/>
              <a:ext cx="474" cy="102"/>
            </a:xfrm>
            <a:custGeom>
              <a:avLst/>
              <a:gdLst/>
              <a:ahLst/>
              <a:cxnLst>
                <a:cxn ang="0">
                  <a:pos x="470" y="102"/>
                </a:cxn>
                <a:cxn ang="0">
                  <a:pos x="418" y="74"/>
                </a:cxn>
                <a:cxn ang="0">
                  <a:pos x="362" y="48"/>
                </a:cxn>
                <a:cxn ang="0">
                  <a:pos x="304" y="28"/>
                </a:cxn>
                <a:cxn ang="0">
                  <a:pos x="273" y="20"/>
                </a:cxn>
                <a:cxn ang="0">
                  <a:pos x="244" y="13"/>
                </a:cxn>
                <a:cxn ang="0">
                  <a:pos x="214" y="9"/>
                </a:cxn>
                <a:cxn ang="0">
                  <a:pos x="183" y="6"/>
                </a:cxn>
                <a:cxn ang="0">
                  <a:pos x="152" y="6"/>
                </a:cxn>
                <a:cxn ang="0">
                  <a:pos x="122" y="9"/>
                </a:cxn>
                <a:cxn ang="0">
                  <a:pos x="92" y="13"/>
                </a:cxn>
                <a:cxn ang="0">
                  <a:pos x="63" y="20"/>
                </a:cxn>
                <a:cxn ang="0">
                  <a:pos x="33" y="31"/>
                </a:cxn>
                <a:cxn ang="0">
                  <a:pos x="5" y="44"/>
                </a:cxn>
                <a:cxn ang="0">
                  <a:pos x="0" y="38"/>
                </a:cxn>
                <a:cxn ang="0">
                  <a:pos x="29" y="26"/>
                </a:cxn>
                <a:cxn ang="0">
                  <a:pos x="60" y="14"/>
                </a:cxn>
                <a:cxn ang="0">
                  <a:pos x="90" y="7"/>
                </a:cxn>
                <a:cxn ang="0">
                  <a:pos x="119" y="3"/>
                </a:cxn>
                <a:cxn ang="0">
                  <a:pos x="152" y="0"/>
                </a:cxn>
                <a:cxn ang="0">
                  <a:pos x="183" y="0"/>
                </a:cxn>
                <a:cxn ang="0">
                  <a:pos x="214" y="3"/>
                </a:cxn>
                <a:cxn ang="0">
                  <a:pos x="244" y="7"/>
                </a:cxn>
                <a:cxn ang="0">
                  <a:pos x="276" y="14"/>
                </a:cxn>
                <a:cxn ang="0">
                  <a:pos x="307" y="23"/>
                </a:cxn>
                <a:cxn ang="0">
                  <a:pos x="365" y="43"/>
                </a:cxn>
                <a:cxn ang="0">
                  <a:pos x="422" y="68"/>
                </a:cxn>
                <a:cxn ang="0">
                  <a:pos x="474" y="96"/>
                </a:cxn>
                <a:cxn ang="0">
                  <a:pos x="470" y="102"/>
                </a:cxn>
              </a:cxnLst>
              <a:rect l="0" t="0" r="r" b="b"/>
              <a:pathLst>
                <a:path w="474" h="102">
                  <a:moveTo>
                    <a:pt x="470" y="102"/>
                  </a:moveTo>
                  <a:lnTo>
                    <a:pt x="418" y="74"/>
                  </a:lnTo>
                  <a:lnTo>
                    <a:pt x="362" y="48"/>
                  </a:lnTo>
                  <a:lnTo>
                    <a:pt x="304" y="28"/>
                  </a:lnTo>
                  <a:lnTo>
                    <a:pt x="273" y="20"/>
                  </a:lnTo>
                  <a:lnTo>
                    <a:pt x="244" y="13"/>
                  </a:lnTo>
                  <a:lnTo>
                    <a:pt x="214" y="9"/>
                  </a:lnTo>
                  <a:lnTo>
                    <a:pt x="183" y="6"/>
                  </a:lnTo>
                  <a:lnTo>
                    <a:pt x="152" y="6"/>
                  </a:lnTo>
                  <a:lnTo>
                    <a:pt x="122" y="9"/>
                  </a:lnTo>
                  <a:lnTo>
                    <a:pt x="92" y="13"/>
                  </a:lnTo>
                  <a:lnTo>
                    <a:pt x="63" y="20"/>
                  </a:lnTo>
                  <a:lnTo>
                    <a:pt x="33" y="31"/>
                  </a:lnTo>
                  <a:lnTo>
                    <a:pt x="5" y="44"/>
                  </a:lnTo>
                  <a:lnTo>
                    <a:pt x="0" y="38"/>
                  </a:lnTo>
                  <a:lnTo>
                    <a:pt x="29" y="26"/>
                  </a:lnTo>
                  <a:lnTo>
                    <a:pt x="60" y="14"/>
                  </a:lnTo>
                  <a:lnTo>
                    <a:pt x="90" y="7"/>
                  </a:lnTo>
                  <a:lnTo>
                    <a:pt x="119" y="3"/>
                  </a:lnTo>
                  <a:lnTo>
                    <a:pt x="152" y="0"/>
                  </a:lnTo>
                  <a:lnTo>
                    <a:pt x="183" y="0"/>
                  </a:lnTo>
                  <a:lnTo>
                    <a:pt x="214" y="3"/>
                  </a:lnTo>
                  <a:lnTo>
                    <a:pt x="244" y="7"/>
                  </a:lnTo>
                  <a:lnTo>
                    <a:pt x="276" y="14"/>
                  </a:lnTo>
                  <a:lnTo>
                    <a:pt x="307" y="23"/>
                  </a:lnTo>
                  <a:lnTo>
                    <a:pt x="365" y="43"/>
                  </a:lnTo>
                  <a:lnTo>
                    <a:pt x="422" y="68"/>
                  </a:lnTo>
                  <a:lnTo>
                    <a:pt x="474" y="96"/>
                  </a:lnTo>
                  <a:lnTo>
                    <a:pt x="470" y="102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16" name="Freeform 91"/>
            <p:cNvSpPr>
              <a:spLocks/>
            </p:cNvSpPr>
            <p:nvPr userDrawn="1"/>
          </p:nvSpPr>
          <p:spPr bwMode="auto">
            <a:xfrm>
              <a:off x="499" y="1133"/>
              <a:ext cx="6" cy="6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4" y="0"/>
                </a:cxn>
                <a:cxn ang="0">
                  <a:pos x="0" y="6"/>
                </a:cxn>
                <a:cxn ang="0">
                  <a:pos x="6" y="2"/>
                </a:cxn>
              </a:cxnLst>
              <a:rect l="0" t="0" r="r" b="b"/>
              <a:pathLst>
                <a:path w="6" h="6">
                  <a:moveTo>
                    <a:pt x="6" y="2"/>
                  </a:moveTo>
                  <a:lnTo>
                    <a:pt x="4" y="0"/>
                  </a:lnTo>
                  <a:lnTo>
                    <a:pt x="0" y="6"/>
                  </a:lnTo>
                  <a:lnTo>
                    <a:pt x="6" y="2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17" name="Freeform 92"/>
            <p:cNvSpPr>
              <a:spLocks/>
            </p:cNvSpPr>
            <p:nvPr userDrawn="1"/>
          </p:nvSpPr>
          <p:spPr bwMode="auto">
            <a:xfrm>
              <a:off x="-232" y="1075"/>
              <a:ext cx="266" cy="748"/>
            </a:xfrm>
            <a:custGeom>
              <a:avLst/>
              <a:gdLst/>
              <a:ahLst/>
              <a:cxnLst>
                <a:cxn ang="0">
                  <a:pos x="266" y="6"/>
                </a:cxn>
                <a:cxn ang="0">
                  <a:pos x="225" y="40"/>
                </a:cxn>
                <a:cxn ang="0">
                  <a:pos x="189" y="75"/>
                </a:cxn>
                <a:cxn ang="0">
                  <a:pos x="155" y="113"/>
                </a:cxn>
                <a:cxn ang="0">
                  <a:pos x="126" y="153"/>
                </a:cxn>
                <a:cxn ang="0">
                  <a:pos x="99" y="195"/>
                </a:cxn>
                <a:cxn ang="0">
                  <a:pos x="76" y="237"/>
                </a:cxn>
                <a:cxn ang="0">
                  <a:pos x="56" y="282"/>
                </a:cxn>
                <a:cxn ang="0">
                  <a:pos x="41" y="330"/>
                </a:cxn>
                <a:cxn ang="0">
                  <a:pos x="28" y="378"/>
                </a:cxn>
                <a:cxn ang="0">
                  <a:pos x="18" y="429"/>
                </a:cxn>
                <a:cxn ang="0">
                  <a:pos x="11" y="480"/>
                </a:cxn>
                <a:cxn ang="0">
                  <a:pos x="7" y="532"/>
                </a:cxn>
                <a:cxn ang="0">
                  <a:pos x="7" y="584"/>
                </a:cxn>
                <a:cxn ang="0">
                  <a:pos x="10" y="638"/>
                </a:cxn>
                <a:cxn ang="0">
                  <a:pos x="14" y="693"/>
                </a:cxn>
                <a:cxn ang="0">
                  <a:pos x="22" y="747"/>
                </a:cxn>
                <a:cxn ang="0">
                  <a:pos x="15" y="748"/>
                </a:cxn>
                <a:cxn ang="0">
                  <a:pos x="7" y="695"/>
                </a:cxn>
                <a:cxn ang="0">
                  <a:pos x="3" y="638"/>
                </a:cxn>
                <a:cxn ang="0">
                  <a:pos x="0" y="584"/>
                </a:cxn>
                <a:cxn ang="0">
                  <a:pos x="0" y="532"/>
                </a:cxn>
                <a:cxn ang="0">
                  <a:pos x="4" y="480"/>
                </a:cxn>
                <a:cxn ang="0">
                  <a:pos x="11" y="429"/>
                </a:cxn>
                <a:cxn ang="0">
                  <a:pos x="21" y="377"/>
                </a:cxn>
                <a:cxn ang="0">
                  <a:pos x="34" y="328"/>
                </a:cxn>
                <a:cxn ang="0">
                  <a:pos x="49" y="280"/>
                </a:cxn>
                <a:cxn ang="0">
                  <a:pos x="69" y="235"/>
                </a:cxn>
                <a:cxn ang="0">
                  <a:pos x="93" y="191"/>
                </a:cxn>
                <a:cxn ang="0">
                  <a:pos x="120" y="149"/>
                </a:cxn>
                <a:cxn ang="0">
                  <a:pos x="150" y="109"/>
                </a:cxn>
                <a:cxn ang="0">
                  <a:pos x="184" y="71"/>
                </a:cxn>
                <a:cxn ang="0">
                  <a:pos x="220" y="34"/>
                </a:cxn>
                <a:cxn ang="0">
                  <a:pos x="261" y="0"/>
                </a:cxn>
                <a:cxn ang="0">
                  <a:pos x="266" y="6"/>
                </a:cxn>
              </a:cxnLst>
              <a:rect l="0" t="0" r="r" b="b"/>
              <a:pathLst>
                <a:path w="266" h="748">
                  <a:moveTo>
                    <a:pt x="266" y="6"/>
                  </a:moveTo>
                  <a:lnTo>
                    <a:pt x="225" y="40"/>
                  </a:lnTo>
                  <a:lnTo>
                    <a:pt x="189" y="75"/>
                  </a:lnTo>
                  <a:lnTo>
                    <a:pt x="155" y="113"/>
                  </a:lnTo>
                  <a:lnTo>
                    <a:pt x="126" y="153"/>
                  </a:lnTo>
                  <a:lnTo>
                    <a:pt x="99" y="195"/>
                  </a:lnTo>
                  <a:lnTo>
                    <a:pt x="76" y="237"/>
                  </a:lnTo>
                  <a:lnTo>
                    <a:pt x="56" y="282"/>
                  </a:lnTo>
                  <a:lnTo>
                    <a:pt x="41" y="330"/>
                  </a:lnTo>
                  <a:lnTo>
                    <a:pt x="28" y="378"/>
                  </a:lnTo>
                  <a:lnTo>
                    <a:pt x="18" y="429"/>
                  </a:lnTo>
                  <a:lnTo>
                    <a:pt x="11" y="480"/>
                  </a:lnTo>
                  <a:lnTo>
                    <a:pt x="7" y="532"/>
                  </a:lnTo>
                  <a:lnTo>
                    <a:pt x="7" y="584"/>
                  </a:lnTo>
                  <a:lnTo>
                    <a:pt x="10" y="638"/>
                  </a:lnTo>
                  <a:lnTo>
                    <a:pt x="14" y="693"/>
                  </a:lnTo>
                  <a:lnTo>
                    <a:pt x="22" y="747"/>
                  </a:lnTo>
                  <a:lnTo>
                    <a:pt x="15" y="748"/>
                  </a:lnTo>
                  <a:lnTo>
                    <a:pt x="7" y="695"/>
                  </a:lnTo>
                  <a:lnTo>
                    <a:pt x="3" y="638"/>
                  </a:lnTo>
                  <a:lnTo>
                    <a:pt x="0" y="584"/>
                  </a:lnTo>
                  <a:lnTo>
                    <a:pt x="0" y="532"/>
                  </a:lnTo>
                  <a:lnTo>
                    <a:pt x="4" y="480"/>
                  </a:lnTo>
                  <a:lnTo>
                    <a:pt x="11" y="429"/>
                  </a:lnTo>
                  <a:lnTo>
                    <a:pt x="21" y="377"/>
                  </a:lnTo>
                  <a:lnTo>
                    <a:pt x="34" y="328"/>
                  </a:lnTo>
                  <a:lnTo>
                    <a:pt x="49" y="280"/>
                  </a:lnTo>
                  <a:lnTo>
                    <a:pt x="69" y="235"/>
                  </a:lnTo>
                  <a:lnTo>
                    <a:pt x="93" y="191"/>
                  </a:lnTo>
                  <a:lnTo>
                    <a:pt x="120" y="149"/>
                  </a:lnTo>
                  <a:lnTo>
                    <a:pt x="150" y="109"/>
                  </a:lnTo>
                  <a:lnTo>
                    <a:pt x="184" y="71"/>
                  </a:lnTo>
                  <a:lnTo>
                    <a:pt x="220" y="34"/>
                  </a:lnTo>
                  <a:lnTo>
                    <a:pt x="261" y="0"/>
                  </a:lnTo>
                  <a:lnTo>
                    <a:pt x="266" y="6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18" name="Freeform 93"/>
            <p:cNvSpPr>
              <a:spLocks/>
            </p:cNvSpPr>
            <p:nvPr userDrawn="1"/>
          </p:nvSpPr>
          <p:spPr bwMode="auto">
            <a:xfrm>
              <a:off x="29" y="1075"/>
              <a:ext cx="5" cy="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6"/>
                </a:cxn>
                <a:cxn ang="0">
                  <a:pos x="0" y="0"/>
                </a:cxn>
              </a:cxnLst>
              <a:rect l="0" t="0" r="r" b="b"/>
              <a:pathLst>
                <a:path w="5" h="6">
                  <a:moveTo>
                    <a:pt x="0" y="0"/>
                  </a:moveTo>
                  <a:lnTo>
                    <a:pt x="5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19" name="Freeform 94"/>
            <p:cNvSpPr>
              <a:spLocks/>
            </p:cNvSpPr>
            <p:nvPr userDrawn="1"/>
          </p:nvSpPr>
          <p:spPr bwMode="auto">
            <a:xfrm>
              <a:off x="-217" y="1822"/>
              <a:ext cx="840" cy="1018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4" y="47"/>
                </a:cxn>
                <a:cxn ang="0">
                  <a:pos x="23" y="91"/>
                </a:cxn>
                <a:cxn ang="0">
                  <a:pos x="36" y="132"/>
                </a:cxn>
                <a:cxn ang="0">
                  <a:pos x="51" y="171"/>
                </a:cxn>
                <a:cxn ang="0">
                  <a:pos x="70" y="206"/>
                </a:cxn>
                <a:cxn ang="0">
                  <a:pos x="89" y="242"/>
                </a:cxn>
                <a:cxn ang="0">
                  <a:pos x="113" y="276"/>
                </a:cxn>
                <a:cxn ang="0">
                  <a:pos x="137" y="308"/>
                </a:cxn>
                <a:cxn ang="0">
                  <a:pos x="164" y="339"/>
                </a:cxn>
                <a:cxn ang="0">
                  <a:pos x="191" y="368"/>
                </a:cxn>
                <a:cxn ang="0">
                  <a:pos x="253" y="424"/>
                </a:cxn>
                <a:cxn ang="0">
                  <a:pos x="319" y="478"/>
                </a:cxn>
                <a:cxn ang="0">
                  <a:pos x="386" y="530"/>
                </a:cxn>
                <a:cxn ang="0">
                  <a:pos x="525" y="632"/>
                </a:cxn>
                <a:cxn ang="0">
                  <a:pos x="591" y="684"/>
                </a:cxn>
                <a:cxn ang="0">
                  <a:pos x="655" y="741"/>
                </a:cxn>
                <a:cxn ang="0">
                  <a:pos x="715" y="802"/>
                </a:cxn>
                <a:cxn ang="0">
                  <a:pos x="741" y="833"/>
                </a:cxn>
                <a:cxn ang="0">
                  <a:pos x="765" y="865"/>
                </a:cxn>
                <a:cxn ang="0">
                  <a:pos x="788" y="901"/>
                </a:cxn>
                <a:cxn ang="0">
                  <a:pos x="808" y="936"/>
                </a:cxn>
                <a:cxn ang="0">
                  <a:pos x="825" y="976"/>
                </a:cxn>
                <a:cxn ang="0">
                  <a:pos x="840" y="1017"/>
                </a:cxn>
                <a:cxn ang="0">
                  <a:pos x="833" y="1018"/>
                </a:cxn>
                <a:cxn ang="0">
                  <a:pos x="818" y="977"/>
                </a:cxn>
                <a:cxn ang="0">
                  <a:pos x="802" y="940"/>
                </a:cxn>
                <a:cxn ang="0">
                  <a:pos x="782" y="905"/>
                </a:cxn>
                <a:cxn ang="0">
                  <a:pos x="760" y="870"/>
                </a:cxn>
                <a:cxn ang="0">
                  <a:pos x="736" y="837"/>
                </a:cxn>
                <a:cxn ang="0">
                  <a:pos x="709" y="806"/>
                </a:cxn>
                <a:cxn ang="0">
                  <a:pos x="651" y="747"/>
                </a:cxn>
                <a:cxn ang="0">
                  <a:pos x="587" y="690"/>
                </a:cxn>
                <a:cxn ang="0">
                  <a:pos x="521" y="638"/>
                </a:cxn>
                <a:cxn ang="0">
                  <a:pos x="382" y="536"/>
                </a:cxn>
                <a:cxn ang="0">
                  <a:pos x="314" y="484"/>
                </a:cxn>
                <a:cxn ang="0">
                  <a:pos x="249" y="430"/>
                </a:cxn>
                <a:cxn ang="0">
                  <a:pos x="187" y="373"/>
                </a:cxn>
                <a:cxn ang="0">
                  <a:pos x="159" y="344"/>
                </a:cxn>
                <a:cxn ang="0">
                  <a:pos x="132" y="313"/>
                </a:cxn>
                <a:cxn ang="0">
                  <a:pos x="108" y="280"/>
                </a:cxn>
                <a:cxn ang="0">
                  <a:pos x="84" y="246"/>
                </a:cxn>
                <a:cxn ang="0">
                  <a:pos x="64" y="211"/>
                </a:cxn>
                <a:cxn ang="0">
                  <a:pos x="44" y="173"/>
                </a:cxn>
                <a:cxn ang="0">
                  <a:pos x="29" y="133"/>
                </a:cxn>
                <a:cxn ang="0">
                  <a:pos x="16" y="92"/>
                </a:cxn>
                <a:cxn ang="0">
                  <a:pos x="7" y="48"/>
                </a:cxn>
                <a:cxn ang="0">
                  <a:pos x="0" y="1"/>
                </a:cxn>
                <a:cxn ang="0">
                  <a:pos x="7" y="0"/>
                </a:cxn>
              </a:cxnLst>
              <a:rect l="0" t="0" r="r" b="b"/>
              <a:pathLst>
                <a:path w="840" h="1018">
                  <a:moveTo>
                    <a:pt x="7" y="0"/>
                  </a:moveTo>
                  <a:lnTo>
                    <a:pt x="14" y="47"/>
                  </a:lnTo>
                  <a:lnTo>
                    <a:pt x="23" y="91"/>
                  </a:lnTo>
                  <a:lnTo>
                    <a:pt x="36" y="132"/>
                  </a:lnTo>
                  <a:lnTo>
                    <a:pt x="51" y="171"/>
                  </a:lnTo>
                  <a:lnTo>
                    <a:pt x="70" y="206"/>
                  </a:lnTo>
                  <a:lnTo>
                    <a:pt x="89" y="242"/>
                  </a:lnTo>
                  <a:lnTo>
                    <a:pt x="113" y="276"/>
                  </a:lnTo>
                  <a:lnTo>
                    <a:pt x="137" y="308"/>
                  </a:lnTo>
                  <a:lnTo>
                    <a:pt x="164" y="339"/>
                  </a:lnTo>
                  <a:lnTo>
                    <a:pt x="191" y="368"/>
                  </a:lnTo>
                  <a:lnTo>
                    <a:pt x="253" y="424"/>
                  </a:lnTo>
                  <a:lnTo>
                    <a:pt x="319" y="478"/>
                  </a:lnTo>
                  <a:lnTo>
                    <a:pt x="386" y="530"/>
                  </a:lnTo>
                  <a:lnTo>
                    <a:pt x="525" y="632"/>
                  </a:lnTo>
                  <a:lnTo>
                    <a:pt x="591" y="684"/>
                  </a:lnTo>
                  <a:lnTo>
                    <a:pt x="655" y="741"/>
                  </a:lnTo>
                  <a:lnTo>
                    <a:pt x="715" y="802"/>
                  </a:lnTo>
                  <a:lnTo>
                    <a:pt x="741" y="833"/>
                  </a:lnTo>
                  <a:lnTo>
                    <a:pt x="765" y="865"/>
                  </a:lnTo>
                  <a:lnTo>
                    <a:pt x="788" y="901"/>
                  </a:lnTo>
                  <a:lnTo>
                    <a:pt x="808" y="936"/>
                  </a:lnTo>
                  <a:lnTo>
                    <a:pt x="825" y="976"/>
                  </a:lnTo>
                  <a:lnTo>
                    <a:pt x="840" y="1017"/>
                  </a:lnTo>
                  <a:lnTo>
                    <a:pt x="833" y="1018"/>
                  </a:lnTo>
                  <a:lnTo>
                    <a:pt x="818" y="977"/>
                  </a:lnTo>
                  <a:lnTo>
                    <a:pt x="802" y="940"/>
                  </a:lnTo>
                  <a:lnTo>
                    <a:pt x="782" y="905"/>
                  </a:lnTo>
                  <a:lnTo>
                    <a:pt x="760" y="870"/>
                  </a:lnTo>
                  <a:lnTo>
                    <a:pt x="736" y="837"/>
                  </a:lnTo>
                  <a:lnTo>
                    <a:pt x="709" y="806"/>
                  </a:lnTo>
                  <a:lnTo>
                    <a:pt x="651" y="747"/>
                  </a:lnTo>
                  <a:lnTo>
                    <a:pt x="587" y="690"/>
                  </a:lnTo>
                  <a:lnTo>
                    <a:pt x="521" y="638"/>
                  </a:lnTo>
                  <a:lnTo>
                    <a:pt x="382" y="536"/>
                  </a:lnTo>
                  <a:lnTo>
                    <a:pt x="314" y="484"/>
                  </a:lnTo>
                  <a:lnTo>
                    <a:pt x="249" y="430"/>
                  </a:lnTo>
                  <a:lnTo>
                    <a:pt x="187" y="373"/>
                  </a:lnTo>
                  <a:lnTo>
                    <a:pt x="159" y="344"/>
                  </a:lnTo>
                  <a:lnTo>
                    <a:pt x="132" y="313"/>
                  </a:lnTo>
                  <a:lnTo>
                    <a:pt x="108" y="280"/>
                  </a:lnTo>
                  <a:lnTo>
                    <a:pt x="84" y="246"/>
                  </a:lnTo>
                  <a:lnTo>
                    <a:pt x="64" y="211"/>
                  </a:lnTo>
                  <a:lnTo>
                    <a:pt x="44" y="173"/>
                  </a:lnTo>
                  <a:lnTo>
                    <a:pt x="29" y="133"/>
                  </a:lnTo>
                  <a:lnTo>
                    <a:pt x="16" y="92"/>
                  </a:lnTo>
                  <a:lnTo>
                    <a:pt x="7" y="48"/>
                  </a:lnTo>
                  <a:lnTo>
                    <a:pt x="0" y="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20" name="Freeform 95"/>
            <p:cNvSpPr>
              <a:spLocks/>
            </p:cNvSpPr>
            <p:nvPr userDrawn="1"/>
          </p:nvSpPr>
          <p:spPr bwMode="auto">
            <a:xfrm>
              <a:off x="-217" y="1822"/>
              <a:ext cx="7" cy="1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1"/>
                </a:cxn>
                <a:cxn ang="0">
                  <a:pos x="7" y="0"/>
                </a:cxn>
              </a:cxnLst>
              <a:rect l="0" t="0" r="r" b="b"/>
              <a:pathLst>
                <a:path w="7" h="1">
                  <a:moveTo>
                    <a:pt x="7" y="0"/>
                  </a:moveTo>
                  <a:lnTo>
                    <a:pt x="0" y="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21" name="Freeform 96"/>
            <p:cNvSpPr>
              <a:spLocks/>
            </p:cNvSpPr>
            <p:nvPr userDrawn="1"/>
          </p:nvSpPr>
          <p:spPr bwMode="auto">
            <a:xfrm>
              <a:off x="420" y="2747"/>
              <a:ext cx="202" cy="112"/>
            </a:xfrm>
            <a:custGeom>
              <a:avLst/>
              <a:gdLst/>
              <a:ahLst/>
              <a:cxnLst>
                <a:cxn ang="0">
                  <a:pos x="202" y="95"/>
                </a:cxn>
                <a:cxn ang="0">
                  <a:pos x="188" y="105"/>
                </a:cxn>
                <a:cxn ang="0">
                  <a:pos x="175" y="110"/>
                </a:cxn>
                <a:cxn ang="0">
                  <a:pos x="161" y="112"/>
                </a:cxn>
                <a:cxn ang="0">
                  <a:pos x="147" y="110"/>
                </a:cxn>
                <a:cxn ang="0">
                  <a:pos x="134" y="106"/>
                </a:cxn>
                <a:cxn ang="0">
                  <a:pos x="121" y="100"/>
                </a:cxn>
                <a:cxn ang="0">
                  <a:pos x="97" y="82"/>
                </a:cxn>
                <a:cxn ang="0">
                  <a:pos x="51" y="37"/>
                </a:cxn>
                <a:cxn ang="0">
                  <a:pos x="27" y="18"/>
                </a:cxn>
                <a:cxn ang="0">
                  <a:pos x="0" y="6"/>
                </a:cxn>
                <a:cxn ang="0">
                  <a:pos x="4" y="0"/>
                </a:cxn>
                <a:cxn ang="0">
                  <a:pos x="31" y="13"/>
                </a:cxn>
                <a:cxn ang="0">
                  <a:pos x="55" y="31"/>
                </a:cxn>
                <a:cxn ang="0">
                  <a:pos x="102" y="76"/>
                </a:cxn>
                <a:cxn ang="0">
                  <a:pos x="126" y="95"/>
                </a:cxn>
                <a:cxn ang="0">
                  <a:pos x="137" y="100"/>
                </a:cxn>
                <a:cxn ang="0">
                  <a:pos x="150" y="105"/>
                </a:cxn>
                <a:cxn ang="0">
                  <a:pos x="161" y="106"/>
                </a:cxn>
                <a:cxn ang="0">
                  <a:pos x="172" y="105"/>
                </a:cxn>
                <a:cxn ang="0">
                  <a:pos x="184" y="99"/>
                </a:cxn>
                <a:cxn ang="0">
                  <a:pos x="198" y="89"/>
                </a:cxn>
                <a:cxn ang="0">
                  <a:pos x="202" y="95"/>
                </a:cxn>
              </a:cxnLst>
              <a:rect l="0" t="0" r="r" b="b"/>
              <a:pathLst>
                <a:path w="202" h="112">
                  <a:moveTo>
                    <a:pt x="202" y="95"/>
                  </a:moveTo>
                  <a:lnTo>
                    <a:pt x="188" y="105"/>
                  </a:lnTo>
                  <a:lnTo>
                    <a:pt x="175" y="110"/>
                  </a:lnTo>
                  <a:lnTo>
                    <a:pt x="161" y="112"/>
                  </a:lnTo>
                  <a:lnTo>
                    <a:pt x="147" y="110"/>
                  </a:lnTo>
                  <a:lnTo>
                    <a:pt x="134" y="106"/>
                  </a:lnTo>
                  <a:lnTo>
                    <a:pt x="121" y="100"/>
                  </a:lnTo>
                  <a:lnTo>
                    <a:pt x="97" y="82"/>
                  </a:lnTo>
                  <a:lnTo>
                    <a:pt x="51" y="37"/>
                  </a:lnTo>
                  <a:lnTo>
                    <a:pt x="27" y="18"/>
                  </a:lnTo>
                  <a:lnTo>
                    <a:pt x="0" y="6"/>
                  </a:lnTo>
                  <a:lnTo>
                    <a:pt x="4" y="0"/>
                  </a:lnTo>
                  <a:lnTo>
                    <a:pt x="31" y="13"/>
                  </a:lnTo>
                  <a:lnTo>
                    <a:pt x="55" y="31"/>
                  </a:lnTo>
                  <a:lnTo>
                    <a:pt x="102" y="76"/>
                  </a:lnTo>
                  <a:lnTo>
                    <a:pt x="126" y="95"/>
                  </a:lnTo>
                  <a:lnTo>
                    <a:pt x="137" y="100"/>
                  </a:lnTo>
                  <a:lnTo>
                    <a:pt x="150" y="105"/>
                  </a:lnTo>
                  <a:lnTo>
                    <a:pt x="161" y="106"/>
                  </a:lnTo>
                  <a:lnTo>
                    <a:pt x="172" y="105"/>
                  </a:lnTo>
                  <a:lnTo>
                    <a:pt x="184" y="99"/>
                  </a:lnTo>
                  <a:lnTo>
                    <a:pt x="198" y="89"/>
                  </a:lnTo>
                  <a:lnTo>
                    <a:pt x="202" y="95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22" name="Freeform 97"/>
            <p:cNvSpPr>
              <a:spLocks/>
            </p:cNvSpPr>
            <p:nvPr userDrawn="1"/>
          </p:nvSpPr>
          <p:spPr bwMode="auto">
            <a:xfrm>
              <a:off x="616" y="2836"/>
              <a:ext cx="7" cy="6"/>
            </a:xfrm>
            <a:custGeom>
              <a:avLst/>
              <a:gdLst/>
              <a:ahLst/>
              <a:cxnLst>
                <a:cxn ang="0">
                  <a:pos x="7" y="3"/>
                </a:cxn>
                <a:cxn ang="0">
                  <a:pos x="7" y="4"/>
                </a:cxn>
                <a:cxn ang="0">
                  <a:pos x="6" y="6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7" y="3"/>
                </a:cxn>
              </a:cxnLst>
              <a:rect l="0" t="0" r="r" b="b"/>
              <a:pathLst>
                <a:path w="7" h="6">
                  <a:moveTo>
                    <a:pt x="7" y="3"/>
                  </a:moveTo>
                  <a:lnTo>
                    <a:pt x="7" y="4"/>
                  </a:lnTo>
                  <a:lnTo>
                    <a:pt x="6" y="6"/>
                  </a:lnTo>
                  <a:lnTo>
                    <a:pt x="2" y="0"/>
                  </a:lnTo>
                  <a:lnTo>
                    <a:pt x="0" y="4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23" name="Freeform 98"/>
            <p:cNvSpPr>
              <a:spLocks/>
            </p:cNvSpPr>
            <p:nvPr userDrawn="1"/>
          </p:nvSpPr>
          <p:spPr bwMode="auto">
            <a:xfrm>
              <a:off x="-429" y="1703"/>
              <a:ext cx="853" cy="1050"/>
            </a:xfrm>
            <a:custGeom>
              <a:avLst/>
              <a:gdLst/>
              <a:ahLst/>
              <a:cxnLst>
                <a:cxn ang="0">
                  <a:pos x="849" y="1050"/>
                </a:cxn>
                <a:cxn ang="0">
                  <a:pos x="704" y="953"/>
                </a:cxn>
                <a:cxn ang="0">
                  <a:pos x="557" y="852"/>
                </a:cxn>
                <a:cxn ang="0">
                  <a:pos x="487" y="799"/>
                </a:cxn>
                <a:cxn ang="0">
                  <a:pos x="417" y="744"/>
                </a:cxn>
                <a:cxn ang="0">
                  <a:pos x="351" y="686"/>
                </a:cxn>
                <a:cxn ang="0">
                  <a:pos x="287" y="627"/>
                </a:cxn>
                <a:cxn ang="0">
                  <a:pos x="228" y="563"/>
                </a:cxn>
                <a:cxn ang="0">
                  <a:pos x="174" y="495"/>
                </a:cxn>
                <a:cxn ang="0">
                  <a:pos x="126" y="424"/>
                </a:cxn>
                <a:cxn ang="0">
                  <a:pos x="105" y="388"/>
                </a:cxn>
                <a:cxn ang="0">
                  <a:pos x="85" y="351"/>
                </a:cxn>
                <a:cxn ang="0">
                  <a:pos x="67" y="310"/>
                </a:cxn>
                <a:cxn ang="0">
                  <a:pos x="51" y="270"/>
                </a:cxn>
                <a:cxn ang="0">
                  <a:pos x="37" y="228"/>
                </a:cxn>
                <a:cxn ang="0">
                  <a:pos x="24" y="185"/>
                </a:cxn>
                <a:cxn ang="0">
                  <a:pos x="16" y="140"/>
                </a:cxn>
                <a:cxn ang="0">
                  <a:pos x="7" y="95"/>
                </a:cxn>
                <a:cxn ang="0">
                  <a:pos x="3" y="48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9" y="48"/>
                </a:cxn>
                <a:cxn ang="0">
                  <a:pos x="13" y="95"/>
                </a:cxn>
                <a:cxn ang="0">
                  <a:pos x="21" y="140"/>
                </a:cxn>
                <a:cxn ang="0">
                  <a:pos x="30" y="183"/>
                </a:cxn>
                <a:cxn ang="0">
                  <a:pos x="43" y="225"/>
                </a:cxn>
                <a:cxn ang="0">
                  <a:pos x="57" y="268"/>
                </a:cxn>
                <a:cxn ang="0">
                  <a:pos x="72" y="307"/>
                </a:cxn>
                <a:cxn ang="0">
                  <a:pos x="91" y="347"/>
                </a:cxn>
                <a:cxn ang="0">
                  <a:pos x="110" y="383"/>
                </a:cxn>
                <a:cxn ang="0">
                  <a:pos x="132" y="420"/>
                </a:cxn>
                <a:cxn ang="0">
                  <a:pos x="180" y="491"/>
                </a:cxn>
                <a:cxn ang="0">
                  <a:pos x="232" y="557"/>
                </a:cxn>
                <a:cxn ang="0">
                  <a:pos x="292" y="621"/>
                </a:cxn>
                <a:cxn ang="0">
                  <a:pos x="355" y="680"/>
                </a:cxn>
                <a:cxn ang="0">
                  <a:pos x="422" y="738"/>
                </a:cxn>
                <a:cxn ang="0">
                  <a:pos x="491" y="794"/>
                </a:cxn>
                <a:cxn ang="0">
                  <a:pos x="562" y="846"/>
                </a:cxn>
                <a:cxn ang="0">
                  <a:pos x="709" y="948"/>
                </a:cxn>
                <a:cxn ang="0">
                  <a:pos x="853" y="1044"/>
                </a:cxn>
                <a:cxn ang="0">
                  <a:pos x="849" y="1050"/>
                </a:cxn>
              </a:cxnLst>
              <a:rect l="0" t="0" r="r" b="b"/>
              <a:pathLst>
                <a:path w="853" h="1050">
                  <a:moveTo>
                    <a:pt x="849" y="1050"/>
                  </a:moveTo>
                  <a:lnTo>
                    <a:pt x="704" y="953"/>
                  </a:lnTo>
                  <a:lnTo>
                    <a:pt x="557" y="852"/>
                  </a:lnTo>
                  <a:lnTo>
                    <a:pt x="487" y="799"/>
                  </a:lnTo>
                  <a:lnTo>
                    <a:pt x="417" y="744"/>
                  </a:lnTo>
                  <a:lnTo>
                    <a:pt x="351" y="686"/>
                  </a:lnTo>
                  <a:lnTo>
                    <a:pt x="287" y="627"/>
                  </a:lnTo>
                  <a:lnTo>
                    <a:pt x="228" y="563"/>
                  </a:lnTo>
                  <a:lnTo>
                    <a:pt x="174" y="495"/>
                  </a:lnTo>
                  <a:lnTo>
                    <a:pt x="126" y="424"/>
                  </a:lnTo>
                  <a:lnTo>
                    <a:pt x="105" y="388"/>
                  </a:lnTo>
                  <a:lnTo>
                    <a:pt x="85" y="351"/>
                  </a:lnTo>
                  <a:lnTo>
                    <a:pt x="67" y="310"/>
                  </a:lnTo>
                  <a:lnTo>
                    <a:pt x="51" y="270"/>
                  </a:lnTo>
                  <a:lnTo>
                    <a:pt x="37" y="228"/>
                  </a:lnTo>
                  <a:lnTo>
                    <a:pt x="24" y="185"/>
                  </a:lnTo>
                  <a:lnTo>
                    <a:pt x="16" y="140"/>
                  </a:lnTo>
                  <a:lnTo>
                    <a:pt x="7" y="95"/>
                  </a:lnTo>
                  <a:lnTo>
                    <a:pt x="3" y="48"/>
                  </a:lnTo>
                  <a:lnTo>
                    <a:pt x="0" y="0"/>
                  </a:lnTo>
                  <a:lnTo>
                    <a:pt x="6" y="0"/>
                  </a:lnTo>
                  <a:lnTo>
                    <a:pt x="9" y="48"/>
                  </a:lnTo>
                  <a:lnTo>
                    <a:pt x="13" y="95"/>
                  </a:lnTo>
                  <a:lnTo>
                    <a:pt x="21" y="140"/>
                  </a:lnTo>
                  <a:lnTo>
                    <a:pt x="30" y="183"/>
                  </a:lnTo>
                  <a:lnTo>
                    <a:pt x="43" y="225"/>
                  </a:lnTo>
                  <a:lnTo>
                    <a:pt x="57" y="268"/>
                  </a:lnTo>
                  <a:lnTo>
                    <a:pt x="72" y="307"/>
                  </a:lnTo>
                  <a:lnTo>
                    <a:pt x="91" y="347"/>
                  </a:lnTo>
                  <a:lnTo>
                    <a:pt x="110" y="383"/>
                  </a:lnTo>
                  <a:lnTo>
                    <a:pt x="132" y="420"/>
                  </a:lnTo>
                  <a:lnTo>
                    <a:pt x="180" y="491"/>
                  </a:lnTo>
                  <a:lnTo>
                    <a:pt x="232" y="557"/>
                  </a:lnTo>
                  <a:lnTo>
                    <a:pt x="292" y="621"/>
                  </a:lnTo>
                  <a:lnTo>
                    <a:pt x="355" y="680"/>
                  </a:lnTo>
                  <a:lnTo>
                    <a:pt x="422" y="738"/>
                  </a:lnTo>
                  <a:lnTo>
                    <a:pt x="491" y="794"/>
                  </a:lnTo>
                  <a:lnTo>
                    <a:pt x="562" y="846"/>
                  </a:lnTo>
                  <a:lnTo>
                    <a:pt x="709" y="948"/>
                  </a:lnTo>
                  <a:lnTo>
                    <a:pt x="853" y="1044"/>
                  </a:lnTo>
                  <a:lnTo>
                    <a:pt x="849" y="105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24" name="Freeform 99"/>
            <p:cNvSpPr>
              <a:spLocks/>
            </p:cNvSpPr>
            <p:nvPr userDrawn="1"/>
          </p:nvSpPr>
          <p:spPr bwMode="auto">
            <a:xfrm>
              <a:off x="420" y="2747"/>
              <a:ext cx="4" cy="6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4" y="0"/>
                </a:cxn>
                <a:cxn ang="0">
                  <a:pos x="0" y="6"/>
                </a:cxn>
              </a:cxnLst>
              <a:rect l="0" t="0" r="r" b="b"/>
              <a:pathLst>
                <a:path w="4" h="6">
                  <a:moveTo>
                    <a:pt x="0" y="6"/>
                  </a:moveTo>
                  <a:lnTo>
                    <a:pt x="4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25" name="Freeform 100"/>
            <p:cNvSpPr>
              <a:spLocks/>
            </p:cNvSpPr>
            <p:nvPr userDrawn="1"/>
          </p:nvSpPr>
          <p:spPr bwMode="auto">
            <a:xfrm>
              <a:off x="-451" y="1057"/>
              <a:ext cx="116" cy="646"/>
            </a:xfrm>
            <a:custGeom>
              <a:avLst/>
              <a:gdLst/>
              <a:ahLst/>
              <a:cxnLst>
                <a:cxn ang="0">
                  <a:pos x="22" y="646"/>
                </a:cxn>
                <a:cxn ang="0">
                  <a:pos x="11" y="564"/>
                </a:cxn>
                <a:cxn ang="0">
                  <a:pos x="4" y="479"/>
                </a:cxn>
                <a:cxn ang="0">
                  <a:pos x="0" y="395"/>
                </a:cxn>
                <a:cxn ang="0">
                  <a:pos x="4" y="308"/>
                </a:cxn>
                <a:cxn ang="0">
                  <a:pos x="8" y="264"/>
                </a:cxn>
                <a:cxn ang="0">
                  <a:pos x="15" y="223"/>
                </a:cxn>
                <a:cxn ang="0">
                  <a:pos x="24" y="184"/>
                </a:cxn>
                <a:cxn ang="0">
                  <a:pos x="35" y="144"/>
                </a:cxn>
                <a:cxn ang="0">
                  <a:pos x="49" y="105"/>
                </a:cxn>
                <a:cxn ang="0">
                  <a:pos x="66" y="68"/>
                </a:cxn>
                <a:cxn ang="0">
                  <a:pos x="87" y="32"/>
                </a:cxn>
                <a:cxn ang="0">
                  <a:pos x="110" y="0"/>
                </a:cxn>
                <a:cxn ang="0">
                  <a:pos x="116" y="4"/>
                </a:cxn>
                <a:cxn ang="0">
                  <a:pos x="93" y="37"/>
                </a:cxn>
                <a:cxn ang="0">
                  <a:pos x="72" y="72"/>
                </a:cxn>
                <a:cxn ang="0">
                  <a:pos x="55" y="109"/>
                </a:cxn>
                <a:cxn ang="0">
                  <a:pos x="41" y="148"/>
                </a:cxn>
                <a:cxn ang="0">
                  <a:pos x="29" y="187"/>
                </a:cxn>
                <a:cxn ang="0">
                  <a:pos x="21" y="226"/>
                </a:cxn>
                <a:cxn ang="0">
                  <a:pos x="14" y="267"/>
                </a:cxn>
                <a:cxn ang="0">
                  <a:pos x="9" y="308"/>
                </a:cxn>
                <a:cxn ang="0">
                  <a:pos x="7" y="395"/>
                </a:cxn>
                <a:cxn ang="0">
                  <a:pos x="9" y="479"/>
                </a:cxn>
                <a:cxn ang="0">
                  <a:pos x="16" y="564"/>
                </a:cxn>
                <a:cxn ang="0">
                  <a:pos x="28" y="646"/>
                </a:cxn>
                <a:cxn ang="0">
                  <a:pos x="22" y="646"/>
                </a:cxn>
              </a:cxnLst>
              <a:rect l="0" t="0" r="r" b="b"/>
              <a:pathLst>
                <a:path w="116" h="646">
                  <a:moveTo>
                    <a:pt x="22" y="646"/>
                  </a:moveTo>
                  <a:lnTo>
                    <a:pt x="11" y="564"/>
                  </a:lnTo>
                  <a:lnTo>
                    <a:pt x="4" y="479"/>
                  </a:lnTo>
                  <a:lnTo>
                    <a:pt x="0" y="395"/>
                  </a:lnTo>
                  <a:lnTo>
                    <a:pt x="4" y="308"/>
                  </a:lnTo>
                  <a:lnTo>
                    <a:pt x="8" y="264"/>
                  </a:lnTo>
                  <a:lnTo>
                    <a:pt x="15" y="223"/>
                  </a:lnTo>
                  <a:lnTo>
                    <a:pt x="24" y="184"/>
                  </a:lnTo>
                  <a:lnTo>
                    <a:pt x="35" y="144"/>
                  </a:lnTo>
                  <a:lnTo>
                    <a:pt x="49" y="105"/>
                  </a:lnTo>
                  <a:lnTo>
                    <a:pt x="66" y="68"/>
                  </a:lnTo>
                  <a:lnTo>
                    <a:pt x="87" y="32"/>
                  </a:lnTo>
                  <a:lnTo>
                    <a:pt x="110" y="0"/>
                  </a:lnTo>
                  <a:lnTo>
                    <a:pt x="116" y="4"/>
                  </a:lnTo>
                  <a:lnTo>
                    <a:pt x="93" y="37"/>
                  </a:lnTo>
                  <a:lnTo>
                    <a:pt x="72" y="72"/>
                  </a:lnTo>
                  <a:lnTo>
                    <a:pt x="55" y="109"/>
                  </a:lnTo>
                  <a:lnTo>
                    <a:pt x="41" y="148"/>
                  </a:lnTo>
                  <a:lnTo>
                    <a:pt x="29" y="187"/>
                  </a:lnTo>
                  <a:lnTo>
                    <a:pt x="21" y="226"/>
                  </a:lnTo>
                  <a:lnTo>
                    <a:pt x="14" y="267"/>
                  </a:lnTo>
                  <a:lnTo>
                    <a:pt x="9" y="308"/>
                  </a:lnTo>
                  <a:lnTo>
                    <a:pt x="7" y="395"/>
                  </a:lnTo>
                  <a:lnTo>
                    <a:pt x="9" y="479"/>
                  </a:lnTo>
                  <a:lnTo>
                    <a:pt x="16" y="564"/>
                  </a:lnTo>
                  <a:lnTo>
                    <a:pt x="28" y="646"/>
                  </a:lnTo>
                  <a:lnTo>
                    <a:pt x="22" y="646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26" name="Freeform 101"/>
            <p:cNvSpPr>
              <a:spLocks/>
            </p:cNvSpPr>
            <p:nvPr userDrawn="1"/>
          </p:nvSpPr>
          <p:spPr bwMode="auto">
            <a:xfrm>
              <a:off x="-429" y="1703"/>
              <a:ext cx="6" cy="1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0"/>
                </a:cxn>
                <a:cxn ang="0">
                  <a:pos x="6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27" name="Freeform 102"/>
            <p:cNvSpPr>
              <a:spLocks/>
            </p:cNvSpPr>
            <p:nvPr userDrawn="1"/>
          </p:nvSpPr>
          <p:spPr bwMode="auto">
            <a:xfrm>
              <a:off x="-341" y="787"/>
              <a:ext cx="785" cy="274"/>
            </a:xfrm>
            <a:custGeom>
              <a:avLst/>
              <a:gdLst/>
              <a:ahLst/>
              <a:cxnLst>
                <a:cxn ang="0">
                  <a:pos x="0" y="269"/>
                </a:cxn>
                <a:cxn ang="0">
                  <a:pos x="39" y="229"/>
                </a:cxn>
                <a:cxn ang="0">
                  <a:pos x="79" y="192"/>
                </a:cxn>
                <a:cxn ang="0">
                  <a:pos x="121" y="158"/>
                </a:cxn>
                <a:cxn ang="0">
                  <a:pos x="165" y="127"/>
                </a:cxn>
                <a:cxn ang="0">
                  <a:pos x="211" y="99"/>
                </a:cxn>
                <a:cxn ang="0">
                  <a:pos x="257" y="73"/>
                </a:cxn>
                <a:cxn ang="0">
                  <a:pos x="308" y="52"/>
                </a:cxn>
                <a:cxn ang="0">
                  <a:pos x="358" y="34"/>
                </a:cxn>
                <a:cxn ang="0">
                  <a:pos x="409" y="20"/>
                </a:cxn>
                <a:cxn ang="0">
                  <a:pos x="461" y="8"/>
                </a:cxn>
                <a:cxn ang="0">
                  <a:pos x="513" y="3"/>
                </a:cxn>
                <a:cxn ang="0">
                  <a:pos x="566" y="0"/>
                </a:cxn>
                <a:cxn ang="0">
                  <a:pos x="619" y="1"/>
                </a:cxn>
                <a:cxn ang="0">
                  <a:pos x="674" y="8"/>
                </a:cxn>
                <a:cxn ang="0">
                  <a:pos x="730" y="18"/>
                </a:cxn>
                <a:cxn ang="0">
                  <a:pos x="785" y="34"/>
                </a:cxn>
                <a:cxn ang="0">
                  <a:pos x="783" y="41"/>
                </a:cxn>
                <a:cxn ang="0">
                  <a:pos x="728" y="25"/>
                </a:cxn>
                <a:cxn ang="0">
                  <a:pos x="673" y="15"/>
                </a:cxn>
                <a:cxn ang="0">
                  <a:pos x="619" y="8"/>
                </a:cxn>
                <a:cxn ang="0">
                  <a:pos x="566" y="7"/>
                </a:cxn>
                <a:cxn ang="0">
                  <a:pos x="513" y="10"/>
                </a:cxn>
                <a:cxn ang="0">
                  <a:pos x="461" y="15"/>
                </a:cxn>
                <a:cxn ang="0">
                  <a:pos x="410" y="27"/>
                </a:cxn>
                <a:cxn ang="0">
                  <a:pos x="359" y="41"/>
                </a:cxn>
                <a:cxn ang="0">
                  <a:pos x="310" y="59"/>
                </a:cxn>
                <a:cxn ang="0">
                  <a:pos x="261" y="79"/>
                </a:cxn>
                <a:cxn ang="0">
                  <a:pos x="215" y="104"/>
                </a:cxn>
                <a:cxn ang="0">
                  <a:pos x="170" y="133"/>
                </a:cxn>
                <a:cxn ang="0">
                  <a:pos x="126" y="164"/>
                </a:cxn>
                <a:cxn ang="0">
                  <a:pos x="83" y="198"/>
                </a:cxn>
                <a:cxn ang="0">
                  <a:pos x="44" y="235"/>
                </a:cxn>
                <a:cxn ang="0">
                  <a:pos x="4" y="274"/>
                </a:cxn>
                <a:cxn ang="0">
                  <a:pos x="0" y="269"/>
                </a:cxn>
              </a:cxnLst>
              <a:rect l="0" t="0" r="r" b="b"/>
              <a:pathLst>
                <a:path w="785" h="274">
                  <a:moveTo>
                    <a:pt x="0" y="269"/>
                  </a:moveTo>
                  <a:lnTo>
                    <a:pt x="39" y="229"/>
                  </a:lnTo>
                  <a:lnTo>
                    <a:pt x="79" y="192"/>
                  </a:lnTo>
                  <a:lnTo>
                    <a:pt x="121" y="158"/>
                  </a:lnTo>
                  <a:lnTo>
                    <a:pt x="165" y="127"/>
                  </a:lnTo>
                  <a:lnTo>
                    <a:pt x="211" y="99"/>
                  </a:lnTo>
                  <a:lnTo>
                    <a:pt x="257" y="73"/>
                  </a:lnTo>
                  <a:lnTo>
                    <a:pt x="308" y="52"/>
                  </a:lnTo>
                  <a:lnTo>
                    <a:pt x="358" y="34"/>
                  </a:lnTo>
                  <a:lnTo>
                    <a:pt x="409" y="20"/>
                  </a:lnTo>
                  <a:lnTo>
                    <a:pt x="461" y="8"/>
                  </a:lnTo>
                  <a:lnTo>
                    <a:pt x="513" y="3"/>
                  </a:lnTo>
                  <a:lnTo>
                    <a:pt x="566" y="0"/>
                  </a:lnTo>
                  <a:lnTo>
                    <a:pt x="619" y="1"/>
                  </a:lnTo>
                  <a:lnTo>
                    <a:pt x="674" y="8"/>
                  </a:lnTo>
                  <a:lnTo>
                    <a:pt x="730" y="18"/>
                  </a:lnTo>
                  <a:lnTo>
                    <a:pt x="785" y="34"/>
                  </a:lnTo>
                  <a:lnTo>
                    <a:pt x="783" y="41"/>
                  </a:lnTo>
                  <a:lnTo>
                    <a:pt x="728" y="25"/>
                  </a:lnTo>
                  <a:lnTo>
                    <a:pt x="673" y="15"/>
                  </a:lnTo>
                  <a:lnTo>
                    <a:pt x="619" y="8"/>
                  </a:lnTo>
                  <a:lnTo>
                    <a:pt x="566" y="7"/>
                  </a:lnTo>
                  <a:lnTo>
                    <a:pt x="513" y="10"/>
                  </a:lnTo>
                  <a:lnTo>
                    <a:pt x="461" y="15"/>
                  </a:lnTo>
                  <a:lnTo>
                    <a:pt x="410" y="27"/>
                  </a:lnTo>
                  <a:lnTo>
                    <a:pt x="359" y="41"/>
                  </a:lnTo>
                  <a:lnTo>
                    <a:pt x="310" y="59"/>
                  </a:lnTo>
                  <a:lnTo>
                    <a:pt x="261" y="79"/>
                  </a:lnTo>
                  <a:lnTo>
                    <a:pt x="215" y="104"/>
                  </a:lnTo>
                  <a:lnTo>
                    <a:pt x="170" y="133"/>
                  </a:lnTo>
                  <a:lnTo>
                    <a:pt x="126" y="164"/>
                  </a:lnTo>
                  <a:lnTo>
                    <a:pt x="83" y="198"/>
                  </a:lnTo>
                  <a:lnTo>
                    <a:pt x="44" y="235"/>
                  </a:lnTo>
                  <a:lnTo>
                    <a:pt x="4" y="274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28" name="Freeform 103"/>
            <p:cNvSpPr>
              <a:spLocks/>
            </p:cNvSpPr>
            <p:nvPr userDrawn="1"/>
          </p:nvSpPr>
          <p:spPr bwMode="auto">
            <a:xfrm>
              <a:off x="-341" y="1056"/>
              <a:ext cx="6" cy="5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0"/>
                </a:cxn>
                <a:cxn ang="0">
                  <a:pos x="4" y="5"/>
                </a:cxn>
                <a:cxn ang="0">
                  <a:pos x="6" y="5"/>
                </a:cxn>
                <a:cxn ang="0">
                  <a:pos x="0" y="1"/>
                </a:cxn>
              </a:cxnLst>
              <a:rect l="0" t="0" r="r" b="b"/>
              <a:pathLst>
                <a:path w="6" h="5">
                  <a:moveTo>
                    <a:pt x="0" y="1"/>
                  </a:moveTo>
                  <a:lnTo>
                    <a:pt x="0" y="0"/>
                  </a:lnTo>
                  <a:lnTo>
                    <a:pt x="4" y="5"/>
                  </a:lnTo>
                  <a:lnTo>
                    <a:pt x="6" y="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29" name="Freeform 104"/>
            <p:cNvSpPr>
              <a:spLocks/>
            </p:cNvSpPr>
            <p:nvPr userDrawn="1"/>
          </p:nvSpPr>
          <p:spPr bwMode="auto">
            <a:xfrm>
              <a:off x="441" y="821"/>
              <a:ext cx="291" cy="27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8" y="22"/>
                </a:cxn>
                <a:cxn ang="0">
                  <a:pos x="90" y="46"/>
                </a:cxn>
                <a:cxn ang="0">
                  <a:pos x="131" y="75"/>
                </a:cxn>
                <a:cxn ang="0">
                  <a:pos x="170" y="107"/>
                </a:cxn>
                <a:cxn ang="0">
                  <a:pos x="206" y="143"/>
                </a:cxn>
                <a:cxn ang="0">
                  <a:pos x="223" y="161"/>
                </a:cxn>
                <a:cxn ang="0">
                  <a:pos x="239" y="181"/>
                </a:cxn>
                <a:cxn ang="0">
                  <a:pos x="267" y="222"/>
                </a:cxn>
                <a:cxn ang="0">
                  <a:pos x="291" y="266"/>
                </a:cxn>
                <a:cxn ang="0">
                  <a:pos x="286" y="270"/>
                </a:cxn>
                <a:cxn ang="0">
                  <a:pos x="262" y="226"/>
                </a:cxn>
                <a:cxn ang="0">
                  <a:pos x="233" y="185"/>
                </a:cxn>
                <a:cxn ang="0">
                  <a:pos x="218" y="165"/>
                </a:cxn>
                <a:cxn ang="0">
                  <a:pos x="201" y="147"/>
                </a:cxn>
                <a:cxn ang="0">
                  <a:pos x="165" y="113"/>
                </a:cxn>
                <a:cxn ang="0">
                  <a:pos x="127" y="80"/>
                </a:cxn>
                <a:cxn ang="0">
                  <a:pos x="86" y="52"/>
                </a:cxn>
                <a:cxn ang="0">
                  <a:pos x="44" y="28"/>
                </a:cxn>
                <a:cxn ang="0">
                  <a:pos x="0" y="5"/>
                </a:cxn>
                <a:cxn ang="0">
                  <a:pos x="4" y="0"/>
                </a:cxn>
              </a:cxnLst>
              <a:rect l="0" t="0" r="r" b="b"/>
              <a:pathLst>
                <a:path w="291" h="270">
                  <a:moveTo>
                    <a:pt x="4" y="0"/>
                  </a:moveTo>
                  <a:lnTo>
                    <a:pt x="48" y="22"/>
                  </a:lnTo>
                  <a:lnTo>
                    <a:pt x="90" y="46"/>
                  </a:lnTo>
                  <a:lnTo>
                    <a:pt x="131" y="75"/>
                  </a:lnTo>
                  <a:lnTo>
                    <a:pt x="170" y="107"/>
                  </a:lnTo>
                  <a:lnTo>
                    <a:pt x="206" y="143"/>
                  </a:lnTo>
                  <a:lnTo>
                    <a:pt x="223" y="161"/>
                  </a:lnTo>
                  <a:lnTo>
                    <a:pt x="239" y="181"/>
                  </a:lnTo>
                  <a:lnTo>
                    <a:pt x="267" y="222"/>
                  </a:lnTo>
                  <a:lnTo>
                    <a:pt x="291" y="266"/>
                  </a:lnTo>
                  <a:lnTo>
                    <a:pt x="286" y="270"/>
                  </a:lnTo>
                  <a:lnTo>
                    <a:pt x="262" y="226"/>
                  </a:lnTo>
                  <a:lnTo>
                    <a:pt x="233" y="185"/>
                  </a:lnTo>
                  <a:lnTo>
                    <a:pt x="218" y="165"/>
                  </a:lnTo>
                  <a:lnTo>
                    <a:pt x="201" y="147"/>
                  </a:lnTo>
                  <a:lnTo>
                    <a:pt x="165" y="113"/>
                  </a:lnTo>
                  <a:lnTo>
                    <a:pt x="127" y="80"/>
                  </a:lnTo>
                  <a:lnTo>
                    <a:pt x="86" y="52"/>
                  </a:lnTo>
                  <a:lnTo>
                    <a:pt x="44" y="28"/>
                  </a:lnTo>
                  <a:lnTo>
                    <a:pt x="0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30" name="Freeform 105"/>
            <p:cNvSpPr>
              <a:spLocks/>
            </p:cNvSpPr>
            <p:nvPr userDrawn="1"/>
          </p:nvSpPr>
          <p:spPr bwMode="auto">
            <a:xfrm>
              <a:off x="441" y="821"/>
              <a:ext cx="4" cy="7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4" y="0"/>
                </a:cxn>
                <a:cxn ang="0">
                  <a:pos x="0" y="5"/>
                </a:cxn>
                <a:cxn ang="0">
                  <a:pos x="1" y="7"/>
                </a:cxn>
                <a:cxn ang="0">
                  <a:pos x="3" y="0"/>
                </a:cxn>
              </a:cxnLst>
              <a:rect l="0" t="0" r="r" b="b"/>
              <a:pathLst>
                <a:path w="4" h="7">
                  <a:moveTo>
                    <a:pt x="3" y="0"/>
                  </a:moveTo>
                  <a:lnTo>
                    <a:pt x="4" y="0"/>
                  </a:lnTo>
                  <a:lnTo>
                    <a:pt x="0" y="5"/>
                  </a:lnTo>
                  <a:lnTo>
                    <a:pt x="1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31" name="Freeform 106"/>
            <p:cNvSpPr>
              <a:spLocks/>
            </p:cNvSpPr>
            <p:nvPr userDrawn="1"/>
          </p:nvSpPr>
          <p:spPr bwMode="auto">
            <a:xfrm>
              <a:off x="727" y="940"/>
              <a:ext cx="186" cy="151"/>
            </a:xfrm>
            <a:custGeom>
              <a:avLst/>
              <a:gdLst/>
              <a:ahLst/>
              <a:cxnLst>
                <a:cxn ang="0">
                  <a:pos x="0" y="145"/>
                </a:cxn>
                <a:cxn ang="0">
                  <a:pos x="22" y="134"/>
                </a:cxn>
                <a:cxn ang="0">
                  <a:pos x="45" y="117"/>
                </a:cxn>
                <a:cxn ang="0">
                  <a:pos x="90" y="77"/>
                </a:cxn>
                <a:cxn ang="0">
                  <a:pos x="135" y="35"/>
                </a:cxn>
                <a:cxn ang="0">
                  <a:pos x="182" y="0"/>
                </a:cxn>
                <a:cxn ang="0">
                  <a:pos x="186" y="5"/>
                </a:cxn>
                <a:cxn ang="0">
                  <a:pos x="140" y="41"/>
                </a:cxn>
                <a:cxn ang="0">
                  <a:pos x="94" y="83"/>
                </a:cxn>
                <a:cxn ang="0">
                  <a:pos x="49" y="123"/>
                </a:cxn>
                <a:cxn ang="0">
                  <a:pos x="27" y="140"/>
                </a:cxn>
                <a:cxn ang="0">
                  <a:pos x="4" y="151"/>
                </a:cxn>
                <a:cxn ang="0">
                  <a:pos x="0" y="145"/>
                </a:cxn>
              </a:cxnLst>
              <a:rect l="0" t="0" r="r" b="b"/>
              <a:pathLst>
                <a:path w="186" h="151">
                  <a:moveTo>
                    <a:pt x="0" y="145"/>
                  </a:moveTo>
                  <a:lnTo>
                    <a:pt x="22" y="134"/>
                  </a:lnTo>
                  <a:lnTo>
                    <a:pt x="45" y="117"/>
                  </a:lnTo>
                  <a:lnTo>
                    <a:pt x="90" y="77"/>
                  </a:lnTo>
                  <a:lnTo>
                    <a:pt x="135" y="35"/>
                  </a:lnTo>
                  <a:lnTo>
                    <a:pt x="182" y="0"/>
                  </a:lnTo>
                  <a:lnTo>
                    <a:pt x="186" y="5"/>
                  </a:lnTo>
                  <a:lnTo>
                    <a:pt x="140" y="41"/>
                  </a:lnTo>
                  <a:lnTo>
                    <a:pt x="94" y="83"/>
                  </a:lnTo>
                  <a:lnTo>
                    <a:pt x="49" y="123"/>
                  </a:lnTo>
                  <a:lnTo>
                    <a:pt x="27" y="140"/>
                  </a:lnTo>
                  <a:lnTo>
                    <a:pt x="4" y="151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32" name="Freeform 107"/>
            <p:cNvSpPr>
              <a:spLocks/>
            </p:cNvSpPr>
            <p:nvPr userDrawn="1"/>
          </p:nvSpPr>
          <p:spPr bwMode="auto">
            <a:xfrm>
              <a:off x="727" y="1085"/>
              <a:ext cx="5" cy="7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1" y="7"/>
                </a:cxn>
                <a:cxn ang="0">
                  <a:pos x="4" y="6"/>
                </a:cxn>
                <a:cxn ang="0">
                  <a:pos x="0" y="0"/>
                </a:cxn>
                <a:cxn ang="0">
                  <a:pos x="5" y="2"/>
                </a:cxn>
                <a:cxn ang="0">
                  <a:pos x="0" y="6"/>
                </a:cxn>
              </a:cxnLst>
              <a:rect l="0" t="0" r="r" b="b"/>
              <a:pathLst>
                <a:path w="5" h="7">
                  <a:moveTo>
                    <a:pt x="0" y="6"/>
                  </a:moveTo>
                  <a:lnTo>
                    <a:pt x="1" y="7"/>
                  </a:lnTo>
                  <a:lnTo>
                    <a:pt x="4" y="6"/>
                  </a:lnTo>
                  <a:lnTo>
                    <a:pt x="0" y="0"/>
                  </a:lnTo>
                  <a:lnTo>
                    <a:pt x="5" y="2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33" name="Freeform 108"/>
            <p:cNvSpPr>
              <a:spLocks/>
            </p:cNvSpPr>
            <p:nvPr userDrawn="1"/>
          </p:nvSpPr>
          <p:spPr bwMode="auto">
            <a:xfrm>
              <a:off x="909" y="845"/>
              <a:ext cx="624" cy="100"/>
            </a:xfrm>
            <a:custGeom>
              <a:avLst/>
              <a:gdLst/>
              <a:ahLst/>
              <a:cxnLst>
                <a:cxn ang="0">
                  <a:pos x="0" y="95"/>
                </a:cxn>
                <a:cxn ang="0">
                  <a:pos x="33" y="75"/>
                </a:cxn>
                <a:cxn ang="0">
                  <a:pos x="69" y="58"/>
                </a:cxn>
                <a:cxn ang="0">
                  <a:pos x="106" y="42"/>
                </a:cxn>
                <a:cxn ang="0">
                  <a:pos x="144" y="28"/>
                </a:cxn>
                <a:cxn ang="0">
                  <a:pos x="185" y="18"/>
                </a:cxn>
                <a:cxn ang="0">
                  <a:pos x="226" y="10"/>
                </a:cxn>
                <a:cxn ang="0">
                  <a:pos x="310" y="0"/>
                </a:cxn>
                <a:cxn ang="0">
                  <a:pos x="352" y="0"/>
                </a:cxn>
                <a:cxn ang="0">
                  <a:pos x="395" y="3"/>
                </a:cxn>
                <a:cxn ang="0">
                  <a:pos x="436" y="7"/>
                </a:cxn>
                <a:cxn ang="0">
                  <a:pos x="477" y="14"/>
                </a:cxn>
                <a:cxn ang="0">
                  <a:pos x="516" y="25"/>
                </a:cxn>
                <a:cxn ang="0">
                  <a:pos x="553" y="38"/>
                </a:cxn>
                <a:cxn ang="0">
                  <a:pos x="590" y="55"/>
                </a:cxn>
                <a:cxn ang="0">
                  <a:pos x="624" y="75"/>
                </a:cxn>
                <a:cxn ang="0">
                  <a:pos x="620" y="80"/>
                </a:cxn>
                <a:cxn ang="0">
                  <a:pos x="586" y="61"/>
                </a:cxn>
                <a:cxn ang="0">
                  <a:pos x="552" y="45"/>
                </a:cxn>
                <a:cxn ang="0">
                  <a:pos x="515" y="32"/>
                </a:cxn>
                <a:cxn ang="0">
                  <a:pos x="475" y="21"/>
                </a:cxn>
                <a:cxn ang="0">
                  <a:pos x="434" y="14"/>
                </a:cxn>
                <a:cxn ang="0">
                  <a:pos x="395" y="10"/>
                </a:cxn>
                <a:cxn ang="0">
                  <a:pos x="352" y="7"/>
                </a:cxn>
                <a:cxn ang="0">
                  <a:pos x="310" y="7"/>
                </a:cxn>
                <a:cxn ang="0">
                  <a:pos x="226" y="17"/>
                </a:cxn>
                <a:cxn ang="0">
                  <a:pos x="187" y="25"/>
                </a:cxn>
                <a:cxn ang="0">
                  <a:pos x="146" y="35"/>
                </a:cxn>
                <a:cxn ang="0">
                  <a:pos x="108" y="49"/>
                </a:cxn>
                <a:cxn ang="0">
                  <a:pos x="71" y="65"/>
                </a:cxn>
                <a:cxn ang="0">
                  <a:pos x="37" y="80"/>
                </a:cxn>
                <a:cxn ang="0">
                  <a:pos x="4" y="100"/>
                </a:cxn>
                <a:cxn ang="0">
                  <a:pos x="0" y="95"/>
                </a:cxn>
              </a:cxnLst>
              <a:rect l="0" t="0" r="r" b="b"/>
              <a:pathLst>
                <a:path w="624" h="100">
                  <a:moveTo>
                    <a:pt x="0" y="95"/>
                  </a:moveTo>
                  <a:lnTo>
                    <a:pt x="33" y="75"/>
                  </a:lnTo>
                  <a:lnTo>
                    <a:pt x="69" y="58"/>
                  </a:lnTo>
                  <a:lnTo>
                    <a:pt x="106" y="42"/>
                  </a:lnTo>
                  <a:lnTo>
                    <a:pt x="144" y="28"/>
                  </a:lnTo>
                  <a:lnTo>
                    <a:pt x="185" y="18"/>
                  </a:lnTo>
                  <a:lnTo>
                    <a:pt x="226" y="10"/>
                  </a:lnTo>
                  <a:lnTo>
                    <a:pt x="310" y="0"/>
                  </a:lnTo>
                  <a:lnTo>
                    <a:pt x="352" y="0"/>
                  </a:lnTo>
                  <a:lnTo>
                    <a:pt x="395" y="3"/>
                  </a:lnTo>
                  <a:lnTo>
                    <a:pt x="436" y="7"/>
                  </a:lnTo>
                  <a:lnTo>
                    <a:pt x="477" y="14"/>
                  </a:lnTo>
                  <a:lnTo>
                    <a:pt x="516" y="25"/>
                  </a:lnTo>
                  <a:lnTo>
                    <a:pt x="553" y="38"/>
                  </a:lnTo>
                  <a:lnTo>
                    <a:pt x="590" y="55"/>
                  </a:lnTo>
                  <a:lnTo>
                    <a:pt x="624" y="75"/>
                  </a:lnTo>
                  <a:lnTo>
                    <a:pt x="620" y="80"/>
                  </a:lnTo>
                  <a:lnTo>
                    <a:pt x="586" y="61"/>
                  </a:lnTo>
                  <a:lnTo>
                    <a:pt x="552" y="45"/>
                  </a:lnTo>
                  <a:lnTo>
                    <a:pt x="515" y="32"/>
                  </a:lnTo>
                  <a:lnTo>
                    <a:pt x="475" y="21"/>
                  </a:lnTo>
                  <a:lnTo>
                    <a:pt x="434" y="14"/>
                  </a:lnTo>
                  <a:lnTo>
                    <a:pt x="395" y="10"/>
                  </a:lnTo>
                  <a:lnTo>
                    <a:pt x="352" y="7"/>
                  </a:lnTo>
                  <a:lnTo>
                    <a:pt x="310" y="7"/>
                  </a:lnTo>
                  <a:lnTo>
                    <a:pt x="226" y="17"/>
                  </a:lnTo>
                  <a:lnTo>
                    <a:pt x="187" y="25"/>
                  </a:lnTo>
                  <a:lnTo>
                    <a:pt x="146" y="35"/>
                  </a:lnTo>
                  <a:lnTo>
                    <a:pt x="108" y="49"/>
                  </a:lnTo>
                  <a:lnTo>
                    <a:pt x="71" y="65"/>
                  </a:lnTo>
                  <a:lnTo>
                    <a:pt x="37" y="80"/>
                  </a:lnTo>
                  <a:lnTo>
                    <a:pt x="4" y="10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34" name="Freeform 109"/>
            <p:cNvSpPr>
              <a:spLocks/>
            </p:cNvSpPr>
            <p:nvPr userDrawn="1"/>
          </p:nvSpPr>
          <p:spPr bwMode="auto">
            <a:xfrm>
              <a:off x="909" y="940"/>
              <a:ext cx="4" cy="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5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lnTo>
                    <a:pt x="4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35" name="Freeform 110"/>
            <p:cNvSpPr>
              <a:spLocks/>
            </p:cNvSpPr>
            <p:nvPr userDrawn="1"/>
          </p:nvSpPr>
          <p:spPr bwMode="auto">
            <a:xfrm>
              <a:off x="1529" y="920"/>
              <a:ext cx="323" cy="43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31" y="18"/>
                </a:cxn>
                <a:cxn ang="0">
                  <a:pos x="58" y="38"/>
                </a:cxn>
                <a:cxn ang="0">
                  <a:pos x="108" y="82"/>
                </a:cxn>
                <a:cxn ang="0">
                  <a:pos x="157" y="133"/>
                </a:cxn>
                <a:cxn ang="0">
                  <a:pos x="202" y="186"/>
                </a:cxn>
                <a:cxn ang="0">
                  <a:pos x="240" y="244"/>
                </a:cxn>
                <a:cxn ang="0">
                  <a:pos x="258" y="276"/>
                </a:cxn>
                <a:cxn ang="0">
                  <a:pos x="274" y="307"/>
                </a:cxn>
                <a:cxn ang="0">
                  <a:pos x="302" y="370"/>
                </a:cxn>
                <a:cxn ang="0">
                  <a:pos x="323" y="434"/>
                </a:cxn>
                <a:cxn ang="0">
                  <a:pos x="316" y="435"/>
                </a:cxn>
                <a:cxn ang="0">
                  <a:pos x="295" y="372"/>
                </a:cxn>
                <a:cxn ang="0">
                  <a:pos x="267" y="308"/>
                </a:cxn>
                <a:cxn ang="0">
                  <a:pos x="253" y="280"/>
                </a:cxn>
                <a:cxn ang="0">
                  <a:pos x="234" y="249"/>
                </a:cxn>
                <a:cxn ang="0">
                  <a:pos x="196" y="191"/>
                </a:cxn>
                <a:cxn ang="0">
                  <a:pos x="151" y="137"/>
                </a:cxn>
                <a:cxn ang="0">
                  <a:pos x="104" y="87"/>
                </a:cxn>
                <a:cxn ang="0">
                  <a:pos x="53" y="44"/>
                </a:cxn>
                <a:cxn ang="0">
                  <a:pos x="26" y="24"/>
                </a:cxn>
                <a:cxn ang="0">
                  <a:pos x="0" y="5"/>
                </a:cxn>
                <a:cxn ang="0">
                  <a:pos x="4" y="0"/>
                </a:cxn>
              </a:cxnLst>
              <a:rect l="0" t="0" r="r" b="b"/>
              <a:pathLst>
                <a:path w="323" h="435">
                  <a:moveTo>
                    <a:pt x="4" y="0"/>
                  </a:moveTo>
                  <a:lnTo>
                    <a:pt x="31" y="18"/>
                  </a:lnTo>
                  <a:lnTo>
                    <a:pt x="58" y="38"/>
                  </a:lnTo>
                  <a:lnTo>
                    <a:pt x="108" y="82"/>
                  </a:lnTo>
                  <a:lnTo>
                    <a:pt x="157" y="133"/>
                  </a:lnTo>
                  <a:lnTo>
                    <a:pt x="202" y="186"/>
                  </a:lnTo>
                  <a:lnTo>
                    <a:pt x="240" y="244"/>
                  </a:lnTo>
                  <a:lnTo>
                    <a:pt x="258" y="276"/>
                  </a:lnTo>
                  <a:lnTo>
                    <a:pt x="274" y="307"/>
                  </a:lnTo>
                  <a:lnTo>
                    <a:pt x="302" y="370"/>
                  </a:lnTo>
                  <a:lnTo>
                    <a:pt x="323" y="434"/>
                  </a:lnTo>
                  <a:lnTo>
                    <a:pt x="316" y="435"/>
                  </a:lnTo>
                  <a:lnTo>
                    <a:pt x="295" y="372"/>
                  </a:lnTo>
                  <a:lnTo>
                    <a:pt x="267" y="308"/>
                  </a:lnTo>
                  <a:lnTo>
                    <a:pt x="253" y="280"/>
                  </a:lnTo>
                  <a:lnTo>
                    <a:pt x="234" y="249"/>
                  </a:lnTo>
                  <a:lnTo>
                    <a:pt x="196" y="191"/>
                  </a:lnTo>
                  <a:lnTo>
                    <a:pt x="151" y="137"/>
                  </a:lnTo>
                  <a:lnTo>
                    <a:pt x="104" y="87"/>
                  </a:lnTo>
                  <a:lnTo>
                    <a:pt x="53" y="44"/>
                  </a:lnTo>
                  <a:lnTo>
                    <a:pt x="26" y="24"/>
                  </a:lnTo>
                  <a:lnTo>
                    <a:pt x="0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36" name="Freeform 111"/>
            <p:cNvSpPr>
              <a:spLocks/>
            </p:cNvSpPr>
            <p:nvPr userDrawn="1"/>
          </p:nvSpPr>
          <p:spPr bwMode="auto">
            <a:xfrm>
              <a:off x="1529" y="920"/>
              <a:ext cx="4" cy="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5"/>
                </a:cxn>
                <a:cxn ang="0">
                  <a:pos x="4" y="0"/>
                </a:cxn>
              </a:cxnLst>
              <a:rect l="0" t="0" r="r" b="b"/>
              <a:pathLst>
                <a:path w="4" h="5">
                  <a:moveTo>
                    <a:pt x="4" y="0"/>
                  </a:moveTo>
                  <a:lnTo>
                    <a:pt x="0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37" name="Freeform 112"/>
            <p:cNvSpPr>
              <a:spLocks/>
            </p:cNvSpPr>
            <p:nvPr userDrawn="1"/>
          </p:nvSpPr>
          <p:spPr bwMode="auto">
            <a:xfrm>
              <a:off x="1398" y="1354"/>
              <a:ext cx="454" cy="919"/>
            </a:xfrm>
            <a:custGeom>
              <a:avLst/>
              <a:gdLst/>
              <a:ahLst/>
              <a:cxnLst>
                <a:cxn ang="0">
                  <a:pos x="454" y="0"/>
                </a:cxn>
                <a:cxn ang="0">
                  <a:pos x="453" y="68"/>
                </a:cxn>
                <a:cxn ang="0">
                  <a:pos x="446" y="133"/>
                </a:cxn>
                <a:cxn ang="0">
                  <a:pos x="432" y="197"/>
                </a:cxn>
                <a:cxn ang="0">
                  <a:pos x="413" y="257"/>
                </a:cxn>
                <a:cxn ang="0">
                  <a:pos x="391" y="317"/>
                </a:cxn>
                <a:cxn ang="0">
                  <a:pos x="363" y="378"/>
                </a:cxn>
                <a:cxn ang="0">
                  <a:pos x="333" y="434"/>
                </a:cxn>
                <a:cxn ang="0">
                  <a:pos x="299" y="489"/>
                </a:cxn>
                <a:cxn ang="0">
                  <a:pos x="264" y="543"/>
                </a:cxn>
                <a:cxn ang="0">
                  <a:pos x="227" y="597"/>
                </a:cxn>
                <a:cxn ang="0">
                  <a:pos x="152" y="704"/>
                </a:cxn>
                <a:cxn ang="0">
                  <a:pos x="75" y="810"/>
                </a:cxn>
                <a:cxn ang="0">
                  <a:pos x="40" y="865"/>
                </a:cxn>
                <a:cxn ang="0">
                  <a:pos x="6" y="919"/>
                </a:cxn>
                <a:cxn ang="0">
                  <a:pos x="0" y="915"/>
                </a:cxn>
                <a:cxn ang="0">
                  <a:pos x="34" y="861"/>
                </a:cxn>
                <a:cxn ang="0">
                  <a:pos x="70" y="806"/>
                </a:cxn>
                <a:cxn ang="0">
                  <a:pos x="146" y="700"/>
                </a:cxn>
                <a:cxn ang="0">
                  <a:pos x="221" y="592"/>
                </a:cxn>
                <a:cxn ang="0">
                  <a:pos x="258" y="539"/>
                </a:cxn>
                <a:cxn ang="0">
                  <a:pos x="293" y="485"/>
                </a:cxn>
                <a:cxn ang="0">
                  <a:pos x="327" y="430"/>
                </a:cxn>
                <a:cxn ang="0">
                  <a:pos x="357" y="373"/>
                </a:cxn>
                <a:cxn ang="0">
                  <a:pos x="384" y="315"/>
                </a:cxn>
                <a:cxn ang="0">
                  <a:pos x="406" y="256"/>
                </a:cxn>
                <a:cxn ang="0">
                  <a:pos x="425" y="195"/>
                </a:cxn>
                <a:cxn ang="0">
                  <a:pos x="439" y="133"/>
                </a:cxn>
                <a:cxn ang="0">
                  <a:pos x="446" y="68"/>
                </a:cxn>
                <a:cxn ang="0">
                  <a:pos x="447" y="0"/>
                </a:cxn>
                <a:cxn ang="0">
                  <a:pos x="454" y="0"/>
                </a:cxn>
              </a:cxnLst>
              <a:rect l="0" t="0" r="r" b="b"/>
              <a:pathLst>
                <a:path w="454" h="919">
                  <a:moveTo>
                    <a:pt x="454" y="0"/>
                  </a:moveTo>
                  <a:lnTo>
                    <a:pt x="453" y="68"/>
                  </a:lnTo>
                  <a:lnTo>
                    <a:pt x="446" y="133"/>
                  </a:lnTo>
                  <a:lnTo>
                    <a:pt x="432" y="197"/>
                  </a:lnTo>
                  <a:lnTo>
                    <a:pt x="413" y="257"/>
                  </a:lnTo>
                  <a:lnTo>
                    <a:pt x="391" y="317"/>
                  </a:lnTo>
                  <a:lnTo>
                    <a:pt x="363" y="378"/>
                  </a:lnTo>
                  <a:lnTo>
                    <a:pt x="333" y="434"/>
                  </a:lnTo>
                  <a:lnTo>
                    <a:pt x="299" y="489"/>
                  </a:lnTo>
                  <a:lnTo>
                    <a:pt x="264" y="543"/>
                  </a:lnTo>
                  <a:lnTo>
                    <a:pt x="227" y="597"/>
                  </a:lnTo>
                  <a:lnTo>
                    <a:pt x="152" y="704"/>
                  </a:lnTo>
                  <a:lnTo>
                    <a:pt x="75" y="810"/>
                  </a:lnTo>
                  <a:lnTo>
                    <a:pt x="40" y="865"/>
                  </a:lnTo>
                  <a:lnTo>
                    <a:pt x="6" y="919"/>
                  </a:lnTo>
                  <a:lnTo>
                    <a:pt x="0" y="915"/>
                  </a:lnTo>
                  <a:lnTo>
                    <a:pt x="34" y="861"/>
                  </a:lnTo>
                  <a:lnTo>
                    <a:pt x="70" y="806"/>
                  </a:lnTo>
                  <a:lnTo>
                    <a:pt x="146" y="700"/>
                  </a:lnTo>
                  <a:lnTo>
                    <a:pt x="221" y="592"/>
                  </a:lnTo>
                  <a:lnTo>
                    <a:pt x="258" y="539"/>
                  </a:lnTo>
                  <a:lnTo>
                    <a:pt x="293" y="485"/>
                  </a:lnTo>
                  <a:lnTo>
                    <a:pt x="327" y="430"/>
                  </a:lnTo>
                  <a:lnTo>
                    <a:pt x="357" y="373"/>
                  </a:lnTo>
                  <a:lnTo>
                    <a:pt x="384" y="315"/>
                  </a:lnTo>
                  <a:lnTo>
                    <a:pt x="406" y="256"/>
                  </a:lnTo>
                  <a:lnTo>
                    <a:pt x="425" y="195"/>
                  </a:lnTo>
                  <a:lnTo>
                    <a:pt x="439" y="133"/>
                  </a:lnTo>
                  <a:lnTo>
                    <a:pt x="446" y="68"/>
                  </a:lnTo>
                  <a:lnTo>
                    <a:pt x="447" y="0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38" name="Freeform 113"/>
            <p:cNvSpPr>
              <a:spLocks/>
            </p:cNvSpPr>
            <p:nvPr userDrawn="1"/>
          </p:nvSpPr>
          <p:spPr bwMode="auto">
            <a:xfrm>
              <a:off x="1845" y="1354"/>
              <a:ext cx="7" cy="1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7" y="0"/>
                </a:cxn>
              </a:cxnLst>
              <a:rect l="0" t="0" r="r" b="b"/>
              <a:pathLst>
                <a:path w="7" h="1">
                  <a:moveTo>
                    <a:pt x="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39" name="Freeform 114"/>
            <p:cNvSpPr>
              <a:spLocks/>
            </p:cNvSpPr>
            <p:nvPr userDrawn="1"/>
          </p:nvSpPr>
          <p:spPr bwMode="auto">
            <a:xfrm>
              <a:off x="1401" y="2054"/>
              <a:ext cx="716" cy="221"/>
            </a:xfrm>
            <a:custGeom>
              <a:avLst/>
              <a:gdLst/>
              <a:ahLst/>
              <a:cxnLst>
                <a:cxn ang="0">
                  <a:pos x="0" y="213"/>
                </a:cxn>
                <a:cxn ang="0">
                  <a:pos x="96" y="211"/>
                </a:cxn>
                <a:cxn ang="0">
                  <a:pos x="191" y="199"/>
                </a:cxn>
                <a:cxn ang="0">
                  <a:pos x="236" y="189"/>
                </a:cxn>
                <a:cxn ang="0">
                  <a:pos x="283" y="180"/>
                </a:cxn>
                <a:cxn ang="0">
                  <a:pos x="328" y="167"/>
                </a:cxn>
                <a:cxn ang="0">
                  <a:pos x="372" y="153"/>
                </a:cxn>
                <a:cxn ang="0">
                  <a:pos x="418" y="137"/>
                </a:cxn>
                <a:cxn ang="0">
                  <a:pos x="461" y="122"/>
                </a:cxn>
                <a:cxn ang="0">
                  <a:pos x="548" y="85"/>
                </a:cxn>
                <a:cxn ang="0">
                  <a:pos x="628" y="44"/>
                </a:cxn>
                <a:cxn ang="0">
                  <a:pos x="712" y="0"/>
                </a:cxn>
                <a:cxn ang="0">
                  <a:pos x="716" y="6"/>
                </a:cxn>
                <a:cxn ang="0">
                  <a:pos x="632" y="49"/>
                </a:cxn>
                <a:cxn ang="0">
                  <a:pos x="549" y="92"/>
                </a:cxn>
                <a:cxn ang="0">
                  <a:pos x="463" y="129"/>
                </a:cxn>
                <a:cxn ang="0">
                  <a:pos x="419" y="144"/>
                </a:cxn>
                <a:cxn ang="0">
                  <a:pos x="374" y="160"/>
                </a:cxn>
                <a:cxn ang="0">
                  <a:pos x="330" y="174"/>
                </a:cxn>
                <a:cxn ang="0">
                  <a:pos x="285" y="187"/>
                </a:cxn>
                <a:cxn ang="0">
                  <a:pos x="238" y="197"/>
                </a:cxn>
                <a:cxn ang="0">
                  <a:pos x="191" y="206"/>
                </a:cxn>
                <a:cxn ang="0">
                  <a:pos x="96" y="218"/>
                </a:cxn>
                <a:cxn ang="0">
                  <a:pos x="0" y="221"/>
                </a:cxn>
                <a:cxn ang="0">
                  <a:pos x="0" y="213"/>
                </a:cxn>
              </a:cxnLst>
              <a:rect l="0" t="0" r="r" b="b"/>
              <a:pathLst>
                <a:path w="716" h="221">
                  <a:moveTo>
                    <a:pt x="0" y="213"/>
                  </a:moveTo>
                  <a:lnTo>
                    <a:pt x="96" y="211"/>
                  </a:lnTo>
                  <a:lnTo>
                    <a:pt x="191" y="199"/>
                  </a:lnTo>
                  <a:lnTo>
                    <a:pt x="236" y="189"/>
                  </a:lnTo>
                  <a:lnTo>
                    <a:pt x="283" y="180"/>
                  </a:lnTo>
                  <a:lnTo>
                    <a:pt x="328" y="167"/>
                  </a:lnTo>
                  <a:lnTo>
                    <a:pt x="372" y="153"/>
                  </a:lnTo>
                  <a:lnTo>
                    <a:pt x="418" y="137"/>
                  </a:lnTo>
                  <a:lnTo>
                    <a:pt x="461" y="122"/>
                  </a:lnTo>
                  <a:lnTo>
                    <a:pt x="548" y="85"/>
                  </a:lnTo>
                  <a:lnTo>
                    <a:pt x="628" y="44"/>
                  </a:lnTo>
                  <a:lnTo>
                    <a:pt x="712" y="0"/>
                  </a:lnTo>
                  <a:lnTo>
                    <a:pt x="716" y="6"/>
                  </a:lnTo>
                  <a:lnTo>
                    <a:pt x="632" y="49"/>
                  </a:lnTo>
                  <a:lnTo>
                    <a:pt x="549" y="92"/>
                  </a:lnTo>
                  <a:lnTo>
                    <a:pt x="463" y="129"/>
                  </a:lnTo>
                  <a:lnTo>
                    <a:pt x="419" y="144"/>
                  </a:lnTo>
                  <a:lnTo>
                    <a:pt x="374" y="160"/>
                  </a:lnTo>
                  <a:lnTo>
                    <a:pt x="330" y="174"/>
                  </a:lnTo>
                  <a:lnTo>
                    <a:pt x="285" y="187"/>
                  </a:lnTo>
                  <a:lnTo>
                    <a:pt x="238" y="197"/>
                  </a:lnTo>
                  <a:lnTo>
                    <a:pt x="191" y="206"/>
                  </a:lnTo>
                  <a:lnTo>
                    <a:pt x="96" y="218"/>
                  </a:lnTo>
                  <a:lnTo>
                    <a:pt x="0" y="221"/>
                  </a:lnTo>
                  <a:lnTo>
                    <a:pt x="0" y="213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40" name="Freeform 115"/>
            <p:cNvSpPr>
              <a:spLocks/>
            </p:cNvSpPr>
            <p:nvPr userDrawn="1"/>
          </p:nvSpPr>
          <p:spPr bwMode="auto">
            <a:xfrm>
              <a:off x="1394" y="2267"/>
              <a:ext cx="10" cy="8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0" y="8"/>
                </a:cxn>
                <a:cxn ang="0">
                  <a:pos x="7" y="8"/>
                </a:cxn>
                <a:cxn ang="0">
                  <a:pos x="7" y="0"/>
                </a:cxn>
                <a:cxn ang="0">
                  <a:pos x="10" y="6"/>
                </a:cxn>
                <a:cxn ang="0">
                  <a:pos x="4" y="2"/>
                </a:cxn>
              </a:cxnLst>
              <a:rect l="0" t="0" r="r" b="b"/>
              <a:pathLst>
                <a:path w="10" h="8">
                  <a:moveTo>
                    <a:pt x="4" y="2"/>
                  </a:moveTo>
                  <a:lnTo>
                    <a:pt x="0" y="8"/>
                  </a:lnTo>
                  <a:lnTo>
                    <a:pt x="7" y="8"/>
                  </a:lnTo>
                  <a:lnTo>
                    <a:pt x="7" y="0"/>
                  </a:lnTo>
                  <a:lnTo>
                    <a:pt x="10" y="6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41" name="Freeform 116"/>
            <p:cNvSpPr>
              <a:spLocks/>
            </p:cNvSpPr>
            <p:nvPr userDrawn="1"/>
          </p:nvSpPr>
          <p:spPr bwMode="auto">
            <a:xfrm>
              <a:off x="2113" y="923"/>
              <a:ext cx="319" cy="1137"/>
            </a:xfrm>
            <a:custGeom>
              <a:avLst/>
              <a:gdLst/>
              <a:ahLst/>
              <a:cxnLst>
                <a:cxn ang="0">
                  <a:pos x="0" y="1131"/>
                </a:cxn>
                <a:cxn ang="0">
                  <a:pos x="35" y="1108"/>
                </a:cxn>
                <a:cxn ang="0">
                  <a:pos x="68" y="1083"/>
                </a:cxn>
                <a:cxn ang="0">
                  <a:pos x="97" y="1056"/>
                </a:cxn>
                <a:cxn ang="0">
                  <a:pos x="124" y="1029"/>
                </a:cxn>
                <a:cxn ang="0">
                  <a:pos x="150" y="1001"/>
                </a:cxn>
                <a:cxn ang="0">
                  <a:pos x="174" y="971"/>
                </a:cxn>
                <a:cxn ang="0">
                  <a:pos x="195" y="940"/>
                </a:cxn>
                <a:cxn ang="0">
                  <a:pos x="213" y="909"/>
                </a:cxn>
                <a:cxn ang="0">
                  <a:pos x="230" y="875"/>
                </a:cxn>
                <a:cxn ang="0">
                  <a:pos x="246" y="841"/>
                </a:cxn>
                <a:cxn ang="0">
                  <a:pos x="260" y="806"/>
                </a:cxn>
                <a:cxn ang="0">
                  <a:pos x="271" y="770"/>
                </a:cxn>
                <a:cxn ang="0">
                  <a:pos x="281" y="734"/>
                </a:cxn>
                <a:cxn ang="0">
                  <a:pos x="290" y="697"/>
                </a:cxn>
                <a:cxn ang="0">
                  <a:pos x="302" y="622"/>
                </a:cxn>
                <a:cxn ang="0">
                  <a:pos x="311" y="545"/>
                </a:cxn>
                <a:cxn ang="0">
                  <a:pos x="314" y="466"/>
                </a:cxn>
                <a:cxn ang="0">
                  <a:pos x="312" y="387"/>
                </a:cxn>
                <a:cxn ang="0">
                  <a:pos x="311" y="347"/>
                </a:cxn>
                <a:cxn ang="0">
                  <a:pos x="309" y="308"/>
                </a:cxn>
                <a:cxn ang="0">
                  <a:pos x="302" y="229"/>
                </a:cxn>
                <a:cxn ang="0">
                  <a:pos x="294" y="151"/>
                </a:cxn>
                <a:cxn ang="0">
                  <a:pos x="274" y="0"/>
                </a:cxn>
                <a:cxn ang="0">
                  <a:pos x="280" y="0"/>
                </a:cxn>
                <a:cxn ang="0">
                  <a:pos x="300" y="151"/>
                </a:cxn>
                <a:cxn ang="0">
                  <a:pos x="308" y="229"/>
                </a:cxn>
                <a:cxn ang="0">
                  <a:pos x="315" y="308"/>
                </a:cxn>
                <a:cxn ang="0">
                  <a:pos x="317" y="347"/>
                </a:cxn>
                <a:cxn ang="0">
                  <a:pos x="318" y="387"/>
                </a:cxn>
                <a:cxn ang="0">
                  <a:pos x="319" y="466"/>
                </a:cxn>
                <a:cxn ang="0">
                  <a:pos x="317" y="545"/>
                </a:cxn>
                <a:cxn ang="0">
                  <a:pos x="308" y="625"/>
                </a:cxn>
                <a:cxn ang="0">
                  <a:pos x="295" y="700"/>
                </a:cxn>
                <a:cxn ang="0">
                  <a:pos x="287" y="736"/>
                </a:cxn>
                <a:cxn ang="0">
                  <a:pos x="277" y="773"/>
                </a:cxn>
                <a:cxn ang="0">
                  <a:pos x="266" y="810"/>
                </a:cxn>
                <a:cxn ang="0">
                  <a:pos x="251" y="845"/>
                </a:cxn>
                <a:cxn ang="0">
                  <a:pos x="236" y="879"/>
                </a:cxn>
                <a:cxn ang="0">
                  <a:pos x="219" y="913"/>
                </a:cxn>
                <a:cxn ang="0">
                  <a:pos x="201" y="944"/>
                </a:cxn>
                <a:cxn ang="0">
                  <a:pos x="179" y="975"/>
                </a:cxn>
                <a:cxn ang="0">
                  <a:pos x="154" y="1006"/>
                </a:cxn>
                <a:cxn ang="0">
                  <a:pos x="128" y="1035"/>
                </a:cxn>
                <a:cxn ang="0">
                  <a:pos x="102" y="1062"/>
                </a:cxn>
                <a:cxn ang="0">
                  <a:pos x="72" y="1089"/>
                </a:cxn>
                <a:cxn ang="0">
                  <a:pos x="39" y="1114"/>
                </a:cxn>
                <a:cxn ang="0">
                  <a:pos x="4" y="1137"/>
                </a:cxn>
                <a:cxn ang="0">
                  <a:pos x="0" y="1131"/>
                </a:cxn>
              </a:cxnLst>
              <a:rect l="0" t="0" r="r" b="b"/>
              <a:pathLst>
                <a:path w="319" h="1137">
                  <a:moveTo>
                    <a:pt x="0" y="1131"/>
                  </a:moveTo>
                  <a:lnTo>
                    <a:pt x="35" y="1108"/>
                  </a:lnTo>
                  <a:lnTo>
                    <a:pt x="68" y="1083"/>
                  </a:lnTo>
                  <a:lnTo>
                    <a:pt x="97" y="1056"/>
                  </a:lnTo>
                  <a:lnTo>
                    <a:pt x="124" y="1029"/>
                  </a:lnTo>
                  <a:lnTo>
                    <a:pt x="150" y="1001"/>
                  </a:lnTo>
                  <a:lnTo>
                    <a:pt x="174" y="971"/>
                  </a:lnTo>
                  <a:lnTo>
                    <a:pt x="195" y="940"/>
                  </a:lnTo>
                  <a:lnTo>
                    <a:pt x="213" y="909"/>
                  </a:lnTo>
                  <a:lnTo>
                    <a:pt x="230" y="875"/>
                  </a:lnTo>
                  <a:lnTo>
                    <a:pt x="246" y="841"/>
                  </a:lnTo>
                  <a:lnTo>
                    <a:pt x="260" y="806"/>
                  </a:lnTo>
                  <a:lnTo>
                    <a:pt x="271" y="770"/>
                  </a:lnTo>
                  <a:lnTo>
                    <a:pt x="281" y="734"/>
                  </a:lnTo>
                  <a:lnTo>
                    <a:pt x="290" y="697"/>
                  </a:lnTo>
                  <a:lnTo>
                    <a:pt x="302" y="622"/>
                  </a:lnTo>
                  <a:lnTo>
                    <a:pt x="311" y="545"/>
                  </a:lnTo>
                  <a:lnTo>
                    <a:pt x="314" y="466"/>
                  </a:lnTo>
                  <a:lnTo>
                    <a:pt x="312" y="387"/>
                  </a:lnTo>
                  <a:lnTo>
                    <a:pt x="311" y="347"/>
                  </a:lnTo>
                  <a:lnTo>
                    <a:pt x="309" y="308"/>
                  </a:lnTo>
                  <a:lnTo>
                    <a:pt x="302" y="229"/>
                  </a:lnTo>
                  <a:lnTo>
                    <a:pt x="294" y="151"/>
                  </a:lnTo>
                  <a:lnTo>
                    <a:pt x="274" y="0"/>
                  </a:lnTo>
                  <a:lnTo>
                    <a:pt x="280" y="0"/>
                  </a:lnTo>
                  <a:lnTo>
                    <a:pt x="300" y="151"/>
                  </a:lnTo>
                  <a:lnTo>
                    <a:pt x="308" y="229"/>
                  </a:lnTo>
                  <a:lnTo>
                    <a:pt x="315" y="308"/>
                  </a:lnTo>
                  <a:lnTo>
                    <a:pt x="317" y="347"/>
                  </a:lnTo>
                  <a:lnTo>
                    <a:pt x="318" y="387"/>
                  </a:lnTo>
                  <a:lnTo>
                    <a:pt x="319" y="466"/>
                  </a:lnTo>
                  <a:lnTo>
                    <a:pt x="317" y="545"/>
                  </a:lnTo>
                  <a:lnTo>
                    <a:pt x="308" y="625"/>
                  </a:lnTo>
                  <a:lnTo>
                    <a:pt x="295" y="700"/>
                  </a:lnTo>
                  <a:lnTo>
                    <a:pt x="287" y="736"/>
                  </a:lnTo>
                  <a:lnTo>
                    <a:pt x="277" y="773"/>
                  </a:lnTo>
                  <a:lnTo>
                    <a:pt x="266" y="810"/>
                  </a:lnTo>
                  <a:lnTo>
                    <a:pt x="251" y="845"/>
                  </a:lnTo>
                  <a:lnTo>
                    <a:pt x="236" y="879"/>
                  </a:lnTo>
                  <a:lnTo>
                    <a:pt x="219" y="913"/>
                  </a:lnTo>
                  <a:lnTo>
                    <a:pt x="201" y="944"/>
                  </a:lnTo>
                  <a:lnTo>
                    <a:pt x="179" y="975"/>
                  </a:lnTo>
                  <a:lnTo>
                    <a:pt x="154" y="1006"/>
                  </a:lnTo>
                  <a:lnTo>
                    <a:pt x="128" y="1035"/>
                  </a:lnTo>
                  <a:lnTo>
                    <a:pt x="102" y="1062"/>
                  </a:lnTo>
                  <a:lnTo>
                    <a:pt x="72" y="1089"/>
                  </a:lnTo>
                  <a:lnTo>
                    <a:pt x="39" y="1114"/>
                  </a:lnTo>
                  <a:lnTo>
                    <a:pt x="4" y="1137"/>
                  </a:lnTo>
                  <a:lnTo>
                    <a:pt x="0" y="1131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42" name="Freeform 117"/>
            <p:cNvSpPr>
              <a:spLocks/>
            </p:cNvSpPr>
            <p:nvPr userDrawn="1"/>
          </p:nvSpPr>
          <p:spPr bwMode="auto">
            <a:xfrm>
              <a:off x="2113" y="2054"/>
              <a:ext cx="4" cy="6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0" y="0"/>
                </a:cxn>
                <a:cxn ang="0">
                  <a:pos x="4" y="6"/>
                </a:cxn>
              </a:cxnLst>
              <a:rect l="0" t="0" r="r" b="b"/>
              <a:pathLst>
                <a:path w="4" h="6">
                  <a:moveTo>
                    <a:pt x="4" y="6"/>
                  </a:moveTo>
                  <a:lnTo>
                    <a:pt x="0" y="0"/>
                  </a:lnTo>
                  <a:lnTo>
                    <a:pt x="4" y="6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43" name="Freeform 118"/>
            <p:cNvSpPr>
              <a:spLocks/>
            </p:cNvSpPr>
            <p:nvPr userDrawn="1"/>
          </p:nvSpPr>
          <p:spPr bwMode="auto">
            <a:xfrm>
              <a:off x="1468" y="-29"/>
              <a:ext cx="925" cy="953"/>
            </a:xfrm>
            <a:custGeom>
              <a:avLst/>
              <a:gdLst/>
              <a:ahLst/>
              <a:cxnLst>
                <a:cxn ang="0">
                  <a:pos x="919" y="953"/>
                </a:cxn>
                <a:cxn ang="0">
                  <a:pos x="895" y="871"/>
                </a:cxn>
                <a:cxn ang="0">
                  <a:pos x="864" y="790"/>
                </a:cxn>
                <a:cxn ang="0">
                  <a:pos x="830" y="713"/>
                </a:cxn>
                <a:cxn ang="0">
                  <a:pos x="789" y="636"/>
                </a:cxn>
                <a:cxn ang="0">
                  <a:pos x="745" y="561"/>
                </a:cxn>
                <a:cxn ang="0">
                  <a:pos x="696" y="491"/>
                </a:cxn>
                <a:cxn ang="0">
                  <a:pos x="670" y="455"/>
                </a:cxn>
                <a:cxn ang="0">
                  <a:pos x="643" y="421"/>
                </a:cxn>
                <a:cxn ang="0">
                  <a:pos x="585" y="356"/>
                </a:cxn>
                <a:cxn ang="0">
                  <a:pos x="524" y="295"/>
                </a:cxn>
                <a:cxn ang="0">
                  <a:pos x="459" y="239"/>
                </a:cxn>
                <a:cxn ang="0">
                  <a:pos x="390" y="187"/>
                </a:cxn>
                <a:cxn ang="0">
                  <a:pos x="318" y="138"/>
                </a:cxn>
                <a:cxn ang="0">
                  <a:pos x="281" y="117"/>
                </a:cxn>
                <a:cxn ang="0">
                  <a:pos x="243" y="96"/>
                </a:cxn>
                <a:cxn ang="0">
                  <a:pos x="164" y="61"/>
                </a:cxn>
                <a:cxn ang="0">
                  <a:pos x="126" y="44"/>
                </a:cxn>
                <a:cxn ang="0">
                  <a:pos x="85" y="30"/>
                </a:cxn>
                <a:cxn ang="0">
                  <a:pos x="0" y="6"/>
                </a:cxn>
                <a:cxn ang="0">
                  <a:pos x="3" y="0"/>
                </a:cxn>
                <a:cxn ang="0">
                  <a:pos x="87" y="24"/>
                </a:cxn>
                <a:cxn ang="0">
                  <a:pos x="128" y="38"/>
                </a:cxn>
                <a:cxn ang="0">
                  <a:pos x="168" y="55"/>
                </a:cxn>
                <a:cxn ang="0">
                  <a:pos x="247" y="90"/>
                </a:cxn>
                <a:cxn ang="0">
                  <a:pos x="285" y="112"/>
                </a:cxn>
                <a:cxn ang="0">
                  <a:pos x="322" y="133"/>
                </a:cxn>
                <a:cxn ang="0">
                  <a:pos x="394" y="181"/>
                </a:cxn>
                <a:cxn ang="0">
                  <a:pos x="464" y="233"/>
                </a:cxn>
                <a:cxn ang="0">
                  <a:pos x="529" y="290"/>
                </a:cxn>
                <a:cxn ang="0">
                  <a:pos x="590" y="351"/>
                </a:cxn>
                <a:cxn ang="0">
                  <a:pos x="648" y="416"/>
                </a:cxn>
                <a:cxn ang="0">
                  <a:pos x="674" y="450"/>
                </a:cxn>
                <a:cxn ang="0">
                  <a:pos x="701" y="486"/>
                </a:cxn>
                <a:cxn ang="0">
                  <a:pos x="751" y="557"/>
                </a:cxn>
                <a:cxn ang="0">
                  <a:pos x="795" y="632"/>
                </a:cxn>
                <a:cxn ang="0">
                  <a:pos x="836" y="708"/>
                </a:cxn>
                <a:cxn ang="0">
                  <a:pos x="870" y="788"/>
                </a:cxn>
                <a:cxn ang="0">
                  <a:pos x="901" y="868"/>
                </a:cxn>
                <a:cxn ang="0">
                  <a:pos x="925" y="950"/>
                </a:cxn>
                <a:cxn ang="0">
                  <a:pos x="919" y="953"/>
                </a:cxn>
              </a:cxnLst>
              <a:rect l="0" t="0" r="r" b="b"/>
              <a:pathLst>
                <a:path w="925" h="953">
                  <a:moveTo>
                    <a:pt x="919" y="953"/>
                  </a:moveTo>
                  <a:lnTo>
                    <a:pt x="895" y="871"/>
                  </a:lnTo>
                  <a:lnTo>
                    <a:pt x="864" y="790"/>
                  </a:lnTo>
                  <a:lnTo>
                    <a:pt x="830" y="713"/>
                  </a:lnTo>
                  <a:lnTo>
                    <a:pt x="789" y="636"/>
                  </a:lnTo>
                  <a:lnTo>
                    <a:pt x="745" y="561"/>
                  </a:lnTo>
                  <a:lnTo>
                    <a:pt x="696" y="491"/>
                  </a:lnTo>
                  <a:lnTo>
                    <a:pt x="670" y="455"/>
                  </a:lnTo>
                  <a:lnTo>
                    <a:pt x="643" y="421"/>
                  </a:lnTo>
                  <a:lnTo>
                    <a:pt x="585" y="356"/>
                  </a:lnTo>
                  <a:lnTo>
                    <a:pt x="524" y="295"/>
                  </a:lnTo>
                  <a:lnTo>
                    <a:pt x="459" y="239"/>
                  </a:lnTo>
                  <a:lnTo>
                    <a:pt x="390" y="187"/>
                  </a:lnTo>
                  <a:lnTo>
                    <a:pt x="318" y="138"/>
                  </a:lnTo>
                  <a:lnTo>
                    <a:pt x="281" y="117"/>
                  </a:lnTo>
                  <a:lnTo>
                    <a:pt x="243" y="96"/>
                  </a:lnTo>
                  <a:lnTo>
                    <a:pt x="164" y="61"/>
                  </a:lnTo>
                  <a:lnTo>
                    <a:pt x="126" y="44"/>
                  </a:lnTo>
                  <a:lnTo>
                    <a:pt x="85" y="30"/>
                  </a:lnTo>
                  <a:lnTo>
                    <a:pt x="0" y="6"/>
                  </a:lnTo>
                  <a:lnTo>
                    <a:pt x="3" y="0"/>
                  </a:lnTo>
                  <a:lnTo>
                    <a:pt x="87" y="24"/>
                  </a:lnTo>
                  <a:lnTo>
                    <a:pt x="128" y="38"/>
                  </a:lnTo>
                  <a:lnTo>
                    <a:pt x="168" y="55"/>
                  </a:lnTo>
                  <a:lnTo>
                    <a:pt x="247" y="90"/>
                  </a:lnTo>
                  <a:lnTo>
                    <a:pt x="285" y="112"/>
                  </a:lnTo>
                  <a:lnTo>
                    <a:pt x="322" y="133"/>
                  </a:lnTo>
                  <a:lnTo>
                    <a:pt x="394" y="181"/>
                  </a:lnTo>
                  <a:lnTo>
                    <a:pt x="464" y="233"/>
                  </a:lnTo>
                  <a:lnTo>
                    <a:pt x="529" y="290"/>
                  </a:lnTo>
                  <a:lnTo>
                    <a:pt x="590" y="351"/>
                  </a:lnTo>
                  <a:lnTo>
                    <a:pt x="648" y="416"/>
                  </a:lnTo>
                  <a:lnTo>
                    <a:pt x="674" y="450"/>
                  </a:lnTo>
                  <a:lnTo>
                    <a:pt x="701" y="486"/>
                  </a:lnTo>
                  <a:lnTo>
                    <a:pt x="751" y="557"/>
                  </a:lnTo>
                  <a:lnTo>
                    <a:pt x="795" y="632"/>
                  </a:lnTo>
                  <a:lnTo>
                    <a:pt x="836" y="708"/>
                  </a:lnTo>
                  <a:lnTo>
                    <a:pt x="870" y="788"/>
                  </a:lnTo>
                  <a:lnTo>
                    <a:pt x="901" y="868"/>
                  </a:lnTo>
                  <a:lnTo>
                    <a:pt x="925" y="950"/>
                  </a:lnTo>
                  <a:lnTo>
                    <a:pt x="919" y="953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44" name="Freeform 119"/>
            <p:cNvSpPr>
              <a:spLocks/>
            </p:cNvSpPr>
            <p:nvPr userDrawn="1"/>
          </p:nvSpPr>
          <p:spPr bwMode="auto">
            <a:xfrm>
              <a:off x="2387" y="921"/>
              <a:ext cx="6" cy="3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6" y="0"/>
                </a:cxn>
                <a:cxn ang="0">
                  <a:pos x="0" y="3"/>
                </a:cxn>
                <a:cxn ang="0">
                  <a:pos x="0" y="2"/>
                </a:cxn>
                <a:cxn ang="0">
                  <a:pos x="6" y="2"/>
                </a:cxn>
              </a:cxnLst>
              <a:rect l="0" t="0" r="r" b="b"/>
              <a:pathLst>
                <a:path w="6" h="3">
                  <a:moveTo>
                    <a:pt x="6" y="2"/>
                  </a:moveTo>
                  <a:lnTo>
                    <a:pt x="6" y="0"/>
                  </a:lnTo>
                  <a:lnTo>
                    <a:pt x="0" y="3"/>
                  </a:lnTo>
                  <a:lnTo>
                    <a:pt x="0" y="2"/>
                  </a:lnTo>
                  <a:lnTo>
                    <a:pt x="6" y="2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45" name="Freeform 120"/>
            <p:cNvSpPr>
              <a:spLocks/>
            </p:cNvSpPr>
            <p:nvPr userDrawn="1"/>
          </p:nvSpPr>
          <p:spPr bwMode="auto">
            <a:xfrm>
              <a:off x="-763" y="-120"/>
              <a:ext cx="2234" cy="692"/>
            </a:xfrm>
            <a:custGeom>
              <a:avLst/>
              <a:gdLst/>
              <a:ahLst/>
              <a:cxnLst>
                <a:cxn ang="0">
                  <a:pos x="2231" y="97"/>
                </a:cxn>
                <a:cxn ang="0">
                  <a:pos x="2156" y="78"/>
                </a:cxn>
                <a:cxn ang="0">
                  <a:pos x="2079" y="61"/>
                </a:cxn>
                <a:cxn ang="0">
                  <a:pos x="2004" y="47"/>
                </a:cxn>
                <a:cxn ang="0">
                  <a:pos x="1928" y="34"/>
                </a:cxn>
                <a:cxn ang="0">
                  <a:pos x="1852" y="24"/>
                </a:cxn>
                <a:cxn ang="0">
                  <a:pos x="1775" y="16"/>
                </a:cxn>
                <a:cxn ang="0">
                  <a:pos x="1698" y="10"/>
                </a:cxn>
                <a:cxn ang="0">
                  <a:pos x="1621" y="6"/>
                </a:cxn>
                <a:cxn ang="0">
                  <a:pos x="1468" y="6"/>
                </a:cxn>
                <a:cxn ang="0">
                  <a:pos x="1316" y="16"/>
                </a:cxn>
                <a:cxn ang="0">
                  <a:pos x="1242" y="23"/>
                </a:cxn>
                <a:cxn ang="0">
                  <a:pos x="1167" y="34"/>
                </a:cxn>
                <a:cxn ang="0">
                  <a:pos x="1092" y="47"/>
                </a:cxn>
                <a:cxn ang="0">
                  <a:pos x="1019" y="63"/>
                </a:cxn>
                <a:cxn ang="0">
                  <a:pos x="947" y="81"/>
                </a:cxn>
                <a:cxn ang="0">
                  <a:pos x="874" y="102"/>
                </a:cxn>
                <a:cxn ang="0">
                  <a:pos x="804" y="126"/>
                </a:cxn>
                <a:cxn ang="0">
                  <a:pos x="733" y="153"/>
                </a:cxn>
                <a:cxn ang="0">
                  <a:pos x="665" y="181"/>
                </a:cxn>
                <a:cxn ang="0">
                  <a:pos x="597" y="214"/>
                </a:cxn>
                <a:cxn ang="0">
                  <a:pos x="531" y="248"/>
                </a:cxn>
                <a:cxn ang="0">
                  <a:pos x="466" y="286"/>
                </a:cxn>
                <a:cxn ang="0">
                  <a:pos x="402" y="326"/>
                </a:cxn>
                <a:cxn ang="0">
                  <a:pos x="340" y="369"/>
                </a:cxn>
                <a:cxn ang="0">
                  <a:pos x="280" y="415"/>
                </a:cxn>
                <a:cxn ang="0">
                  <a:pos x="221" y="464"/>
                </a:cxn>
                <a:cxn ang="0">
                  <a:pos x="164" y="517"/>
                </a:cxn>
                <a:cxn ang="0">
                  <a:pos x="111" y="572"/>
                </a:cxn>
                <a:cxn ang="0">
                  <a:pos x="58" y="630"/>
                </a:cxn>
                <a:cxn ang="0">
                  <a:pos x="6" y="692"/>
                </a:cxn>
                <a:cxn ang="0">
                  <a:pos x="0" y="688"/>
                </a:cxn>
                <a:cxn ang="0">
                  <a:pos x="53" y="625"/>
                </a:cxn>
                <a:cxn ang="0">
                  <a:pos x="105" y="567"/>
                </a:cxn>
                <a:cxn ang="0">
                  <a:pos x="160" y="511"/>
                </a:cxn>
                <a:cxn ang="0">
                  <a:pos x="217" y="459"/>
                </a:cxn>
                <a:cxn ang="0">
                  <a:pos x="276" y="409"/>
                </a:cxn>
                <a:cxn ang="0">
                  <a:pos x="336" y="364"/>
                </a:cxn>
                <a:cxn ang="0">
                  <a:pos x="398" y="320"/>
                </a:cxn>
                <a:cxn ang="0">
                  <a:pos x="461" y="280"/>
                </a:cxn>
                <a:cxn ang="0">
                  <a:pos x="527" y="242"/>
                </a:cxn>
                <a:cxn ang="0">
                  <a:pos x="593" y="208"/>
                </a:cxn>
                <a:cxn ang="0">
                  <a:pos x="661" y="176"/>
                </a:cxn>
                <a:cxn ang="0">
                  <a:pos x="729" y="147"/>
                </a:cxn>
                <a:cxn ang="0">
                  <a:pos x="799" y="121"/>
                </a:cxn>
                <a:cxn ang="0">
                  <a:pos x="872" y="97"/>
                </a:cxn>
                <a:cxn ang="0">
                  <a:pos x="944" y="75"/>
                </a:cxn>
                <a:cxn ang="0">
                  <a:pos x="1016" y="57"/>
                </a:cxn>
                <a:cxn ang="0">
                  <a:pos x="1089" y="41"/>
                </a:cxn>
                <a:cxn ang="0">
                  <a:pos x="1164" y="29"/>
                </a:cxn>
                <a:cxn ang="0">
                  <a:pos x="1239" y="17"/>
                </a:cxn>
                <a:cxn ang="0">
                  <a:pos x="1316" y="10"/>
                </a:cxn>
                <a:cxn ang="0">
                  <a:pos x="1468" y="0"/>
                </a:cxn>
                <a:cxn ang="0">
                  <a:pos x="1621" y="0"/>
                </a:cxn>
                <a:cxn ang="0">
                  <a:pos x="1698" y="5"/>
                </a:cxn>
                <a:cxn ang="0">
                  <a:pos x="1775" y="10"/>
                </a:cxn>
                <a:cxn ang="0">
                  <a:pos x="1852" y="19"/>
                </a:cxn>
                <a:cxn ang="0">
                  <a:pos x="1928" y="29"/>
                </a:cxn>
                <a:cxn ang="0">
                  <a:pos x="2004" y="41"/>
                </a:cxn>
                <a:cxn ang="0">
                  <a:pos x="2082" y="56"/>
                </a:cxn>
                <a:cxn ang="0">
                  <a:pos x="2159" y="72"/>
                </a:cxn>
                <a:cxn ang="0">
                  <a:pos x="2234" y="91"/>
                </a:cxn>
                <a:cxn ang="0">
                  <a:pos x="2231" y="97"/>
                </a:cxn>
              </a:cxnLst>
              <a:rect l="0" t="0" r="r" b="b"/>
              <a:pathLst>
                <a:path w="2234" h="692">
                  <a:moveTo>
                    <a:pt x="2231" y="97"/>
                  </a:moveTo>
                  <a:lnTo>
                    <a:pt x="2156" y="78"/>
                  </a:lnTo>
                  <a:lnTo>
                    <a:pt x="2079" y="61"/>
                  </a:lnTo>
                  <a:lnTo>
                    <a:pt x="2004" y="47"/>
                  </a:lnTo>
                  <a:lnTo>
                    <a:pt x="1928" y="34"/>
                  </a:lnTo>
                  <a:lnTo>
                    <a:pt x="1852" y="24"/>
                  </a:lnTo>
                  <a:lnTo>
                    <a:pt x="1775" y="16"/>
                  </a:lnTo>
                  <a:lnTo>
                    <a:pt x="1698" y="10"/>
                  </a:lnTo>
                  <a:lnTo>
                    <a:pt x="1621" y="6"/>
                  </a:lnTo>
                  <a:lnTo>
                    <a:pt x="1468" y="6"/>
                  </a:lnTo>
                  <a:lnTo>
                    <a:pt x="1316" y="16"/>
                  </a:lnTo>
                  <a:lnTo>
                    <a:pt x="1242" y="23"/>
                  </a:lnTo>
                  <a:lnTo>
                    <a:pt x="1167" y="34"/>
                  </a:lnTo>
                  <a:lnTo>
                    <a:pt x="1092" y="47"/>
                  </a:lnTo>
                  <a:lnTo>
                    <a:pt x="1019" y="63"/>
                  </a:lnTo>
                  <a:lnTo>
                    <a:pt x="947" y="81"/>
                  </a:lnTo>
                  <a:lnTo>
                    <a:pt x="874" y="102"/>
                  </a:lnTo>
                  <a:lnTo>
                    <a:pt x="804" y="126"/>
                  </a:lnTo>
                  <a:lnTo>
                    <a:pt x="733" y="153"/>
                  </a:lnTo>
                  <a:lnTo>
                    <a:pt x="665" y="181"/>
                  </a:lnTo>
                  <a:lnTo>
                    <a:pt x="597" y="214"/>
                  </a:lnTo>
                  <a:lnTo>
                    <a:pt x="531" y="248"/>
                  </a:lnTo>
                  <a:lnTo>
                    <a:pt x="466" y="286"/>
                  </a:lnTo>
                  <a:lnTo>
                    <a:pt x="402" y="326"/>
                  </a:lnTo>
                  <a:lnTo>
                    <a:pt x="340" y="369"/>
                  </a:lnTo>
                  <a:lnTo>
                    <a:pt x="280" y="415"/>
                  </a:lnTo>
                  <a:lnTo>
                    <a:pt x="221" y="464"/>
                  </a:lnTo>
                  <a:lnTo>
                    <a:pt x="164" y="517"/>
                  </a:lnTo>
                  <a:lnTo>
                    <a:pt x="111" y="572"/>
                  </a:lnTo>
                  <a:lnTo>
                    <a:pt x="58" y="630"/>
                  </a:lnTo>
                  <a:lnTo>
                    <a:pt x="6" y="692"/>
                  </a:lnTo>
                  <a:lnTo>
                    <a:pt x="0" y="688"/>
                  </a:lnTo>
                  <a:lnTo>
                    <a:pt x="53" y="625"/>
                  </a:lnTo>
                  <a:lnTo>
                    <a:pt x="105" y="567"/>
                  </a:lnTo>
                  <a:lnTo>
                    <a:pt x="160" y="511"/>
                  </a:lnTo>
                  <a:lnTo>
                    <a:pt x="217" y="459"/>
                  </a:lnTo>
                  <a:lnTo>
                    <a:pt x="276" y="409"/>
                  </a:lnTo>
                  <a:lnTo>
                    <a:pt x="336" y="364"/>
                  </a:lnTo>
                  <a:lnTo>
                    <a:pt x="398" y="320"/>
                  </a:lnTo>
                  <a:lnTo>
                    <a:pt x="461" y="280"/>
                  </a:lnTo>
                  <a:lnTo>
                    <a:pt x="527" y="242"/>
                  </a:lnTo>
                  <a:lnTo>
                    <a:pt x="593" y="208"/>
                  </a:lnTo>
                  <a:lnTo>
                    <a:pt x="661" y="176"/>
                  </a:lnTo>
                  <a:lnTo>
                    <a:pt x="729" y="147"/>
                  </a:lnTo>
                  <a:lnTo>
                    <a:pt x="799" y="121"/>
                  </a:lnTo>
                  <a:lnTo>
                    <a:pt x="872" y="97"/>
                  </a:lnTo>
                  <a:lnTo>
                    <a:pt x="944" y="75"/>
                  </a:lnTo>
                  <a:lnTo>
                    <a:pt x="1016" y="57"/>
                  </a:lnTo>
                  <a:lnTo>
                    <a:pt x="1089" y="41"/>
                  </a:lnTo>
                  <a:lnTo>
                    <a:pt x="1164" y="29"/>
                  </a:lnTo>
                  <a:lnTo>
                    <a:pt x="1239" y="17"/>
                  </a:lnTo>
                  <a:lnTo>
                    <a:pt x="1316" y="10"/>
                  </a:lnTo>
                  <a:lnTo>
                    <a:pt x="1468" y="0"/>
                  </a:lnTo>
                  <a:lnTo>
                    <a:pt x="1621" y="0"/>
                  </a:lnTo>
                  <a:lnTo>
                    <a:pt x="1698" y="5"/>
                  </a:lnTo>
                  <a:lnTo>
                    <a:pt x="1775" y="10"/>
                  </a:lnTo>
                  <a:lnTo>
                    <a:pt x="1852" y="19"/>
                  </a:lnTo>
                  <a:lnTo>
                    <a:pt x="1928" y="29"/>
                  </a:lnTo>
                  <a:lnTo>
                    <a:pt x="2004" y="41"/>
                  </a:lnTo>
                  <a:lnTo>
                    <a:pt x="2082" y="56"/>
                  </a:lnTo>
                  <a:lnTo>
                    <a:pt x="2159" y="72"/>
                  </a:lnTo>
                  <a:lnTo>
                    <a:pt x="2234" y="91"/>
                  </a:lnTo>
                  <a:lnTo>
                    <a:pt x="2231" y="97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46" name="Freeform 121"/>
            <p:cNvSpPr>
              <a:spLocks/>
            </p:cNvSpPr>
            <p:nvPr userDrawn="1"/>
          </p:nvSpPr>
          <p:spPr bwMode="auto">
            <a:xfrm>
              <a:off x="1468" y="-29"/>
              <a:ext cx="3" cy="6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6"/>
                </a:cxn>
                <a:cxn ang="0">
                  <a:pos x="3" y="0"/>
                </a:cxn>
              </a:cxnLst>
              <a:rect l="0" t="0" r="r" b="b"/>
              <a:pathLst>
                <a:path w="3" h="6">
                  <a:moveTo>
                    <a:pt x="3" y="0"/>
                  </a:moveTo>
                  <a:lnTo>
                    <a:pt x="0" y="6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47" name="Freeform 122"/>
            <p:cNvSpPr>
              <a:spLocks/>
            </p:cNvSpPr>
            <p:nvPr userDrawn="1"/>
          </p:nvSpPr>
          <p:spPr bwMode="auto">
            <a:xfrm>
              <a:off x="-1174" y="568"/>
              <a:ext cx="417" cy="1735"/>
            </a:xfrm>
            <a:custGeom>
              <a:avLst/>
              <a:gdLst/>
              <a:ahLst/>
              <a:cxnLst>
                <a:cxn ang="0">
                  <a:pos x="417" y="4"/>
                </a:cxn>
                <a:cxn ang="0">
                  <a:pos x="380" y="46"/>
                </a:cxn>
                <a:cxn ang="0">
                  <a:pos x="346" y="90"/>
                </a:cxn>
                <a:cxn ang="0">
                  <a:pos x="281" y="183"/>
                </a:cxn>
                <a:cxn ang="0">
                  <a:pos x="223" y="281"/>
                </a:cxn>
                <a:cxn ang="0">
                  <a:pos x="196" y="331"/>
                </a:cxn>
                <a:cxn ang="0">
                  <a:pos x="172" y="380"/>
                </a:cxn>
                <a:cxn ang="0">
                  <a:pos x="148" y="432"/>
                </a:cxn>
                <a:cxn ang="0">
                  <a:pos x="127" y="485"/>
                </a:cxn>
                <a:cxn ang="0">
                  <a:pos x="107" y="540"/>
                </a:cxn>
                <a:cxn ang="0">
                  <a:pos x="90" y="594"/>
                </a:cxn>
                <a:cxn ang="0">
                  <a:pos x="59" y="705"/>
                </a:cxn>
                <a:cxn ang="0">
                  <a:pos x="35" y="818"/>
                </a:cxn>
                <a:cxn ang="0">
                  <a:pos x="20" y="934"/>
                </a:cxn>
                <a:cxn ang="0">
                  <a:pos x="10" y="1050"/>
                </a:cxn>
                <a:cxn ang="0">
                  <a:pos x="7" y="1108"/>
                </a:cxn>
                <a:cxn ang="0">
                  <a:pos x="7" y="1166"/>
                </a:cxn>
                <a:cxn ang="0">
                  <a:pos x="10" y="1282"/>
                </a:cxn>
                <a:cxn ang="0">
                  <a:pos x="14" y="1340"/>
                </a:cxn>
                <a:cxn ang="0">
                  <a:pos x="21" y="1398"/>
                </a:cxn>
                <a:cxn ang="0">
                  <a:pos x="30" y="1455"/>
                </a:cxn>
                <a:cxn ang="0">
                  <a:pos x="38" y="1511"/>
                </a:cxn>
                <a:cxn ang="0">
                  <a:pos x="63" y="1625"/>
                </a:cxn>
                <a:cxn ang="0">
                  <a:pos x="95" y="1733"/>
                </a:cxn>
                <a:cxn ang="0">
                  <a:pos x="87" y="1735"/>
                </a:cxn>
                <a:cxn ang="0">
                  <a:pos x="56" y="1626"/>
                </a:cxn>
                <a:cxn ang="0">
                  <a:pos x="31" y="1513"/>
                </a:cxn>
                <a:cxn ang="0">
                  <a:pos x="22" y="1456"/>
                </a:cxn>
                <a:cxn ang="0">
                  <a:pos x="14" y="1400"/>
                </a:cxn>
                <a:cxn ang="0">
                  <a:pos x="7" y="1340"/>
                </a:cxn>
                <a:cxn ang="0">
                  <a:pos x="3" y="1282"/>
                </a:cxn>
                <a:cxn ang="0">
                  <a:pos x="0" y="1166"/>
                </a:cxn>
                <a:cxn ang="0">
                  <a:pos x="0" y="1108"/>
                </a:cxn>
                <a:cxn ang="0">
                  <a:pos x="3" y="1050"/>
                </a:cxn>
                <a:cxn ang="0">
                  <a:pos x="13" y="934"/>
                </a:cxn>
                <a:cxn ang="0">
                  <a:pos x="28" y="818"/>
                </a:cxn>
                <a:cxn ang="0">
                  <a:pos x="52" y="704"/>
                </a:cxn>
                <a:cxn ang="0">
                  <a:pos x="83" y="592"/>
                </a:cxn>
                <a:cxn ang="0">
                  <a:pos x="100" y="538"/>
                </a:cxn>
                <a:cxn ang="0">
                  <a:pos x="120" y="483"/>
                </a:cxn>
                <a:cxn ang="0">
                  <a:pos x="141" y="431"/>
                </a:cxn>
                <a:cxn ang="0">
                  <a:pos x="165" y="379"/>
                </a:cxn>
                <a:cxn ang="0">
                  <a:pos x="191" y="326"/>
                </a:cxn>
                <a:cxn ang="0">
                  <a:pos x="218" y="277"/>
                </a:cxn>
                <a:cxn ang="0">
                  <a:pos x="276" y="179"/>
                </a:cxn>
                <a:cxn ang="0">
                  <a:pos x="341" y="86"/>
                </a:cxn>
                <a:cxn ang="0">
                  <a:pos x="375" y="42"/>
                </a:cxn>
                <a:cxn ang="0">
                  <a:pos x="411" y="0"/>
                </a:cxn>
                <a:cxn ang="0">
                  <a:pos x="417" y="4"/>
                </a:cxn>
              </a:cxnLst>
              <a:rect l="0" t="0" r="r" b="b"/>
              <a:pathLst>
                <a:path w="417" h="1735">
                  <a:moveTo>
                    <a:pt x="417" y="4"/>
                  </a:moveTo>
                  <a:lnTo>
                    <a:pt x="380" y="46"/>
                  </a:lnTo>
                  <a:lnTo>
                    <a:pt x="346" y="90"/>
                  </a:lnTo>
                  <a:lnTo>
                    <a:pt x="281" y="183"/>
                  </a:lnTo>
                  <a:lnTo>
                    <a:pt x="223" y="281"/>
                  </a:lnTo>
                  <a:lnTo>
                    <a:pt x="196" y="331"/>
                  </a:lnTo>
                  <a:lnTo>
                    <a:pt x="172" y="380"/>
                  </a:lnTo>
                  <a:lnTo>
                    <a:pt x="148" y="432"/>
                  </a:lnTo>
                  <a:lnTo>
                    <a:pt x="127" y="485"/>
                  </a:lnTo>
                  <a:lnTo>
                    <a:pt x="107" y="540"/>
                  </a:lnTo>
                  <a:lnTo>
                    <a:pt x="90" y="594"/>
                  </a:lnTo>
                  <a:lnTo>
                    <a:pt x="59" y="705"/>
                  </a:lnTo>
                  <a:lnTo>
                    <a:pt x="35" y="818"/>
                  </a:lnTo>
                  <a:lnTo>
                    <a:pt x="20" y="934"/>
                  </a:lnTo>
                  <a:lnTo>
                    <a:pt x="10" y="1050"/>
                  </a:lnTo>
                  <a:lnTo>
                    <a:pt x="7" y="1108"/>
                  </a:lnTo>
                  <a:lnTo>
                    <a:pt x="7" y="1166"/>
                  </a:lnTo>
                  <a:lnTo>
                    <a:pt x="10" y="1282"/>
                  </a:lnTo>
                  <a:lnTo>
                    <a:pt x="14" y="1340"/>
                  </a:lnTo>
                  <a:lnTo>
                    <a:pt x="21" y="1398"/>
                  </a:lnTo>
                  <a:lnTo>
                    <a:pt x="30" y="1455"/>
                  </a:lnTo>
                  <a:lnTo>
                    <a:pt x="38" y="1511"/>
                  </a:lnTo>
                  <a:lnTo>
                    <a:pt x="63" y="1625"/>
                  </a:lnTo>
                  <a:lnTo>
                    <a:pt x="95" y="1733"/>
                  </a:lnTo>
                  <a:lnTo>
                    <a:pt x="87" y="1735"/>
                  </a:lnTo>
                  <a:lnTo>
                    <a:pt x="56" y="1626"/>
                  </a:lnTo>
                  <a:lnTo>
                    <a:pt x="31" y="1513"/>
                  </a:lnTo>
                  <a:lnTo>
                    <a:pt x="22" y="1456"/>
                  </a:lnTo>
                  <a:lnTo>
                    <a:pt x="14" y="1400"/>
                  </a:lnTo>
                  <a:lnTo>
                    <a:pt x="7" y="1340"/>
                  </a:lnTo>
                  <a:lnTo>
                    <a:pt x="3" y="1282"/>
                  </a:lnTo>
                  <a:lnTo>
                    <a:pt x="0" y="1166"/>
                  </a:lnTo>
                  <a:lnTo>
                    <a:pt x="0" y="1108"/>
                  </a:lnTo>
                  <a:lnTo>
                    <a:pt x="3" y="1050"/>
                  </a:lnTo>
                  <a:lnTo>
                    <a:pt x="13" y="934"/>
                  </a:lnTo>
                  <a:lnTo>
                    <a:pt x="28" y="818"/>
                  </a:lnTo>
                  <a:lnTo>
                    <a:pt x="52" y="704"/>
                  </a:lnTo>
                  <a:lnTo>
                    <a:pt x="83" y="592"/>
                  </a:lnTo>
                  <a:lnTo>
                    <a:pt x="100" y="538"/>
                  </a:lnTo>
                  <a:lnTo>
                    <a:pt x="120" y="483"/>
                  </a:lnTo>
                  <a:lnTo>
                    <a:pt x="141" y="431"/>
                  </a:lnTo>
                  <a:lnTo>
                    <a:pt x="165" y="379"/>
                  </a:lnTo>
                  <a:lnTo>
                    <a:pt x="191" y="326"/>
                  </a:lnTo>
                  <a:lnTo>
                    <a:pt x="218" y="277"/>
                  </a:lnTo>
                  <a:lnTo>
                    <a:pt x="276" y="179"/>
                  </a:lnTo>
                  <a:lnTo>
                    <a:pt x="341" y="86"/>
                  </a:lnTo>
                  <a:lnTo>
                    <a:pt x="375" y="42"/>
                  </a:lnTo>
                  <a:lnTo>
                    <a:pt x="411" y="0"/>
                  </a:lnTo>
                  <a:lnTo>
                    <a:pt x="417" y="4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48" name="Freeform 123"/>
            <p:cNvSpPr>
              <a:spLocks/>
            </p:cNvSpPr>
            <p:nvPr userDrawn="1"/>
          </p:nvSpPr>
          <p:spPr bwMode="auto">
            <a:xfrm>
              <a:off x="-763" y="568"/>
              <a:ext cx="6" cy="4"/>
            </a:xfrm>
            <a:custGeom>
              <a:avLst/>
              <a:gdLst/>
              <a:ahLst/>
              <a:cxnLst>
                <a:cxn ang="0">
                  <a:pos x="6" y="4"/>
                </a:cxn>
                <a:cxn ang="0">
                  <a:pos x="0" y="0"/>
                </a:cxn>
                <a:cxn ang="0">
                  <a:pos x="6" y="4"/>
                </a:cxn>
              </a:cxnLst>
              <a:rect l="0" t="0" r="r" b="b"/>
              <a:pathLst>
                <a:path w="6" h="4">
                  <a:moveTo>
                    <a:pt x="6" y="4"/>
                  </a:moveTo>
                  <a:lnTo>
                    <a:pt x="0" y="0"/>
                  </a:lnTo>
                  <a:lnTo>
                    <a:pt x="6" y="4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49" name="Freeform 124"/>
            <p:cNvSpPr>
              <a:spLocks/>
            </p:cNvSpPr>
            <p:nvPr userDrawn="1"/>
          </p:nvSpPr>
          <p:spPr bwMode="auto">
            <a:xfrm>
              <a:off x="-1087" y="2301"/>
              <a:ext cx="1412" cy="1327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25" y="58"/>
                </a:cxn>
                <a:cxn ang="0">
                  <a:pos x="44" y="116"/>
                </a:cxn>
                <a:cxn ang="0">
                  <a:pos x="91" y="231"/>
                </a:cxn>
                <a:cxn ang="0">
                  <a:pos x="118" y="286"/>
                </a:cxn>
                <a:cxn ang="0">
                  <a:pos x="146" y="343"/>
                </a:cxn>
                <a:cxn ang="0">
                  <a:pos x="177" y="396"/>
                </a:cxn>
                <a:cxn ang="0">
                  <a:pos x="210" y="452"/>
                </a:cxn>
                <a:cxn ang="0">
                  <a:pos x="281" y="556"/>
                </a:cxn>
                <a:cxn ang="0">
                  <a:pos x="360" y="658"/>
                </a:cxn>
                <a:cxn ang="0">
                  <a:pos x="401" y="708"/>
                </a:cxn>
                <a:cxn ang="0">
                  <a:pos x="445" y="754"/>
                </a:cxn>
                <a:cxn ang="0">
                  <a:pos x="534" y="845"/>
                </a:cxn>
                <a:cxn ang="0">
                  <a:pos x="582" y="889"/>
                </a:cxn>
                <a:cxn ang="0">
                  <a:pos x="630" y="930"/>
                </a:cxn>
                <a:cxn ang="0">
                  <a:pos x="681" y="971"/>
                </a:cxn>
                <a:cxn ang="0">
                  <a:pos x="732" y="1009"/>
                </a:cxn>
                <a:cxn ang="0">
                  <a:pos x="784" y="1047"/>
                </a:cxn>
                <a:cxn ang="0">
                  <a:pos x="838" y="1081"/>
                </a:cxn>
                <a:cxn ang="0">
                  <a:pos x="948" y="1146"/>
                </a:cxn>
                <a:cxn ang="0">
                  <a:pos x="1003" y="1176"/>
                </a:cxn>
                <a:cxn ang="0">
                  <a:pos x="1060" y="1202"/>
                </a:cxn>
                <a:cxn ang="0">
                  <a:pos x="1116" y="1228"/>
                </a:cxn>
                <a:cxn ang="0">
                  <a:pos x="1174" y="1251"/>
                </a:cxn>
                <a:cxn ang="0">
                  <a:pos x="1293" y="1290"/>
                </a:cxn>
                <a:cxn ang="0">
                  <a:pos x="1412" y="1320"/>
                </a:cxn>
                <a:cxn ang="0">
                  <a:pos x="1411" y="1327"/>
                </a:cxn>
                <a:cxn ang="0">
                  <a:pos x="1292" y="1297"/>
                </a:cxn>
                <a:cxn ang="0">
                  <a:pos x="1173" y="1258"/>
                </a:cxn>
                <a:cxn ang="0">
                  <a:pos x="1115" y="1235"/>
                </a:cxn>
                <a:cxn ang="0">
                  <a:pos x="1058" y="1210"/>
                </a:cxn>
                <a:cxn ang="0">
                  <a:pos x="999" y="1181"/>
                </a:cxn>
                <a:cxn ang="0">
                  <a:pos x="944" y="1152"/>
                </a:cxn>
                <a:cxn ang="0">
                  <a:pos x="834" y="1087"/>
                </a:cxn>
                <a:cxn ang="0">
                  <a:pos x="780" y="1053"/>
                </a:cxn>
                <a:cxn ang="0">
                  <a:pos x="727" y="1014"/>
                </a:cxn>
                <a:cxn ang="0">
                  <a:pos x="677" y="976"/>
                </a:cxn>
                <a:cxn ang="0">
                  <a:pos x="626" y="935"/>
                </a:cxn>
                <a:cxn ang="0">
                  <a:pos x="578" y="894"/>
                </a:cxn>
                <a:cxn ang="0">
                  <a:pos x="529" y="850"/>
                </a:cxn>
                <a:cxn ang="0">
                  <a:pos x="439" y="758"/>
                </a:cxn>
                <a:cxn ang="0">
                  <a:pos x="395" y="712"/>
                </a:cxn>
                <a:cxn ang="0">
                  <a:pos x="354" y="662"/>
                </a:cxn>
                <a:cxn ang="0">
                  <a:pos x="275" y="560"/>
                </a:cxn>
                <a:cxn ang="0">
                  <a:pos x="204" y="456"/>
                </a:cxn>
                <a:cxn ang="0">
                  <a:pos x="172" y="401"/>
                </a:cxn>
                <a:cxn ang="0">
                  <a:pos x="141" y="347"/>
                </a:cxn>
                <a:cxn ang="0">
                  <a:pos x="112" y="290"/>
                </a:cxn>
                <a:cxn ang="0">
                  <a:pos x="84" y="232"/>
                </a:cxn>
                <a:cxn ang="0">
                  <a:pos x="37" y="118"/>
                </a:cxn>
                <a:cxn ang="0">
                  <a:pos x="17" y="60"/>
                </a:cxn>
                <a:cxn ang="0">
                  <a:pos x="0" y="2"/>
                </a:cxn>
                <a:cxn ang="0">
                  <a:pos x="8" y="0"/>
                </a:cxn>
              </a:cxnLst>
              <a:rect l="0" t="0" r="r" b="b"/>
              <a:pathLst>
                <a:path w="1412" h="1327">
                  <a:moveTo>
                    <a:pt x="8" y="0"/>
                  </a:moveTo>
                  <a:lnTo>
                    <a:pt x="25" y="58"/>
                  </a:lnTo>
                  <a:lnTo>
                    <a:pt x="44" y="116"/>
                  </a:lnTo>
                  <a:lnTo>
                    <a:pt x="91" y="231"/>
                  </a:lnTo>
                  <a:lnTo>
                    <a:pt x="118" y="286"/>
                  </a:lnTo>
                  <a:lnTo>
                    <a:pt x="146" y="343"/>
                  </a:lnTo>
                  <a:lnTo>
                    <a:pt x="177" y="396"/>
                  </a:lnTo>
                  <a:lnTo>
                    <a:pt x="210" y="452"/>
                  </a:lnTo>
                  <a:lnTo>
                    <a:pt x="281" y="556"/>
                  </a:lnTo>
                  <a:lnTo>
                    <a:pt x="360" y="658"/>
                  </a:lnTo>
                  <a:lnTo>
                    <a:pt x="401" y="708"/>
                  </a:lnTo>
                  <a:lnTo>
                    <a:pt x="445" y="754"/>
                  </a:lnTo>
                  <a:lnTo>
                    <a:pt x="534" y="845"/>
                  </a:lnTo>
                  <a:lnTo>
                    <a:pt x="582" y="889"/>
                  </a:lnTo>
                  <a:lnTo>
                    <a:pt x="630" y="930"/>
                  </a:lnTo>
                  <a:lnTo>
                    <a:pt x="681" y="971"/>
                  </a:lnTo>
                  <a:lnTo>
                    <a:pt x="732" y="1009"/>
                  </a:lnTo>
                  <a:lnTo>
                    <a:pt x="784" y="1047"/>
                  </a:lnTo>
                  <a:lnTo>
                    <a:pt x="838" y="1081"/>
                  </a:lnTo>
                  <a:lnTo>
                    <a:pt x="948" y="1146"/>
                  </a:lnTo>
                  <a:lnTo>
                    <a:pt x="1003" y="1176"/>
                  </a:lnTo>
                  <a:lnTo>
                    <a:pt x="1060" y="1202"/>
                  </a:lnTo>
                  <a:lnTo>
                    <a:pt x="1116" y="1228"/>
                  </a:lnTo>
                  <a:lnTo>
                    <a:pt x="1174" y="1251"/>
                  </a:lnTo>
                  <a:lnTo>
                    <a:pt x="1293" y="1290"/>
                  </a:lnTo>
                  <a:lnTo>
                    <a:pt x="1412" y="1320"/>
                  </a:lnTo>
                  <a:lnTo>
                    <a:pt x="1411" y="1327"/>
                  </a:lnTo>
                  <a:lnTo>
                    <a:pt x="1292" y="1297"/>
                  </a:lnTo>
                  <a:lnTo>
                    <a:pt x="1173" y="1258"/>
                  </a:lnTo>
                  <a:lnTo>
                    <a:pt x="1115" y="1235"/>
                  </a:lnTo>
                  <a:lnTo>
                    <a:pt x="1058" y="1210"/>
                  </a:lnTo>
                  <a:lnTo>
                    <a:pt x="999" y="1181"/>
                  </a:lnTo>
                  <a:lnTo>
                    <a:pt x="944" y="1152"/>
                  </a:lnTo>
                  <a:lnTo>
                    <a:pt x="834" y="1087"/>
                  </a:lnTo>
                  <a:lnTo>
                    <a:pt x="780" y="1053"/>
                  </a:lnTo>
                  <a:lnTo>
                    <a:pt x="727" y="1014"/>
                  </a:lnTo>
                  <a:lnTo>
                    <a:pt x="677" y="976"/>
                  </a:lnTo>
                  <a:lnTo>
                    <a:pt x="626" y="935"/>
                  </a:lnTo>
                  <a:lnTo>
                    <a:pt x="578" y="894"/>
                  </a:lnTo>
                  <a:lnTo>
                    <a:pt x="529" y="850"/>
                  </a:lnTo>
                  <a:lnTo>
                    <a:pt x="439" y="758"/>
                  </a:lnTo>
                  <a:lnTo>
                    <a:pt x="395" y="712"/>
                  </a:lnTo>
                  <a:lnTo>
                    <a:pt x="354" y="662"/>
                  </a:lnTo>
                  <a:lnTo>
                    <a:pt x="275" y="560"/>
                  </a:lnTo>
                  <a:lnTo>
                    <a:pt x="204" y="456"/>
                  </a:lnTo>
                  <a:lnTo>
                    <a:pt x="172" y="401"/>
                  </a:lnTo>
                  <a:lnTo>
                    <a:pt x="141" y="347"/>
                  </a:lnTo>
                  <a:lnTo>
                    <a:pt x="112" y="290"/>
                  </a:lnTo>
                  <a:lnTo>
                    <a:pt x="84" y="232"/>
                  </a:lnTo>
                  <a:lnTo>
                    <a:pt x="37" y="118"/>
                  </a:lnTo>
                  <a:lnTo>
                    <a:pt x="17" y="60"/>
                  </a:lnTo>
                  <a:lnTo>
                    <a:pt x="0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50" name="Freeform 125"/>
            <p:cNvSpPr>
              <a:spLocks/>
            </p:cNvSpPr>
            <p:nvPr userDrawn="1"/>
          </p:nvSpPr>
          <p:spPr bwMode="auto">
            <a:xfrm>
              <a:off x="-1087" y="2301"/>
              <a:ext cx="8" cy="2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8" y="0"/>
                </a:cxn>
                <a:cxn ang="0">
                  <a:pos x="0" y="2"/>
                </a:cxn>
              </a:cxnLst>
              <a:rect l="0" t="0" r="r" b="b"/>
              <a:pathLst>
                <a:path w="8" h="2">
                  <a:moveTo>
                    <a:pt x="0" y="2"/>
                  </a:moveTo>
                  <a:lnTo>
                    <a:pt x="8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51" name="Freeform 126"/>
            <p:cNvSpPr>
              <a:spLocks/>
            </p:cNvSpPr>
            <p:nvPr userDrawn="1"/>
          </p:nvSpPr>
          <p:spPr bwMode="auto">
            <a:xfrm>
              <a:off x="324" y="3158"/>
              <a:ext cx="1677" cy="518"/>
            </a:xfrm>
            <a:custGeom>
              <a:avLst/>
              <a:gdLst/>
              <a:ahLst/>
              <a:cxnLst>
                <a:cxn ang="0">
                  <a:pos x="1" y="463"/>
                </a:cxn>
                <a:cxn ang="0">
                  <a:pos x="59" y="476"/>
                </a:cxn>
                <a:cxn ang="0">
                  <a:pos x="117" y="487"/>
                </a:cxn>
                <a:cxn ang="0">
                  <a:pos x="175" y="495"/>
                </a:cxn>
                <a:cxn ang="0">
                  <a:pos x="233" y="502"/>
                </a:cxn>
                <a:cxn ang="0">
                  <a:pos x="349" y="511"/>
                </a:cxn>
                <a:cxn ang="0">
                  <a:pos x="462" y="511"/>
                </a:cxn>
                <a:cxn ang="0">
                  <a:pos x="575" y="504"/>
                </a:cxn>
                <a:cxn ang="0">
                  <a:pos x="686" y="490"/>
                </a:cxn>
                <a:cxn ang="0">
                  <a:pos x="741" y="480"/>
                </a:cxn>
                <a:cxn ang="0">
                  <a:pos x="794" y="469"/>
                </a:cxn>
                <a:cxn ang="0">
                  <a:pos x="902" y="440"/>
                </a:cxn>
                <a:cxn ang="0">
                  <a:pos x="954" y="423"/>
                </a:cxn>
                <a:cxn ang="0">
                  <a:pos x="1007" y="405"/>
                </a:cxn>
                <a:cxn ang="0">
                  <a:pos x="1110" y="364"/>
                </a:cxn>
                <a:cxn ang="0">
                  <a:pos x="1161" y="341"/>
                </a:cxn>
                <a:cxn ang="0">
                  <a:pos x="1209" y="317"/>
                </a:cxn>
                <a:cxn ang="0">
                  <a:pos x="1306" y="265"/>
                </a:cxn>
                <a:cxn ang="0">
                  <a:pos x="1403" y="205"/>
                </a:cxn>
                <a:cxn ang="0">
                  <a:pos x="1496" y="142"/>
                </a:cxn>
                <a:cxn ang="0">
                  <a:pos x="1586" y="74"/>
                </a:cxn>
                <a:cxn ang="0">
                  <a:pos x="1673" y="0"/>
                </a:cxn>
                <a:cxn ang="0">
                  <a:pos x="1677" y="6"/>
                </a:cxn>
                <a:cxn ang="0">
                  <a:pos x="1591" y="80"/>
                </a:cxn>
                <a:cxn ang="0">
                  <a:pos x="1500" y="147"/>
                </a:cxn>
                <a:cxn ang="0">
                  <a:pos x="1407" y="211"/>
                </a:cxn>
                <a:cxn ang="0">
                  <a:pos x="1311" y="271"/>
                </a:cxn>
                <a:cxn ang="0">
                  <a:pos x="1213" y="323"/>
                </a:cxn>
                <a:cxn ang="0">
                  <a:pos x="1162" y="348"/>
                </a:cxn>
                <a:cxn ang="0">
                  <a:pos x="1111" y="371"/>
                </a:cxn>
                <a:cxn ang="0">
                  <a:pos x="1008" y="412"/>
                </a:cxn>
                <a:cxn ang="0">
                  <a:pos x="956" y="430"/>
                </a:cxn>
                <a:cxn ang="0">
                  <a:pos x="903" y="447"/>
                </a:cxn>
                <a:cxn ang="0">
                  <a:pos x="796" y="476"/>
                </a:cxn>
                <a:cxn ang="0">
                  <a:pos x="741" y="487"/>
                </a:cxn>
                <a:cxn ang="0">
                  <a:pos x="686" y="497"/>
                </a:cxn>
                <a:cxn ang="0">
                  <a:pos x="575" y="511"/>
                </a:cxn>
                <a:cxn ang="0">
                  <a:pos x="462" y="518"/>
                </a:cxn>
                <a:cxn ang="0">
                  <a:pos x="349" y="518"/>
                </a:cxn>
                <a:cxn ang="0">
                  <a:pos x="233" y="510"/>
                </a:cxn>
                <a:cxn ang="0">
                  <a:pos x="174" y="502"/>
                </a:cxn>
                <a:cxn ang="0">
                  <a:pos x="116" y="494"/>
                </a:cxn>
                <a:cxn ang="0">
                  <a:pos x="58" y="483"/>
                </a:cxn>
                <a:cxn ang="0">
                  <a:pos x="0" y="470"/>
                </a:cxn>
                <a:cxn ang="0">
                  <a:pos x="1" y="463"/>
                </a:cxn>
              </a:cxnLst>
              <a:rect l="0" t="0" r="r" b="b"/>
              <a:pathLst>
                <a:path w="1677" h="518">
                  <a:moveTo>
                    <a:pt x="1" y="463"/>
                  </a:moveTo>
                  <a:lnTo>
                    <a:pt x="59" y="476"/>
                  </a:lnTo>
                  <a:lnTo>
                    <a:pt x="117" y="487"/>
                  </a:lnTo>
                  <a:lnTo>
                    <a:pt x="175" y="495"/>
                  </a:lnTo>
                  <a:lnTo>
                    <a:pt x="233" y="502"/>
                  </a:lnTo>
                  <a:lnTo>
                    <a:pt x="349" y="511"/>
                  </a:lnTo>
                  <a:lnTo>
                    <a:pt x="462" y="511"/>
                  </a:lnTo>
                  <a:lnTo>
                    <a:pt x="575" y="504"/>
                  </a:lnTo>
                  <a:lnTo>
                    <a:pt x="686" y="490"/>
                  </a:lnTo>
                  <a:lnTo>
                    <a:pt x="741" y="480"/>
                  </a:lnTo>
                  <a:lnTo>
                    <a:pt x="794" y="469"/>
                  </a:lnTo>
                  <a:lnTo>
                    <a:pt x="902" y="440"/>
                  </a:lnTo>
                  <a:lnTo>
                    <a:pt x="954" y="423"/>
                  </a:lnTo>
                  <a:lnTo>
                    <a:pt x="1007" y="405"/>
                  </a:lnTo>
                  <a:lnTo>
                    <a:pt x="1110" y="364"/>
                  </a:lnTo>
                  <a:lnTo>
                    <a:pt x="1161" y="341"/>
                  </a:lnTo>
                  <a:lnTo>
                    <a:pt x="1209" y="317"/>
                  </a:lnTo>
                  <a:lnTo>
                    <a:pt x="1306" y="265"/>
                  </a:lnTo>
                  <a:lnTo>
                    <a:pt x="1403" y="205"/>
                  </a:lnTo>
                  <a:lnTo>
                    <a:pt x="1496" y="142"/>
                  </a:lnTo>
                  <a:lnTo>
                    <a:pt x="1586" y="74"/>
                  </a:lnTo>
                  <a:lnTo>
                    <a:pt x="1673" y="0"/>
                  </a:lnTo>
                  <a:lnTo>
                    <a:pt x="1677" y="6"/>
                  </a:lnTo>
                  <a:lnTo>
                    <a:pt x="1591" y="80"/>
                  </a:lnTo>
                  <a:lnTo>
                    <a:pt x="1500" y="147"/>
                  </a:lnTo>
                  <a:lnTo>
                    <a:pt x="1407" y="211"/>
                  </a:lnTo>
                  <a:lnTo>
                    <a:pt x="1311" y="271"/>
                  </a:lnTo>
                  <a:lnTo>
                    <a:pt x="1213" y="323"/>
                  </a:lnTo>
                  <a:lnTo>
                    <a:pt x="1162" y="348"/>
                  </a:lnTo>
                  <a:lnTo>
                    <a:pt x="1111" y="371"/>
                  </a:lnTo>
                  <a:lnTo>
                    <a:pt x="1008" y="412"/>
                  </a:lnTo>
                  <a:lnTo>
                    <a:pt x="956" y="430"/>
                  </a:lnTo>
                  <a:lnTo>
                    <a:pt x="903" y="447"/>
                  </a:lnTo>
                  <a:lnTo>
                    <a:pt x="796" y="476"/>
                  </a:lnTo>
                  <a:lnTo>
                    <a:pt x="741" y="487"/>
                  </a:lnTo>
                  <a:lnTo>
                    <a:pt x="686" y="497"/>
                  </a:lnTo>
                  <a:lnTo>
                    <a:pt x="575" y="511"/>
                  </a:lnTo>
                  <a:lnTo>
                    <a:pt x="462" y="518"/>
                  </a:lnTo>
                  <a:lnTo>
                    <a:pt x="349" y="518"/>
                  </a:lnTo>
                  <a:lnTo>
                    <a:pt x="233" y="510"/>
                  </a:lnTo>
                  <a:lnTo>
                    <a:pt x="174" y="502"/>
                  </a:lnTo>
                  <a:lnTo>
                    <a:pt x="116" y="494"/>
                  </a:lnTo>
                  <a:lnTo>
                    <a:pt x="58" y="483"/>
                  </a:lnTo>
                  <a:lnTo>
                    <a:pt x="0" y="470"/>
                  </a:lnTo>
                  <a:lnTo>
                    <a:pt x="1" y="463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52" name="Freeform 127"/>
            <p:cNvSpPr>
              <a:spLocks/>
            </p:cNvSpPr>
            <p:nvPr userDrawn="1"/>
          </p:nvSpPr>
          <p:spPr bwMode="auto">
            <a:xfrm>
              <a:off x="324" y="3621"/>
              <a:ext cx="1" cy="7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1" y="0"/>
                </a:cxn>
                <a:cxn ang="0">
                  <a:pos x="0" y="7"/>
                </a:cxn>
              </a:cxnLst>
              <a:rect l="0" t="0" r="r" b="b"/>
              <a:pathLst>
                <a:path w="1" h="7">
                  <a:moveTo>
                    <a:pt x="0" y="7"/>
                  </a:moveTo>
                  <a:lnTo>
                    <a:pt x="1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53" name="Freeform 128"/>
            <p:cNvSpPr>
              <a:spLocks/>
            </p:cNvSpPr>
            <p:nvPr userDrawn="1"/>
          </p:nvSpPr>
          <p:spPr bwMode="auto">
            <a:xfrm>
              <a:off x="1995" y="3161"/>
              <a:ext cx="46" cy="89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2"/>
                </a:cxn>
                <a:cxn ang="0">
                  <a:pos x="38" y="89"/>
                </a:cxn>
                <a:cxn ang="0">
                  <a:pos x="46" y="88"/>
                </a:cxn>
                <a:cxn ang="0">
                  <a:pos x="7" y="0"/>
                </a:cxn>
              </a:cxnLst>
              <a:rect l="0" t="0" r="r" b="b"/>
              <a:pathLst>
                <a:path w="46" h="89">
                  <a:moveTo>
                    <a:pt x="7" y="0"/>
                  </a:moveTo>
                  <a:lnTo>
                    <a:pt x="0" y="2"/>
                  </a:lnTo>
                  <a:lnTo>
                    <a:pt x="38" y="89"/>
                  </a:lnTo>
                  <a:lnTo>
                    <a:pt x="46" y="88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54" name="Freeform 129"/>
            <p:cNvSpPr>
              <a:spLocks/>
            </p:cNvSpPr>
            <p:nvPr userDrawn="1"/>
          </p:nvSpPr>
          <p:spPr bwMode="auto">
            <a:xfrm>
              <a:off x="1995" y="3156"/>
              <a:ext cx="7" cy="8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5" y="0"/>
                </a:cxn>
                <a:cxn ang="0">
                  <a:pos x="7" y="5"/>
                </a:cxn>
                <a:cxn ang="0">
                  <a:pos x="0" y="7"/>
                </a:cxn>
                <a:cxn ang="0">
                  <a:pos x="6" y="8"/>
                </a:cxn>
                <a:cxn ang="0">
                  <a:pos x="2" y="2"/>
                </a:cxn>
              </a:cxnLst>
              <a:rect l="0" t="0" r="r" b="b"/>
              <a:pathLst>
                <a:path w="7" h="8">
                  <a:moveTo>
                    <a:pt x="2" y="2"/>
                  </a:moveTo>
                  <a:lnTo>
                    <a:pt x="5" y="0"/>
                  </a:lnTo>
                  <a:lnTo>
                    <a:pt x="7" y="5"/>
                  </a:lnTo>
                  <a:lnTo>
                    <a:pt x="0" y="7"/>
                  </a:lnTo>
                  <a:lnTo>
                    <a:pt x="6" y="8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55" name="Freeform 130"/>
            <p:cNvSpPr>
              <a:spLocks/>
            </p:cNvSpPr>
            <p:nvPr userDrawn="1"/>
          </p:nvSpPr>
          <p:spPr bwMode="auto">
            <a:xfrm>
              <a:off x="-6" y="3246"/>
              <a:ext cx="2045" cy="570"/>
            </a:xfrm>
            <a:custGeom>
              <a:avLst/>
              <a:gdLst/>
              <a:ahLst/>
              <a:cxnLst>
                <a:cxn ang="0">
                  <a:pos x="2045" y="6"/>
                </a:cxn>
                <a:cxn ang="0">
                  <a:pos x="1939" y="91"/>
                </a:cxn>
                <a:cxn ang="0">
                  <a:pos x="1885" y="130"/>
                </a:cxn>
                <a:cxn ang="0">
                  <a:pos x="1830" y="170"/>
                </a:cxn>
                <a:cxn ang="0">
                  <a:pos x="1714" y="242"/>
                </a:cxn>
                <a:cxn ang="0">
                  <a:pos x="1655" y="276"/>
                </a:cxn>
                <a:cxn ang="0">
                  <a:pos x="1595" y="310"/>
                </a:cxn>
                <a:cxn ang="0">
                  <a:pos x="1472" y="369"/>
                </a:cxn>
                <a:cxn ang="0">
                  <a:pos x="1345" y="423"/>
                </a:cxn>
                <a:cxn ang="0">
                  <a:pos x="1280" y="447"/>
                </a:cxn>
                <a:cxn ang="0">
                  <a:pos x="1215" y="468"/>
                </a:cxn>
                <a:cxn ang="0">
                  <a:pos x="1083" y="506"/>
                </a:cxn>
                <a:cxn ang="0">
                  <a:pos x="1017" y="522"/>
                </a:cxn>
                <a:cxn ang="0">
                  <a:pos x="949" y="536"/>
                </a:cxn>
                <a:cxn ang="0">
                  <a:pos x="883" y="547"/>
                </a:cxn>
                <a:cxn ang="0">
                  <a:pos x="815" y="556"/>
                </a:cxn>
                <a:cxn ang="0">
                  <a:pos x="745" y="563"/>
                </a:cxn>
                <a:cxn ang="0">
                  <a:pos x="678" y="567"/>
                </a:cxn>
                <a:cxn ang="0">
                  <a:pos x="608" y="570"/>
                </a:cxn>
                <a:cxn ang="0">
                  <a:pos x="540" y="569"/>
                </a:cxn>
                <a:cxn ang="0">
                  <a:pos x="405" y="560"/>
                </a:cxn>
                <a:cxn ang="0">
                  <a:pos x="337" y="552"/>
                </a:cxn>
                <a:cxn ang="0">
                  <a:pos x="269" y="540"/>
                </a:cxn>
                <a:cxn ang="0">
                  <a:pos x="199" y="526"/>
                </a:cxn>
                <a:cxn ang="0">
                  <a:pos x="166" y="519"/>
                </a:cxn>
                <a:cxn ang="0">
                  <a:pos x="133" y="511"/>
                </a:cxn>
                <a:cxn ang="0">
                  <a:pos x="67" y="491"/>
                </a:cxn>
                <a:cxn ang="0">
                  <a:pos x="0" y="468"/>
                </a:cxn>
                <a:cxn ang="0">
                  <a:pos x="3" y="463"/>
                </a:cxn>
                <a:cxn ang="0">
                  <a:pos x="69" y="485"/>
                </a:cxn>
                <a:cxn ang="0">
                  <a:pos x="136" y="505"/>
                </a:cxn>
                <a:cxn ang="0">
                  <a:pos x="168" y="513"/>
                </a:cxn>
                <a:cxn ang="0">
                  <a:pos x="202" y="521"/>
                </a:cxn>
                <a:cxn ang="0">
                  <a:pos x="269" y="535"/>
                </a:cxn>
                <a:cxn ang="0">
                  <a:pos x="337" y="546"/>
                </a:cxn>
                <a:cxn ang="0">
                  <a:pos x="405" y="554"/>
                </a:cxn>
                <a:cxn ang="0">
                  <a:pos x="540" y="563"/>
                </a:cxn>
                <a:cxn ang="0">
                  <a:pos x="608" y="563"/>
                </a:cxn>
                <a:cxn ang="0">
                  <a:pos x="678" y="562"/>
                </a:cxn>
                <a:cxn ang="0">
                  <a:pos x="745" y="557"/>
                </a:cxn>
                <a:cxn ang="0">
                  <a:pos x="812" y="550"/>
                </a:cxn>
                <a:cxn ang="0">
                  <a:pos x="880" y="542"/>
                </a:cxn>
                <a:cxn ang="0">
                  <a:pos x="946" y="530"/>
                </a:cxn>
                <a:cxn ang="0">
                  <a:pos x="1014" y="516"/>
                </a:cxn>
                <a:cxn ang="0">
                  <a:pos x="1081" y="501"/>
                </a:cxn>
                <a:cxn ang="0">
                  <a:pos x="1212" y="463"/>
                </a:cxn>
                <a:cxn ang="0">
                  <a:pos x="1276" y="441"/>
                </a:cxn>
                <a:cxn ang="0">
                  <a:pos x="1341" y="417"/>
                </a:cxn>
                <a:cxn ang="0">
                  <a:pos x="1468" y="364"/>
                </a:cxn>
                <a:cxn ang="0">
                  <a:pos x="1591" y="304"/>
                </a:cxn>
                <a:cxn ang="0">
                  <a:pos x="1651" y="270"/>
                </a:cxn>
                <a:cxn ang="0">
                  <a:pos x="1710" y="236"/>
                </a:cxn>
                <a:cxn ang="0">
                  <a:pos x="1826" y="164"/>
                </a:cxn>
                <a:cxn ang="0">
                  <a:pos x="1881" y="125"/>
                </a:cxn>
                <a:cxn ang="0">
                  <a:pos x="1935" y="85"/>
                </a:cxn>
                <a:cxn ang="0">
                  <a:pos x="2041" y="0"/>
                </a:cxn>
                <a:cxn ang="0">
                  <a:pos x="2045" y="6"/>
                </a:cxn>
              </a:cxnLst>
              <a:rect l="0" t="0" r="r" b="b"/>
              <a:pathLst>
                <a:path w="2045" h="570">
                  <a:moveTo>
                    <a:pt x="2045" y="6"/>
                  </a:moveTo>
                  <a:lnTo>
                    <a:pt x="1939" y="91"/>
                  </a:lnTo>
                  <a:lnTo>
                    <a:pt x="1885" y="130"/>
                  </a:lnTo>
                  <a:lnTo>
                    <a:pt x="1830" y="170"/>
                  </a:lnTo>
                  <a:lnTo>
                    <a:pt x="1714" y="242"/>
                  </a:lnTo>
                  <a:lnTo>
                    <a:pt x="1655" y="276"/>
                  </a:lnTo>
                  <a:lnTo>
                    <a:pt x="1595" y="310"/>
                  </a:lnTo>
                  <a:lnTo>
                    <a:pt x="1472" y="369"/>
                  </a:lnTo>
                  <a:lnTo>
                    <a:pt x="1345" y="423"/>
                  </a:lnTo>
                  <a:lnTo>
                    <a:pt x="1280" y="447"/>
                  </a:lnTo>
                  <a:lnTo>
                    <a:pt x="1215" y="468"/>
                  </a:lnTo>
                  <a:lnTo>
                    <a:pt x="1083" y="506"/>
                  </a:lnTo>
                  <a:lnTo>
                    <a:pt x="1017" y="522"/>
                  </a:lnTo>
                  <a:lnTo>
                    <a:pt x="949" y="536"/>
                  </a:lnTo>
                  <a:lnTo>
                    <a:pt x="883" y="547"/>
                  </a:lnTo>
                  <a:lnTo>
                    <a:pt x="815" y="556"/>
                  </a:lnTo>
                  <a:lnTo>
                    <a:pt x="745" y="563"/>
                  </a:lnTo>
                  <a:lnTo>
                    <a:pt x="678" y="567"/>
                  </a:lnTo>
                  <a:lnTo>
                    <a:pt x="608" y="570"/>
                  </a:lnTo>
                  <a:lnTo>
                    <a:pt x="540" y="569"/>
                  </a:lnTo>
                  <a:lnTo>
                    <a:pt x="405" y="560"/>
                  </a:lnTo>
                  <a:lnTo>
                    <a:pt x="337" y="552"/>
                  </a:lnTo>
                  <a:lnTo>
                    <a:pt x="269" y="540"/>
                  </a:lnTo>
                  <a:lnTo>
                    <a:pt x="199" y="526"/>
                  </a:lnTo>
                  <a:lnTo>
                    <a:pt x="166" y="519"/>
                  </a:lnTo>
                  <a:lnTo>
                    <a:pt x="133" y="511"/>
                  </a:lnTo>
                  <a:lnTo>
                    <a:pt x="67" y="491"/>
                  </a:lnTo>
                  <a:lnTo>
                    <a:pt x="0" y="468"/>
                  </a:lnTo>
                  <a:lnTo>
                    <a:pt x="3" y="463"/>
                  </a:lnTo>
                  <a:lnTo>
                    <a:pt x="69" y="485"/>
                  </a:lnTo>
                  <a:lnTo>
                    <a:pt x="136" y="505"/>
                  </a:lnTo>
                  <a:lnTo>
                    <a:pt x="168" y="513"/>
                  </a:lnTo>
                  <a:lnTo>
                    <a:pt x="202" y="521"/>
                  </a:lnTo>
                  <a:lnTo>
                    <a:pt x="269" y="535"/>
                  </a:lnTo>
                  <a:lnTo>
                    <a:pt x="337" y="546"/>
                  </a:lnTo>
                  <a:lnTo>
                    <a:pt x="405" y="554"/>
                  </a:lnTo>
                  <a:lnTo>
                    <a:pt x="540" y="563"/>
                  </a:lnTo>
                  <a:lnTo>
                    <a:pt x="608" y="563"/>
                  </a:lnTo>
                  <a:lnTo>
                    <a:pt x="678" y="562"/>
                  </a:lnTo>
                  <a:lnTo>
                    <a:pt x="745" y="557"/>
                  </a:lnTo>
                  <a:lnTo>
                    <a:pt x="812" y="550"/>
                  </a:lnTo>
                  <a:lnTo>
                    <a:pt x="880" y="542"/>
                  </a:lnTo>
                  <a:lnTo>
                    <a:pt x="946" y="530"/>
                  </a:lnTo>
                  <a:lnTo>
                    <a:pt x="1014" y="516"/>
                  </a:lnTo>
                  <a:lnTo>
                    <a:pt x="1081" y="501"/>
                  </a:lnTo>
                  <a:lnTo>
                    <a:pt x="1212" y="463"/>
                  </a:lnTo>
                  <a:lnTo>
                    <a:pt x="1276" y="441"/>
                  </a:lnTo>
                  <a:lnTo>
                    <a:pt x="1341" y="417"/>
                  </a:lnTo>
                  <a:lnTo>
                    <a:pt x="1468" y="364"/>
                  </a:lnTo>
                  <a:lnTo>
                    <a:pt x="1591" y="304"/>
                  </a:lnTo>
                  <a:lnTo>
                    <a:pt x="1651" y="270"/>
                  </a:lnTo>
                  <a:lnTo>
                    <a:pt x="1710" y="236"/>
                  </a:lnTo>
                  <a:lnTo>
                    <a:pt x="1826" y="164"/>
                  </a:lnTo>
                  <a:lnTo>
                    <a:pt x="1881" y="125"/>
                  </a:lnTo>
                  <a:lnTo>
                    <a:pt x="1935" y="85"/>
                  </a:lnTo>
                  <a:lnTo>
                    <a:pt x="2041" y="0"/>
                  </a:lnTo>
                  <a:lnTo>
                    <a:pt x="2045" y="6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56" name="Freeform 131"/>
            <p:cNvSpPr>
              <a:spLocks/>
            </p:cNvSpPr>
            <p:nvPr userDrawn="1"/>
          </p:nvSpPr>
          <p:spPr bwMode="auto">
            <a:xfrm>
              <a:off x="2033" y="3246"/>
              <a:ext cx="8" cy="6"/>
            </a:xfrm>
            <a:custGeom>
              <a:avLst/>
              <a:gdLst/>
              <a:ahLst/>
              <a:cxnLst>
                <a:cxn ang="0">
                  <a:pos x="8" y="3"/>
                </a:cxn>
                <a:cxn ang="0">
                  <a:pos x="8" y="4"/>
                </a:cxn>
                <a:cxn ang="0">
                  <a:pos x="6" y="6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8" y="3"/>
                </a:cxn>
              </a:cxnLst>
              <a:rect l="0" t="0" r="r" b="b"/>
              <a:pathLst>
                <a:path w="8" h="6">
                  <a:moveTo>
                    <a:pt x="8" y="3"/>
                  </a:moveTo>
                  <a:lnTo>
                    <a:pt x="8" y="4"/>
                  </a:lnTo>
                  <a:lnTo>
                    <a:pt x="6" y="6"/>
                  </a:lnTo>
                  <a:lnTo>
                    <a:pt x="2" y="0"/>
                  </a:lnTo>
                  <a:lnTo>
                    <a:pt x="0" y="4"/>
                  </a:lnTo>
                  <a:lnTo>
                    <a:pt x="8" y="3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57" name="Freeform 132"/>
            <p:cNvSpPr>
              <a:spLocks/>
            </p:cNvSpPr>
            <p:nvPr userDrawn="1"/>
          </p:nvSpPr>
          <p:spPr bwMode="auto">
            <a:xfrm>
              <a:off x="-402" y="3532"/>
              <a:ext cx="399" cy="182"/>
            </a:xfrm>
            <a:custGeom>
              <a:avLst/>
              <a:gdLst/>
              <a:ahLst/>
              <a:cxnLst>
                <a:cxn ang="0">
                  <a:pos x="395" y="182"/>
                </a:cxn>
                <a:cxn ang="0">
                  <a:pos x="399" y="177"/>
                </a:cxn>
                <a:cxn ang="0">
                  <a:pos x="4" y="0"/>
                </a:cxn>
                <a:cxn ang="0">
                  <a:pos x="0" y="5"/>
                </a:cxn>
                <a:cxn ang="0">
                  <a:pos x="395" y="182"/>
                </a:cxn>
              </a:cxnLst>
              <a:rect l="0" t="0" r="r" b="b"/>
              <a:pathLst>
                <a:path w="399" h="182">
                  <a:moveTo>
                    <a:pt x="395" y="182"/>
                  </a:moveTo>
                  <a:lnTo>
                    <a:pt x="399" y="177"/>
                  </a:lnTo>
                  <a:lnTo>
                    <a:pt x="4" y="0"/>
                  </a:lnTo>
                  <a:lnTo>
                    <a:pt x="0" y="5"/>
                  </a:lnTo>
                  <a:lnTo>
                    <a:pt x="395" y="182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58" name="Freeform 133"/>
            <p:cNvSpPr>
              <a:spLocks/>
            </p:cNvSpPr>
            <p:nvPr userDrawn="1"/>
          </p:nvSpPr>
          <p:spPr bwMode="auto">
            <a:xfrm>
              <a:off x="-7" y="3709"/>
              <a:ext cx="4" cy="5"/>
            </a:xfrm>
            <a:custGeom>
              <a:avLst/>
              <a:gdLst/>
              <a:ahLst/>
              <a:cxnLst>
                <a:cxn ang="0">
                  <a:pos x="1" y="5"/>
                </a:cxn>
                <a:cxn ang="0">
                  <a:pos x="0" y="5"/>
                </a:cxn>
                <a:cxn ang="0">
                  <a:pos x="4" y="0"/>
                </a:cxn>
                <a:cxn ang="0">
                  <a:pos x="1" y="5"/>
                </a:cxn>
              </a:cxnLst>
              <a:rect l="0" t="0" r="r" b="b"/>
              <a:pathLst>
                <a:path w="4" h="5">
                  <a:moveTo>
                    <a:pt x="1" y="5"/>
                  </a:moveTo>
                  <a:lnTo>
                    <a:pt x="0" y="5"/>
                  </a:lnTo>
                  <a:lnTo>
                    <a:pt x="4" y="0"/>
                  </a:lnTo>
                  <a:lnTo>
                    <a:pt x="1" y="5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59" name="Freeform 134"/>
            <p:cNvSpPr>
              <a:spLocks/>
            </p:cNvSpPr>
            <p:nvPr userDrawn="1"/>
          </p:nvSpPr>
          <p:spPr bwMode="auto">
            <a:xfrm>
              <a:off x="-1392" y="1440"/>
              <a:ext cx="994" cy="2097"/>
            </a:xfrm>
            <a:custGeom>
              <a:avLst/>
              <a:gdLst/>
              <a:ahLst/>
              <a:cxnLst>
                <a:cxn ang="0">
                  <a:pos x="928" y="2051"/>
                </a:cxn>
                <a:cxn ang="0">
                  <a:pos x="809" y="1955"/>
                </a:cxn>
                <a:cxn ang="0">
                  <a:pos x="697" y="1851"/>
                </a:cxn>
                <a:cxn ang="0">
                  <a:pos x="591" y="1744"/>
                </a:cxn>
                <a:cxn ang="0">
                  <a:pos x="492" y="1631"/>
                </a:cxn>
                <a:cxn ang="0">
                  <a:pos x="402" y="1512"/>
                </a:cxn>
                <a:cxn ang="0">
                  <a:pos x="318" y="1387"/>
                </a:cxn>
                <a:cxn ang="0">
                  <a:pos x="245" y="1260"/>
                </a:cxn>
                <a:cxn ang="0">
                  <a:pos x="178" y="1127"/>
                </a:cxn>
                <a:cxn ang="0">
                  <a:pos x="123" y="989"/>
                </a:cxn>
                <a:cxn ang="0">
                  <a:pos x="78" y="847"/>
                </a:cxn>
                <a:cxn ang="0">
                  <a:pos x="41" y="702"/>
                </a:cxn>
                <a:cxn ang="0">
                  <a:pos x="17" y="552"/>
                </a:cxn>
                <a:cxn ang="0">
                  <a:pos x="3" y="399"/>
                </a:cxn>
                <a:cxn ang="0">
                  <a:pos x="6" y="163"/>
                </a:cxn>
                <a:cxn ang="0">
                  <a:pos x="21" y="0"/>
                </a:cxn>
                <a:cxn ang="0">
                  <a:pos x="17" y="84"/>
                </a:cxn>
                <a:cxn ang="0">
                  <a:pos x="7" y="321"/>
                </a:cxn>
                <a:cxn ang="0">
                  <a:pos x="14" y="475"/>
                </a:cxn>
                <a:cxn ang="0">
                  <a:pos x="34" y="627"/>
                </a:cxn>
                <a:cxn ang="0">
                  <a:pos x="64" y="772"/>
                </a:cxn>
                <a:cxn ang="0">
                  <a:pos x="105" y="915"/>
                </a:cxn>
                <a:cxn ang="0">
                  <a:pos x="156" y="1055"/>
                </a:cxn>
                <a:cxn ang="0">
                  <a:pos x="216" y="1190"/>
                </a:cxn>
                <a:cxn ang="0">
                  <a:pos x="286" y="1320"/>
                </a:cxn>
                <a:cxn ang="0">
                  <a:pos x="365" y="1445"/>
                </a:cxn>
                <a:cxn ang="0">
                  <a:pos x="450" y="1566"/>
                </a:cxn>
                <a:cxn ang="0">
                  <a:pos x="545" y="1682"/>
                </a:cxn>
                <a:cxn ang="0">
                  <a:pos x="648" y="1792"/>
                </a:cxn>
                <a:cxn ang="0">
                  <a:pos x="757" y="1898"/>
                </a:cxn>
                <a:cxn ang="0">
                  <a:pos x="873" y="1998"/>
                </a:cxn>
                <a:cxn ang="0">
                  <a:pos x="994" y="2092"/>
                </a:cxn>
              </a:cxnLst>
              <a:rect l="0" t="0" r="r" b="b"/>
              <a:pathLst>
                <a:path w="994" h="2097">
                  <a:moveTo>
                    <a:pt x="990" y="2097"/>
                  </a:moveTo>
                  <a:lnTo>
                    <a:pt x="928" y="2051"/>
                  </a:lnTo>
                  <a:lnTo>
                    <a:pt x="868" y="2004"/>
                  </a:lnTo>
                  <a:lnTo>
                    <a:pt x="809" y="1955"/>
                  </a:lnTo>
                  <a:lnTo>
                    <a:pt x="752" y="1904"/>
                  </a:lnTo>
                  <a:lnTo>
                    <a:pt x="697" y="1851"/>
                  </a:lnTo>
                  <a:lnTo>
                    <a:pt x="644" y="1798"/>
                  </a:lnTo>
                  <a:lnTo>
                    <a:pt x="591" y="1744"/>
                  </a:lnTo>
                  <a:lnTo>
                    <a:pt x="540" y="1687"/>
                  </a:lnTo>
                  <a:lnTo>
                    <a:pt x="492" y="1631"/>
                  </a:lnTo>
                  <a:lnTo>
                    <a:pt x="446" y="1571"/>
                  </a:lnTo>
                  <a:lnTo>
                    <a:pt x="402" y="1512"/>
                  </a:lnTo>
                  <a:lnTo>
                    <a:pt x="359" y="1450"/>
                  </a:lnTo>
                  <a:lnTo>
                    <a:pt x="318" y="1387"/>
                  </a:lnTo>
                  <a:lnTo>
                    <a:pt x="280" y="1324"/>
                  </a:lnTo>
                  <a:lnTo>
                    <a:pt x="245" y="1260"/>
                  </a:lnTo>
                  <a:lnTo>
                    <a:pt x="211" y="1194"/>
                  </a:lnTo>
                  <a:lnTo>
                    <a:pt x="178" y="1127"/>
                  </a:lnTo>
                  <a:lnTo>
                    <a:pt x="150" y="1058"/>
                  </a:lnTo>
                  <a:lnTo>
                    <a:pt x="123" y="989"/>
                  </a:lnTo>
                  <a:lnTo>
                    <a:pt x="99" y="918"/>
                  </a:lnTo>
                  <a:lnTo>
                    <a:pt x="78" y="847"/>
                  </a:lnTo>
                  <a:lnTo>
                    <a:pt x="58" y="775"/>
                  </a:lnTo>
                  <a:lnTo>
                    <a:pt x="41" y="702"/>
                  </a:lnTo>
                  <a:lnTo>
                    <a:pt x="28" y="627"/>
                  </a:lnTo>
                  <a:lnTo>
                    <a:pt x="17" y="552"/>
                  </a:lnTo>
                  <a:lnTo>
                    <a:pt x="8" y="475"/>
                  </a:lnTo>
                  <a:lnTo>
                    <a:pt x="3" y="399"/>
                  </a:lnTo>
                  <a:lnTo>
                    <a:pt x="0" y="321"/>
                  </a:lnTo>
                  <a:lnTo>
                    <a:pt x="6" y="163"/>
                  </a:lnTo>
                  <a:lnTo>
                    <a:pt x="11" y="81"/>
                  </a:lnTo>
                  <a:lnTo>
                    <a:pt x="21" y="0"/>
                  </a:lnTo>
                  <a:lnTo>
                    <a:pt x="27" y="3"/>
                  </a:lnTo>
                  <a:lnTo>
                    <a:pt x="17" y="84"/>
                  </a:lnTo>
                  <a:lnTo>
                    <a:pt x="11" y="163"/>
                  </a:lnTo>
                  <a:lnTo>
                    <a:pt x="7" y="321"/>
                  </a:lnTo>
                  <a:lnTo>
                    <a:pt x="8" y="399"/>
                  </a:lnTo>
                  <a:lnTo>
                    <a:pt x="14" y="475"/>
                  </a:lnTo>
                  <a:lnTo>
                    <a:pt x="23" y="552"/>
                  </a:lnTo>
                  <a:lnTo>
                    <a:pt x="34" y="627"/>
                  </a:lnTo>
                  <a:lnTo>
                    <a:pt x="47" y="699"/>
                  </a:lnTo>
                  <a:lnTo>
                    <a:pt x="64" y="772"/>
                  </a:lnTo>
                  <a:lnTo>
                    <a:pt x="83" y="844"/>
                  </a:lnTo>
                  <a:lnTo>
                    <a:pt x="105" y="915"/>
                  </a:lnTo>
                  <a:lnTo>
                    <a:pt x="129" y="986"/>
                  </a:lnTo>
                  <a:lnTo>
                    <a:pt x="156" y="1055"/>
                  </a:lnTo>
                  <a:lnTo>
                    <a:pt x="184" y="1123"/>
                  </a:lnTo>
                  <a:lnTo>
                    <a:pt x="216" y="1190"/>
                  </a:lnTo>
                  <a:lnTo>
                    <a:pt x="250" y="1256"/>
                  </a:lnTo>
                  <a:lnTo>
                    <a:pt x="286" y="1320"/>
                  </a:lnTo>
                  <a:lnTo>
                    <a:pt x="324" y="1383"/>
                  </a:lnTo>
                  <a:lnTo>
                    <a:pt x="365" y="1445"/>
                  </a:lnTo>
                  <a:lnTo>
                    <a:pt x="407" y="1508"/>
                  </a:lnTo>
                  <a:lnTo>
                    <a:pt x="450" y="1566"/>
                  </a:lnTo>
                  <a:lnTo>
                    <a:pt x="496" y="1625"/>
                  </a:lnTo>
                  <a:lnTo>
                    <a:pt x="545" y="1682"/>
                  </a:lnTo>
                  <a:lnTo>
                    <a:pt x="595" y="1738"/>
                  </a:lnTo>
                  <a:lnTo>
                    <a:pt x="648" y="1792"/>
                  </a:lnTo>
                  <a:lnTo>
                    <a:pt x="702" y="1846"/>
                  </a:lnTo>
                  <a:lnTo>
                    <a:pt x="757" y="1898"/>
                  </a:lnTo>
                  <a:lnTo>
                    <a:pt x="813" y="1949"/>
                  </a:lnTo>
                  <a:lnTo>
                    <a:pt x="873" y="1998"/>
                  </a:lnTo>
                  <a:lnTo>
                    <a:pt x="932" y="2045"/>
                  </a:lnTo>
                  <a:lnTo>
                    <a:pt x="994" y="2092"/>
                  </a:lnTo>
                  <a:lnTo>
                    <a:pt x="990" y="2097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60" name="Freeform 135"/>
            <p:cNvSpPr>
              <a:spLocks/>
            </p:cNvSpPr>
            <p:nvPr userDrawn="1"/>
          </p:nvSpPr>
          <p:spPr bwMode="auto">
            <a:xfrm>
              <a:off x="-402" y="3532"/>
              <a:ext cx="4" cy="5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4" y="0"/>
                </a:cxn>
                <a:cxn ang="0">
                  <a:pos x="0" y="5"/>
                </a:cxn>
              </a:cxnLst>
              <a:rect l="0" t="0" r="r" b="b"/>
              <a:pathLst>
                <a:path w="4" h="5">
                  <a:moveTo>
                    <a:pt x="0" y="5"/>
                  </a:moveTo>
                  <a:lnTo>
                    <a:pt x="4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61" name="Freeform 136"/>
            <p:cNvSpPr>
              <a:spLocks/>
            </p:cNvSpPr>
            <p:nvPr userDrawn="1"/>
          </p:nvSpPr>
          <p:spPr bwMode="auto">
            <a:xfrm>
              <a:off x="-1371" y="-158"/>
              <a:ext cx="1181" cy="1601"/>
            </a:xfrm>
            <a:custGeom>
              <a:avLst/>
              <a:gdLst/>
              <a:ahLst/>
              <a:cxnLst>
                <a:cxn ang="0">
                  <a:pos x="0" y="1598"/>
                </a:cxn>
                <a:cxn ang="0">
                  <a:pos x="24" y="1471"/>
                </a:cxn>
                <a:cxn ang="0">
                  <a:pos x="53" y="1344"/>
                </a:cxn>
                <a:cxn ang="0">
                  <a:pos x="88" y="1216"/>
                </a:cxn>
                <a:cxn ang="0">
                  <a:pos x="109" y="1154"/>
                </a:cxn>
                <a:cxn ang="0">
                  <a:pos x="130" y="1092"/>
                </a:cxn>
                <a:cxn ang="0">
                  <a:pos x="180" y="970"/>
                </a:cxn>
                <a:cxn ang="0">
                  <a:pos x="235" y="853"/>
                </a:cxn>
                <a:cxn ang="0">
                  <a:pos x="265" y="795"/>
                </a:cxn>
                <a:cxn ang="0">
                  <a:pos x="297" y="738"/>
                </a:cxn>
                <a:cxn ang="0">
                  <a:pos x="330" y="682"/>
                </a:cxn>
                <a:cxn ang="0">
                  <a:pos x="365" y="628"/>
                </a:cxn>
                <a:cxn ang="0">
                  <a:pos x="403" y="576"/>
                </a:cxn>
                <a:cxn ang="0">
                  <a:pos x="441" y="522"/>
                </a:cxn>
                <a:cxn ang="0">
                  <a:pos x="483" y="473"/>
                </a:cxn>
                <a:cxn ang="0">
                  <a:pos x="525" y="424"/>
                </a:cxn>
                <a:cxn ang="0">
                  <a:pos x="569" y="378"/>
                </a:cxn>
                <a:cxn ang="0">
                  <a:pos x="615" y="333"/>
                </a:cxn>
                <a:cxn ang="0">
                  <a:pos x="638" y="311"/>
                </a:cxn>
                <a:cxn ang="0">
                  <a:pos x="662" y="290"/>
                </a:cxn>
                <a:cxn ang="0">
                  <a:pos x="712" y="249"/>
                </a:cxn>
                <a:cxn ang="0">
                  <a:pos x="764" y="209"/>
                </a:cxn>
                <a:cxn ang="0">
                  <a:pos x="818" y="173"/>
                </a:cxn>
                <a:cxn ang="0">
                  <a:pos x="873" y="137"/>
                </a:cxn>
                <a:cxn ang="0">
                  <a:pos x="929" y="105"/>
                </a:cxn>
                <a:cxn ang="0">
                  <a:pos x="992" y="75"/>
                </a:cxn>
                <a:cxn ang="0">
                  <a:pos x="1052" y="48"/>
                </a:cxn>
                <a:cxn ang="0">
                  <a:pos x="1115" y="23"/>
                </a:cxn>
                <a:cxn ang="0">
                  <a:pos x="1180" y="0"/>
                </a:cxn>
                <a:cxn ang="0">
                  <a:pos x="1181" y="7"/>
                </a:cxn>
                <a:cxn ang="0">
                  <a:pos x="1116" y="30"/>
                </a:cxn>
                <a:cxn ang="0">
                  <a:pos x="1054" y="55"/>
                </a:cxn>
                <a:cxn ang="0">
                  <a:pos x="993" y="82"/>
                </a:cxn>
                <a:cxn ang="0">
                  <a:pos x="934" y="110"/>
                </a:cxn>
                <a:cxn ang="0">
                  <a:pos x="877" y="143"/>
                </a:cxn>
                <a:cxn ang="0">
                  <a:pos x="822" y="178"/>
                </a:cxn>
                <a:cxn ang="0">
                  <a:pos x="768" y="215"/>
                </a:cxn>
                <a:cxn ang="0">
                  <a:pos x="716" y="255"/>
                </a:cxn>
                <a:cxn ang="0">
                  <a:pos x="666" y="296"/>
                </a:cxn>
                <a:cxn ang="0">
                  <a:pos x="642" y="317"/>
                </a:cxn>
                <a:cxn ang="0">
                  <a:pos x="620" y="338"/>
                </a:cxn>
                <a:cxn ang="0">
                  <a:pos x="573" y="383"/>
                </a:cxn>
                <a:cxn ang="0">
                  <a:pos x="529" y="430"/>
                </a:cxn>
                <a:cxn ang="0">
                  <a:pos x="487" y="478"/>
                </a:cxn>
                <a:cxn ang="0">
                  <a:pos x="446" y="528"/>
                </a:cxn>
                <a:cxn ang="0">
                  <a:pos x="409" y="580"/>
                </a:cxn>
                <a:cxn ang="0">
                  <a:pos x="371" y="632"/>
                </a:cxn>
                <a:cxn ang="0">
                  <a:pos x="335" y="686"/>
                </a:cxn>
                <a:cxn ang="0">
                  <a:pos x="303" y="743"/>
                </a:cxn>
                <a:cxn ang="0">
                  <a:pos x="270" y="799"/>
                </a:cxn>
                <a:cxn ang="0">
                  <a:pos x="241" y="857"/>
                </a:cxn>
                <a:cxn ang="0">
                  <a:pos x="185" y="975"/>
                </a:cxn>
                <a:cxn ang="0">
                  <a:pos x="136" y="1096"/>
                </a:cxn>
                <a:cxn ang="0">
                  <a:pos x="115" y="1158"/>
                </a:cxn>
                <a:cxn ang="0">
                  <a:pos x="94" y="1219"/>
                </a:cxn>
                <a:cxn ang="0">
                  <a:pos x="58" y="1346"/>
                </a:cxn>
                <a:cxn ang="0">
                  <a:pos x="30" y="1474"/>
                </a:cxn>
                <a:cxn ang="0">
                  <a:pos x="6" y="1601"/>
                </a:cxn>
                <a:cxn ang="0">
                  <a:pos x="0" y="1598"/>
                </a:cxn>
              </a:cxnLst>
              <a:rect l="0" t="0" r="r" b="b"/>
              <a:pathLst>
                <a:path w="1181" h="1601">
                  <a:moveTo>
                    <a:pt x="0" y="1598"/>
                  </a:moveTo>
                  <a:lnTo>
                    <a:pt x="24" y="1471"/>
                  </a:lnTo>
                  <a:lnTo>
                    <a:pt x="53" y="1344"/>
                  </a:lnTo>
                  <a:lnTo>
                    <a:pt x="88" y="1216"/>
                  </a:lnTo>
                  <a:lnTo>
                    <a:pt x="109" y="1154"/>
                  </a:lnTo>
                  <a:lnTo>
                    <a:pt x="130" y="1092"/>
                  </a:lnTo>
                  <a:lnTo>
                    <a:pt x="180" y="970"/>
                  </a:lnTo>
                  <a:lnTo>
                    <a:pt x="235" y="853"/>
                  </a:lnTo>
                  <a:lnTo>
                    <a:pt x="265" y="795"/>
                  </a:lnTo>
                  <a:lnTo>
                    <a:pt x="297" y="738"/>
                  </a:lnTo>
                  <a:lnTo>
                    <a:pt x="330" y="682"/>
                  </a:lnTo>
                  <a:lnTo>
                    <a:pt x="365" y="628"/>
                  </a:lnTo>
                  <a:lnTo>
                    <a:pt x="403" y="576"/>
                  </a:lnTo>
                  <a:lnTo>
                    <a:pt x="441" y="522"/>
                  </a:lnTo>
                  <a:lnTo>
                    <a:pt x="483" y="473"/>
                  </a:lnTo>
                  <a:lnTo>
                    <a:pt x="525" y="424"/>
                  </a:lnTo>
                  <a:lnTo>
                    <a:pt x="569" y="378"/>
                  </a:lnTo>
                  <a:lnTo>
                    <a:pt x="615" y="333"/>
                  </a:lnTo>
                  <a:lnTo>
                    <a:pt x="638" y="311"/>
                  </a:lnTo>
                  <a:lnTo>
                    <a:pt x="662" y="290"/>
                  </a:lnTo>
                  <a:lnTo>
                    <a:pt x="712" y="249"/>
                  </a:lnTo>
                  <a:lnTo>
                    <a:pt x="764" y="209"/>
                  </a:lnTo>
                  <a:lnTo>
                    <a:pt x="818" y="173"/>
                  </a:lnTo>
                  <a:lnTo>
                    <a:pt x="873" y="137"/>
                  </a:lnTo>
                  <a:lnTo>
                    <a:pt x="929" y="105"/>
                  </a:lnTo>
                  <a:lnTo>
                    <a:pt x="992" y="75"/>
                  </a:lnTo>
                  <a:lnTo>
                    <a:pt x="1052" y="48"/>
                  </a:lnTo>
                  <a:lnTo>
                    <a:pt x="1115" y="23"/>
                  </a:lnTo>
                  <a:lnTo>
                    <a:pt x="1180" y="0"/>
                  </a:lnTo>
                  <a:lnTo>
                    <a:pt x="1181" y="7"/>
                  </a:lnTo>
                  <a:lnTo>
                    <a:pt x="1116" y="30"/>
                  </a:lnTo>
                  <a:lnTo>
                    <a:pt x="1054" y="55"/>
                  </a:lnTo>
                  <a:lnTo>
                    <a:pt x="993" y="82"/>
                  </a:lnTo>
                  <a:lnTo>
                    <a:pt x="934" y="110"/>
                  </a:lnTo>
                  <a:lnTo>
                    <a:pt x="877" y="143"/>
                  </a:lnTo>
                  <a:lnTo>
                    <a:pt x="822" y="178"/>
                  </a:lnTo>
                  <a:lnTo>
                    <a:pt x="768" y="215"/>
                  </a:lnTo>
                  <a:lnTo>
                    <a:pt x="716" y="255"/>
                  </a:lnTo>
                  <a:lnTo>
                    <a:pt x="666" y="296"/>
                  </a:lnTo>
                  <a:lnTo>
                    <a:pt x="642" y="317"/>
                  </a:lnTo>
                  <a:lnTo>
                    <a:pt x="620" y="338"/>
                  </a:lnTo>
                  <a:lnTo>
                    <a:pt x="573" y="383"/>
                  </a:lnTo>
                  <a:lnTo>
                    <a:pt x="529" y="430"/>
                  </a:lnTo>
                  <a:lnTo>
                    <a:pt x="487" y="478"/>
                  </a:lnTo>
                  <a:lnTo>
                    <a:pt x="446" y="528"/>
                  </a:lnTo>
                  <a:lnTo>
                    <a:pt x="409" y="580"/>
                  </a:lnTo>
                  <a:lnTo>
                    <a:pt x="371" y="632"/>
                  </a:lnTo>
                  <a:lnTo>
                    <a:pt x="335" y="686"/>
                  </a:lnTo>
                  <a:lnTo>
                    <a:pt x="303" y="743"/>
                  </a:lnTo>
                  <a:lnTo>
                    <a:pt x="270" y="799"/>
                  </a:lnTo>
                  <a:lnTo>
                    <a:pt x="241" y="857"/>
                  </a:lnTo>
                  <a:lnTo>
                    <a:pt x="185" y="975"/>
                  </a:lnTo>
                  <a:lnTo>
                    <a:pt x="136" y="1096"/>
                  </a:lnTo>
                  <a:lnTo>
                    <a:pt x="115" y="1158"/>
                  </a:lnTo>
                  <a:lnTo>
                    <a:pt x="94" y="1219"/>
                  </a:lnTo>
                  <a:lnTo>
                    <a:pt x="58" y="1346"/>
                  </a:lnTo>
                  <a:lnTo>
                    <a:pt x="30" y="1474"/>
                  </a:lnTo>
                  <a:lnTo>
                    <a:pt x="6" y="1601"/>
                  </a:lnTo>
                  <a:lnTo>
                    <a:pt x="0" y="1598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62" name="Freeform 137"/>
            <p:cNvSpPr>
              <a:spLocks/>
            </p:cNvSpPr>
            <p:nvPr userDrawn="1"/>
          </p:nvSpPr>
          <p:spPr bwMode="auto">
            <a:xfrm>
              <a:off x="-1371" y="1440"/>
              <a:ext cx="6" cy="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3"/>
                </a:cxn>
                <a:cxn ang="0">
                  <a:pos x="0" y="0"/>
                </a:cxn>
              </a:cxnLst>
              <a:rect l="0" t="0" r="r" b="b"/>
              <a:pathLst>
                <a:path w="6" h="3">
                  <a:moveTo>
                    <a:pt x="0" y="0"/>
                  </a:moveTo>
                  <a:lnTo>
                    <a:pt x="6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63" name="Freeform 138"/>
            <p:cNvSpPr>
              <a:spLocks/>
            </p:cNvSpPr>
            <p:nvPr userDrawn="1"/>
          </p:nvSpPr>
          <p:spPr bwMode="auto">
            <a:xfrm>
              <a:off x="-191" y="-336"/>
              <a:ext cx="2673" cy="809"/>
            </a:xfrm>
            <a:custGeom>
              <a:avLst/>
              <a:gdLst/>
              <a:ahLst/>
              <a:cxnLst>
                <a:cxn ang="0">
                  <a:pos x="85" y="153"/>
                </a:cxn>
                <a:cxn ang="0">
                  <a:pos x="261" y="105"/>
                </a:cxn>
                <a:cxn ang="0">
                  <a:pos x="442" y="65"/>
                </a:cxn>
                <a:cxn ang="0">
                  <a:pos x="629" y="34"/>
                </a:cxn>
                <a:cxn ang="0">
                  <a:pos x="817" y="13"/>
                </a:cxn>
                <a:cxn ang="0">
                  <a:pos x="1007" y="1"/>
                </a:cxn>
                <a:cxn ang="0">
                  <a:pos x="1196" y="3"/>
                </a:cxn>
                <a:cxn ang="0">
                  <a:pos x="1383" y="17"/>
                </a:cxn>
                <a:cxn ang="0">
                  <a:pos x="1476" y="28"/>
                </a:cxn>
                <a:cxn ang="0">
                  <a:pos x="1657" y="64"/>
                </a:cxn>
                <a:cxn ang="0">
                  <a:pos x="1833" y="115"/>
                </a:cxn>
                <a:cxn ang="0">
                  <a:pos x="2000" y="182"/>
                </a:cxn>
                <a:cxn ang="0">
                  <a:pos x="2159" y="267"/>
                </a:cxn>
                <a:cxn ang="0">
                  <a:pos x="2308" y="371"/>
                </a:cxn>
                <a:cxn ang="0">
                  <a:pos x="2377" y="430"/>
                </a:cxn>
                <a:cxn ang="0">
                  <a:pos x="2507" y="564"/>
                </a:cxn>
                <a:cxn ang="0">
                  <a:pos x="2622" y="720"/>
                </a:cxn>
                <a:cxn ang="0">
                  <a:pos x="2673" y="805"/>
                </a:cxn>
                <a:cxn ang="0">
                  <a:pos x="2642" y="765"/>
                </a:cxn>
                <a:cxn ang="0">
                  <a:pos x="2561" y="643"/>
                </a:cxn>
                <a:cxn ang="0">
                  <a:pos x="2439" y="499"/>
                </a:cxn>
                <a:cxn ang="0">
                  <a:pos x="2339" y="404"/>
                </a:cxn>
                <a:cxn ang="0">
                  <a:pos x="2232" y="322"/>
                </a:cxn>
                <a:cxn ang="0">
                  <a:pos x="2077" y="228"/>
                </a:cxn>
                <a:cxn ang="0">
                  <a:pos x="1916" y="153"/>
                </a:cxn>
                <a:cxn ang="0">
                  <a:pos x="1744" y="95"/>
                </a:cxn>
                <a:cxn ang="0">
                  <a:pos x="1565" y="51"/>
                </a:cxn>
                <a:cxn ang="0">
                  <a:pos x="1428" y="30"/>
                </a:cxn>
                <a:cxn ang="0">
                  <a:pos x="1291" y="14"/>
                </a:cxn>
                <a:cxn ang="0">
                  <a:pos x="1102" y="7"/>
                </a:cxn>
                <a:cxn ang="0">
                  <a:pos x="912" y="13"/>
                </a:cxn>
                <a:cxn ang="0">
                  <a:pos x="722" y="28"/>
                </a:cxn>
                <a:cxn ang="0">
                  <a:pos x="536" y="55"/>
                </a:cxn>
                <a:cxn ang="0">
                  <a:pos x="352" y="91"/>
                </a:cxn>
                <a:cxn ang="0">
                  <a:pos x="174" y="134"/>
                </a:cxn>
                <a:cxn ang="0">
                  <a:pos x="1" y="185"/>
                </a:cxn>
              </a:cxnLst>
              <a:rect l="0" t="0" r="r" b="b"/>
              <a:pathLst>
                <a:path w="2673" h="809">
                  <a:moveTo>
                    <a:pt x="0" y="178"/>
                  </a:moveTo>
                  <a:lnTo>
                    <a:pt x="85" y="153"/>
                  </a:lnTo>
                  <a:lnTo>
                    <a:pt x="172" y="127"/>
                  </a:lnTo>
                  <a:lnTo>
                    <a:pt x="261" y="105"/>
                  </a:lnTo>
                  <a:lnTo>
                    <a:pt x="351" y="83"/>
                  </a:lnTo>
                  <a:lnTo>
                    <a:pt x="442" y="65"/>
                  </a:lnTo>
                  <a:lnTo>
                    <a:pt x="536" y="48"/>
                  </a:lnTo>
                  <a:lnTo>
                    <a:pt x="629" y="34"/>
                  </a:lnTo>
                  <a:lnTo>
                    <a:pt x="722" y="21"/>
                  </a:lnTo>
                  <a:lnTo>
                    <a:pt x="817" y="13"/>
                  </a:lnTo>
                  <a:lnTo>
                    <a:pt x="912" y="6"/>
                  </a:lnTo>
                  <a:lnTo>
                    <a:pt x="1007" y="1"/>
                  </a:lnTo>
                  <a:lnTo>
                    <a:pt x="1102" y="0"/>
                  </a:lnTo>
                  <a:lnTo>
                    <a:pt x="1196" y="3"/>
                  </a:lnTo>
                  <a:lnTo>
                    <a:pt x="1291" y="7"/>
                  </a:lnTo>
                  <a:lnTo>
                    <a:pt x="1383" y="17"/>
                  </a:lnTo>
                  <a:lnTo>
                    <a:pt x="1430" y="23"/>
                  </a:lnTo>
                  <a:lnTo>
                    <a:pt x="1476" y="28"/>
                  </a:lnTo>
                  <a:lnTo>
                    <a:pt x="1567" y="44"/>
                  </a:lnTo>
                  <a:lnTo>
                    <a:pt x="1657" y="64"/>
                  </a:lnTo>
                  <a:lnTo>
                    <a:pt x="1745" y="88"/>
                  </a:lnTo>
                  <a:lnTo>
                    <a:pt x="1833" y="115"/>
                  </a:lnTo>
                  <a:lnTo>
                    <a:pt x="1918" y="146"/>
                  </a:lnTo>
                  <a:lnTo>
                    <a:pt x="2000" y="182"/>
                  </a:lnTo>
                  <a:lnTo>
                    <a:pt x="2082" y="222"/>
                  </a:lnTo>
                  <a:lnTo>
                    <a:pt x="2159" y="267"/>
                  </a:lnTo>
                  <a:lnTo>
                    <a:pt x="2236" y="317"/>
                  </a:lnTo>
                  <a:lnTo>
                    <a:pt x="2308" y="371"/>
                  </a:lnTo>
                  <a:lnTo>
                    <a:pt x="2343" y="399"/>
                  </a:lnTo>
                  <a:lnTo>
                    <a:pt x="2377" y="430"/>
                  </a:lnTo>
                  <a:lnTo>
                    <a:pt x="2445" y="495"/>
                  </a:lnTo>
                  <a:lnTo>
                    <a:pt x="2507" y="564"/>
                  </a:lnTo>
                  <a:lnTo>
                    <a:pt x="2567" y="639"/>
                  </a:lnTo>
                  <a:lnTo>
                    <a:pt x="2622" y="720"/>
                  </a:lnTo>
                  <a:lnTo>
                    <a:pt x="2647" y="761"/>
                  </a:lnTo>
                  <a:lnTo>
                    <a:pt x="2673" y="805"/>
                  </a:lnTo>
                  <a:lnTo>
                    <a:pt x="2667" y="809"/>
                  </a:lnTo>
                  <a:lnTo>
                    <a:pt x="2642" y="765"/>
                  </a:lnTo>
                  <a:lnTo>
                    <a:pt x="2616" y="724"/>
                  </a:lnTo>
                  <a:lnTo>
                    <a:pt x="2561" y="643"/>
                  </a:lnTo>
                  <a:lnTo>
                    <a:pt x="2502" y="568"/>
                  </a:lnTo>
                  <a:lnTo>
                    <a:pt x="2439" y="499"/>
                  </a:lnTo>
                  <a:lnTo>
                    <a:pt x="2373" y="436"/>
                  </a:lnTo>
                  <a:lnTo>
                    <a:pt x="2339" y="404"/>
                  </a:lnTo>
                  <a:lnTo>
                    <a:pt x="2304" y="376"/>
                  </a:lnTo>
                  <a:lnTo>
                    <a:pt x="2232" y="322"/>
                  </a:lnTo>
                  <a:lnTo>
                    <a:pt x="2155" y="273"/>
                  </a:lnTo>
                  <a:lnTo>
                    <a:pt x="2077" y="228"/>
                  </a:lnTo>
                  <a:lnTo>
                    <a:pt x="1998" y="189"/>
                  </a:lnTo>
                  <a:lnTo>
                    <a:pt x="1916" y="153"/>
                  </a:lnTo>
                  <a:lnTo>
                    <a:pt x="1831" y="122"/>
                  </a:lnTo>
                  <a:lnTo>
                    <a:pt x="1744" y="95"/>
                  </a:lnTo>
                  <a:lnTo>
                    <a:pt x="1656" y="71"/>
                  </a:lnTo>
                  <a:lnTo>
                    <a:pt x="1565" y="51"/>
                  </a:lnTo>
                  <a:lnTo>
                    <a:pt x="1475" y="35"/>
                  </a:lnTo>
                  <a:lnTo>
                    <a:pt x="1428" y="30"/>
                  </a:lnTo>
                  <a:lnTo>
                    <a:pt x="1382" y="24"/>
                  </a:lnTo>
                  <a:lnTo>
                    <a:pt x="1291" y="14"/>
                  </a:lnTo>
                  <a:lnTo>
                    <a:pt x="1196" y="10"/>
                  </a:lnTo>
                  <a:lnTo>
                    <a:pt x="1102" y="7"/>
                  </a:lnTo>
                  <a:lnTo>
                    <a:pt x="1007" y="8"/>
                  </a:lnTo>
                  <a:lnTo>
                    <a:pt x="912" y="13"/>
                  </a:lnTo>
                  <a:lnTo>
                    <a:pt x="817" y="20"/>
                  </a:lnTo>
                  <a:lnTo>
                    <a:pt x="722" y="28"/>
                  </a:lnTo>
                  <a:lnTo>
                    <a:pt x="629" y="41"/>
                  </a:lnTo>
                  <a:lnTo>
                    <a:pt x="536" y="55"/>
                  </a:lnTo>
                  <a:lnTo>
                    <a:pt x="442" y="72"/>
                  </a:lnTo>
                  <a:lnTo>
                    <a:pt x="352" y="91"/>
                  </a:lnTo>
                  <a:lnTo>
                    <a:pt x="263" y="112"/>
                  </a:lnTo>
                  <a:lnTo>
                    <a:pt x="174" y="134"/>
                  </a:lnTo>
                  <a:lnTo>
                    <a:pt x="86" y="160"/>
                  </a:lnTo>
                  <a:lnTo>
                    <a:pt x="1" y="185"/>
                  </a:lnTo>
                  <a:lnTo>
                    <a:pt x="0" y="178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64" name="Freeform 139"/>
            <p:cNvSpPr>
              <a:spLocks/>
            </p:cNvSpPr>
            <p:nvPr userDrawn="1"/>
          </p:nvSpPr>
          <p:spPr bwMode="auto">
            <a:xfrm>
              <a:off x="-191" y="-158"/>
              <a:ext cx="1" cy="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7"/>
                </a:cxn>
                <a:cxn ang="0">
                  <a:pos x="0" y="0"/>
                </a:cxn>
              </a:cxnLst>
              <a:rect l="0" t="0" r="r" b="b"/>
              <a:pathLst>
                <a:path w="1" h="7">
                  <a:moveTo>
                    <a:pt x="0" y="0"/>
                  </a:move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65" name="Freeform 140"/>
            <p:cNvSpPr>
              <a:spLocks/>
            </p:cNvSpPr>
            <p:nvPr userDrawn="1"/>
          </p:nvSpPr>
          <p:spPr bwMode="auto">
            <a:xfrm>
              <a:off x="2475" y="469"/>
              <a:ext cx="7" cy="4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7" y="1"/>
                </a:cxn>
                <a:cxn ang="0">
                  <a:pos x="0" y="2"/>
                </a:cxn>
                <a:cxn ang="0">
                  <a:pos x="1" y="4"/>
                </a:cxn>
                <a:cxn ang="0">
                  <a:pos x="7" y="0"/>
                </a:cxn>
              </a:cxnLst>
              <a:rect l="0" t="0" r="r" b="b"/>
              <a:pathLst>
                <a:path w="7" h="4">
                  <a:moveTo>
                    <a:pt x="7" y="0"/>
                  </a:moveTo>
                  <a:lnTo>
                    <a:pt x="7" y="1"/>
                  </a:lnTo>
                  <a:lnTo>
                    <a:pt x="0" y="2"/>
                  </a:lnTo>
                  <a:lnTo>
                    <a:pt x="1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66" name="Freeform 141"/>
            <p:cNvSpPr>
              <a:spLocks/>
            </p:cNvSpPr>
            <p:nvPr userDrawn="1"/>
          </p:nvSpPr>
          <p:spPr bwMode="auto">
            <a:xfrm>
              <a:off x="-567" y="532"/>
              <a:ext cx="1" cy="142"/>
            </a:xfrm>
            <a:custGeom>
              <a:avLst/>
              <a:gdLst/>
              <a:ahLst/>
              <a:cxnLst>
                <a:cxn ang="0">
                  <a:pos x="0" y="142"/>
                </a:cxn>
                <a:cxn ang="0">
                  <a:pos x="0" y="0"/>
                </a:cxn>
                <a:cxn ang="0">
                  <a:pos x="0" y="142"/>
                </a:cxn>
              </a:cxnLst>
              <a:rect l="0" t="0" r="r" b="b"/>
              <a:pathLst>
                <a:path h="142">
                  <a:moveTo>
                    <a:pt x="0" y="142"/>
                  </a:moveTo>
                  <a:lnTo>
                    <a:pt x="0" y="0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273847"/>
            <a:ext cx="5915025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r-H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369219"/>
            <a:ext cx="5915025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04998" y="4765340"/>
            <a:ext cx="699161" cy="270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hr-H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0452" y="4765340"/>
            <a:ext cx="4334048" cy="27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 i="1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86513" y="4766434"/>
            <a:ext cx="471487" cy="270000"/>
          </a:xfrm>
          <a:prstGeom prst="rect">
            <a:avLst/>
          </a:prstGeom>
        </p:spPr>
        <p:txBody>
          <a:bodyPr vert="horz" lIns="91440" tIns="45720" rIns="18000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F875A55-2F1E-4FC3-883D-C1990A1E687D}" type="slidenum">
              <a:rPr lang="hr-HR" smtClean="0"/>
              <a:pPr/>
              <a:t>‹#›</a:t>
            </a:fld>
            <a:endParaRPr lang="hr-HR" dirty="0"/>
          </a:p>
        </p:txBody>
      </p:sp>
      <p:cxnSp>
        <p:nvCxnSpPr>
          <p:cNvPr id="267" name="Straight Connector 266"/>
          <p:cNvCxnSpPr/>
          <p:nvPr userDrawn="1"/>
        </p:nvCxnSpPr>
        <p:spPr>
          <a:xfrm>
            <a:off x="0" y="4679809"/>
            <a:ext cx="6858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8" name="Picture 267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45" y="4738340"/>
            <a:ext cx="962609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11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5" r:id="rId12"/>
    <p:sldLayoutId id="2147483676" r:id="rId13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514337" rtl="0" eaLnBrk="1" latinLnBrk="0" hangingPunct="1">
        <a:lnSpc>
          <a:spcPct val="90000"/>
        </a:lnSpc>
        <a:spcBef>
          <a:spcPct val="0"/>
        </a:spcBef>
        <a:buNone/>
        <a:defRPr sz="2025" b="1" kern="1200">
          <a:solidFill>
            <a:srgbClr val="C0000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28585" indent="-128585" algn="l" defTabSz="514337" rtl="0" eaLnBrk="1" latinLnBrk="0" hangingPunct="1">
        <a:lnSpc>
          <a:spcPct val="90000"/>
        </a:lnSpc>
        <a:spcBef>
          <a:spcPts val="563"/>
        </a:spcBef>
        <a:buClr>
          <a:srgbClr val="C00000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85753" indent="-128585" algn="l" defTabSz="514337" rtl="0" eaLnBrk="1" latinLnBrk="0" hangingPunct="1">
        <a:lnSpc>
          <a:spcPct val="90000"/>
        </a:lnSpc>
        <a:spcBef>
          <a:spcPts val="281"/>
        </a:spcBef>
        <a:buClr>
          <a:srgbClr val="C00000"/>
        </a:buClr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2921" indent="-128585" algn="l" defTabSz="514337" rtl="0" eaLnBrk="1" latinLnBrk="0" hangingPunct="1">
        <a:lnSpc>
          <a:spcPct val="90000"/>
        </a:lnSpc>
        <a:spcBef>
          <a:spcPts val="281"/>
        </a:spcBef>
        <a:buClr>
          <a:srgbClr val="C00000"/>
        </a:buClr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00090" indent="-128585" algn="l" defTabSz="514337" rtl="0" eaLnBrk="1" latinLnBrk="0" hangingPunct="1">
        <a:lnSpc>
          <a:spcPct val="90000"/>
        </a:lnSpc>
        <a:spcBef>
          <a:spcPts val="281"/>
        </a:spcBef>
        <a:buClr>
          <a:srgbClr val="C00000"/>
        </a:buClr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57259" indent="-128585" algn="l" defTabSz="514337" rtl="0" eaLnBrk="1" latinLnBrk="0" hangingPunct="1">
        <a:lnSpc>
          <a:spcPct val="90000"/>
        </a:lnSpc>
        <a:spcBef>
          <a:spcPts val="281"/>
        </a:spcBef>
        <a:buClr>
          <a:srgbClr val="C00000"/>
        </a:buClr>
        <a:buFont typeface="Arial" panose="020B0604020202020204" pitchFamily="34" charset="0"/>
        <a:buChar char="•"/>
        <a:defRPr sz="788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414427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596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765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33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69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37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06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675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43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11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180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349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14"/>
          <p:cNvGrpSpPr>
            <a:grpSpLocks noChangeAspect="1"/>
          </p:cNvGrpSpPr>
          <p:nvPr userDrawn="1"/>
        </p:nvGrpSpPr>
        <p:grpSpPr bwMode="auto">
          <a:xfrm>
            <a:off x="-1501123" y="132297"/>
            <a:ext cx="4861543" cy="5011203"/>
            <a:chOff x="-1392" y="-336"/>
            <a:chExt cx="4031" cy="4152"/>
          </a:xfrm>
        </p:grpSpPr>
        <p:sp>
          <p:nvSpPr>
            <p:cNvPr id="137" name="AutoShape 13"/>
            <p:cNvSpPr>
              <a:spLocks noChangeAspect="1" noChangeArrowheads="1" noTextEdit="1"/>
            </p:cNvSpPr>
            <p:nvPr userDrawn="1"/>
          </p:nvSpPr>
          <p:spPr bwMode="auto">
            <a:xfrm>
              <a:off x="-1392" y="-336"/>
              <a:ext cx="4028" cy="4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38" name="Freeform 15"/>
            <p:cNvSpPr>
              <a:spLocks/>
            </p:cNvSpPr>
            <p:nvPr userDrawn="1"/>
          </p:nvSpPr>
          <p:spPr bwMode="auto">
            <a:xfrm>
              <a:off x="-228" y="1039"/>
              <a:ext cx="1829" cy="1656"/>
            </a:xfrm>
            <a:custGeom>
              <a:avLst/>
              <a:gdLst/>
              <a:ahLst/>
              <a:cxnLst>
                <a:cxn ang="0">
                  <a:pos x="808" y="340"/>
                </a:cxn>
                <a:cxn ang="0">
                  <a:pos x="809" y="438"/>
                </a:cxn>
                <a:cxn ang="0">
                  <a:pos x="938" y="512"/>
                </a:cxn>
                <a:cxn ang="0">
                  <a:pos x="1015" y="493"/>
                </a:cxn>
                <a:cxn ang="0">
                  <a:pos x="1078" y="219"/>
                </a:cxn>
                <a:cxn ang="0">
                  <a:pos x="1141" y="114"/>
                </a:cxn>
                <a:cxn ang="0">
                  <a:pos x="1239" y="36"/>
                </a:cxn>
                <a:cxn ang="0">
                  <a:pos x="1339" y="12"/>
                </a:cxn>
                <a:cxn ang="0">
                  <a:pos x="1479" y="19"/>
                </a:cxn>
                <a:cxn ang="0">
                  <a:pos x="1663" y="86"/>
                </a:cxn>
                <a:cxn ang="0">
                  <a:pos x="1542" y="251"/>
                </a:cxn>
                <a:cxn ang="0">
                  <a:pos x="1254" y="475"/>
                </a:cxn>
                <a:cxn ang="0">
                  <a:pos x="847" y="782"/>
                </a:cxn>
                <a:cxn ang="0">
                  <a:pos x="706" y="886"/>
                </a:cxn>
                <a:cxn ang="0">
                  <a:pos x="692" y="936"/>
                </a:cxn>
                <a:cxn ang="0">
                  <a:pos x="745" y="941"/>
                </a:cxn>
                <a:cxn ang="0">
                  <a:pos x="806" y="907"/>
                </a:cxn>
                <a:cxn ang="0">
                  <a:pos x="938" y="814"/>
                </a:cxn>
                <a:cxn ang="0">
                  <a:pos x="1389" y="527"/>
                </a:cxn>
                <a:cxn ang="0">
                  <a:pos x="1631" y="396"/>
                </a:cxn>
                <a:cxn ang="0">
                  <a:pos x="1751" y="388"/>
                </a:cxn>
                <a:cxn ang="0">
                  <a:pos x="1827" y="497"/>
                </a:cxn>
                <a:cxn ang="0">
                  <a:pos x="1795" y="663"/>
                </a:cxn>
                <a:cxn ang="0">
                  <a:pos x="1706" y="868"/>
                </a:cxn>
                <a:cxn ang="0">
                  <a:pos x="1532" y="1127"/>
                </a:cxn>
                <a:cxn ang="0">
                  <a:pos x="1410" y="1213"/>
                </a:cxn>
                <a:cxn ang="0">
                  <a:pos x="1315" y="1281"/>
                </a:cxn>
                <a:cxn ang="0">
                  <a:pos x="1177" y="1344"/>
                </a:cxn>
                <a:cxn ang="0">
                  <a:pos x="941" y="1537"/>
                </a:cxn>
                <a:cxn ang="0">
                  <a:pos x="884" y="1596"/>
                </a:cxn>
                <a:cxn ang="0">
                  <a:pos x="785" y="1656"/>
                </a:cxn>
                <a:cxn ang="0">
                  <a:pos x="878" y="1489"/>
                </a:cxn>
                <a:cxn ang="0">
                  <a:pos x="1061" y="1325"/>
                </a:cxn>
                <a:cxn ang="0">
                  <a:pos x="1516" y="994"/>
                </a:cxn>
                <a:cxn ang="0">
                  <a:pos x="1594" y="936"/>
                </a:cxn>
                <a:cxn ang="0">
                  <a:pos x="1679" y="851"/>
                </a:cxn>
                <a:cxn ang="0">
                  <a:pos x="1731" y="813"/>
                </a:cxn>
                <a:cxn ang="0">
                  <a:pos x="1768" y="715"/>
                </a:cxn>
                <a:cxn ang="0">
                  <a:pos x="1706" y="652"/>
                </a:cxn>
                <a:cxn ang="0">
                  <a:pos x="1634" y="637"/>
                </a:cxn>
                <a:cxn ang="0">
                  <a:pos x="1510" y="698"/>
                </a:cxn>
                <a:cxn ang="0">
                  <a:pos x="1222" y="886"/>
                </a:cxn>
                <a:cxn ang="0">
                  <a:pos x="590" y="1400"/>
                </a:cxn>
                <a:cxn ang="0">
                  <a:pos x="567" y="1456"/>
                </a:cxn>
                <a:cxn ang="0">
                  <a:pos x="308" y="1047"/>
                </a:cxn>
                <a:cxn ang="0">
                  <a:pos x="453" y="813"/>
                </a:cxn>
                <a:cxn ang="0">
                  <a:pos x="420" y="780"/>
                </a:cxn>
                <a:cxn ang="0">
                  <a:pos x="163" y="848"/>
                </a:cxn>
                <a:cxn ang="0">
                  <a:pos x="23" y="823"/>
                </a:cxn>
                <a:cxn ang="0">
                  <a:pos x="0" y="649"/>
                </a:cxn>
                <a:cxn ang="0">
                  <a:pos x="21" y="444"/>
                </a:cxn>
                <a:cxn ang="0">
                  <a:pos x="76" y="274"/>
                </a:cxn>
                <a:cxn ang="0">
                  <a:pos x="163" y="127"/>
                </a:cxn>
                <a:cxn ang="0">
                  <a:pos x="246" y="49"/>
                </a:cxn>
                <a:cxn ang="0">
                  <a:pos x="358" y="8"/>
                </a:cxn>
                <a:cxn ang="0">
                  <a:pos x="509" y="2"/>
                </a:cxn>
                <a:cxn ang="0">
                  <a:pos x="646" y="34"/>
                </a:cxn>
                <a:cxn ang="0">
                  <a:pos x="738" y="121"/>
                </a:cxn>
              </a:cxnLst>
              <a:rect l="0" t="0" r="r" b="b"/>
              <a:pathLst>
                <a:path w="1829" h="1656">
                  <a:moveTo>
                    <a:pt x="793" y="195"/>
                  </a:moveTo>
                  <a:lnTo>
                    <a:pt x="793" y="210"/>
                  </a:lnTo>
                  <a:lnTo>
                    <a:pt x="795" y="226"/>
                  </a:lnTo>
                  <a:lnTo>
                    <a:pt x="799" y="256"/>
                  </a:lnTo>
                  <a:lnTo>
                    <a:pt x="802" y="285"/>
                  </a:lnTo>
                  <a:lnTo>
                    <a:pt x="805" y="312"/>
                  </a:lnTo>
                  <a:lnTo>
                    <a:pt x="808" y="340"/>
                  </a:lnTo>
                  <a:lnTo>
                    <a:pt x="808" y="355"/>
                  </a:lnTo>
                  <a:lnTo>
                    <a:pt x="806" y="369"/>
                  </a:lnTo>
                  <a:lnTo>
                    <a:pt x="806" y="384"/>
                  </a:lnTo>
                  <a:lnTo>
                    <a:pt x="803" y="400"/>
                  </a:lnTo>
                  <a:lnTo>
                    <a:pt x="800" y="415"/>
                  </a:lnTo>
                  <a:lnTo>
                    <a:pt x="796" y="431"/>
                  </a:lnTo>
                  <a:lnTo>
                    <a:pt x="809" y="438"/>
                  </a:lnTo>
                  <a:lnTo>
                    <a:pt x="822" y="445"/>
                  </a:lnTo>
                  <a:lnTo>
                    <a:pt x="847" y="461"/>
                  </a:lnTo>
                  <a:lnTo>
                    <a:pt x="871" y="476"/>
                  </a:lnTo>
                  <a:lnTo>
                    <a:pt x="897" y="492"/>
                  </a:lnTo>
                  <a:lnTo>
                    <a:pt x="911" y="499"/>
                  </a:lnTo>
                  <a:lnTo>
                    <a:pt x="924" y="506"/>
                  </a:lnTo>
                  <a:lnTo>
                    <a:pt x="938" y="512"/>
                  </a:lnTo>
                  <a:lnTo>
                    <a:pt x="950" y="517"/>
                  </a:lnTo>
                  <a:lnTo>
                    <a:pt x="966" y="523"/>
                  </a:lnTo>
                  <a:lnTo>
                    <a:pt x="980" y="526"/>
                  </a:lnTo>
                  <a:lnTo>
                    <a:pt x="996" y="528"/>
                  </a:lnTo>
                  <a:lnTo>
                    <a:pt x="1011" y="530"/>
                  </a:lnTo>
                  <a:lnTo>
                    <a:pt x="1013" y="512"/>
                  </a:lnTo>
                  <a:lnTo>
                    <a:pt x="1015" y="493"/>
                  </a:lnTo>
                  <a:lnTo>
                    <a:pt x="1021" y="456"/>
                  </a:lnTo>
                  <a:lnTo>
                    <a:pt x="1028" y="420"/>
                  </a:lnTo>
                  <a:lnTo>
                    <a:pt x="1035" y="383"/>
                  </a:lnTo>
                  <a:lnTo>
                    <a:pt x="1044" y="346"/>
                  </a:lnTo>
                  <a:lnTo>
                    <a:pt x="1052" y="308"/>
                  </a:lnTo>
                  <a:lnTo>
                    <a:pt x="1071" y="234"/>
                  </a:lnTo>
                  <a:lnTo>
                    <a:pt x="1078" y="219"/>
                  </a:lnTo>
                  <a:lnTo>
                    <a:pt x="1085" y="205"/>
                  </a:lnTo>
                  <a:lnTo>
                    <a:pt x="1092" y="189"/>
                  </a:lnTo>
                  <a:lnTo>
                    <a:pt x="1100" y="174"/>
                  </a:lnTo>
                  <a:lnTo>
                    <a:pt x="1109" y="158"/>
                  </a:lnTo>
                  <a:lnTo>
                    <a:pt x="1120" y="144"/>
                  </a:lnTo>
                  <a:lnTo>
                    <a:pt x="1130" y="128"/>
                  </a:lnTo>
                  <a:lnTo>
                    <a:pt x="1141" y="114"/>
                  </a:lnTo>
                  <a:lnTo>
                    <a:pt x="1154" y="100"/>
                  </a:lnTo>
                  <a:lnTo>
                    <a:pt x="1167" y="87"/>
                  </a:lnTo>
                  <a:lnTo>
                    <a:pt x="1180" y="76"/>
                  </a:lnTo>
                  <a:lnTo>
                    <a:pt x="1194" y="65"/>
                  </a:lnTo>
                  <a:lnTo>
                    <a:pt x="1208" y="53"/>
                  </a:lnTo>
                  <a:lnTo>
                    <a:pt x="1223" y="45"/>
                  </a:lnTo>
                  <a:lnTo>
                    <a:pt x="1239" y="36"/>
                  </a:lnTo>
                  <a:lnTo>
                    <a:pt x="1247" y="34"/>
                  </a:lnTo>
                  <a:lnTo>
                    <a:pt x="1256" y="31"/>
                  </a:lnTo>
                  <a:lnTo>
                    <a:pt x="1284" y="22"/>
                  </a:lnTo>
                  <a:lnTo>
                    <a:pt x="1297" y="18"/>
                  </a:lnTo>
                  <a:lnTo>
                    <a:pt x="1311" y="15"/>
                  </a:lnTo>
                  <a:lnTo>
                    <a:pt x="1325" y="14"/>
                  </a:lnTo>
                  <a:lnTo>
                    <a:pt x="1339" y="12"/>
                  </a:lnTo>
                  <a:lnTo>
                    <a:pt x="1368" y="9"/>
                  </a:lnTo>
                  <a:lnTo>
                    <a:pt x="1396" y="9"/>
                  </a:lnTo>
                  <a:lnTo>
                    <a:pt x="1410" y="11"/>
                  </a:lnTo>
                  <a:lnTo>
                    <a:pt x="1424" y="11"/>
                  </a:lnTo>
                  <a:lnTo>
                    <a:pt x="1453" y="15"/>
                  </a:lnTo>
                  <a:lnTo>
                    <a:pt x="1467" y="17"/>
                  </a:lnTo>
                  <a:lnTo>
                    <a:pt x="1479" y="19"/>
                  </a:lnTo>
                  <a:lnTo>
                    <a:pt x="1508" y="26"/>
                  </a:lnTo>
                  <a:lnTo>
                    <a:pt x="1535" y="34"/>
                  </a:lnTo>
                  <a:lnTo>
                    <a:pt x="1561" y="42"/>
                  </a:lnTo>
                  <a:lnTo>
                    <a:pt x="1587" y="52"/>
                  </a:lnTo>
                  <a:lnTo>
                    <a:pt x="1614" y="62"/>
                  </a:lnTo>
                  <a:lnTo>
                    <a:pt x="1638" y="73"/>
                  </a:lnTo>
                  <a:lnTo>
                    <a:pt x="1663" y="86"/>
                  </a:lnTo>
                  <a:lnTo>
                    <a:pt x="1687" y="99"/>
                  </a:lnTo>
                  <a:lnTo>
                    <a:pt x="1665" y="125"/>
                  </a:lnTo>
                  <a:lnTo>
                    <a:pt x="1642" y="152"/>
                  </a:lnTo>
                  <a:lnTo>
                    <a:pt x="1618" y="178"/>
                  </a:lnTo>
                  <a:lnTo>
                    <a:pt x="1593" y="203"/>
                  </a:lnTo>
                  <a:lnTo>
                    <a:pt x="1567" y="227"/>
                  </a:lnTo>
                  <a:lnTo>
                    <a:pt x="1542" y="251"/>
                  </a:lnTo>
                  <a:lnTo>
                    <a:pt x="1515" y="275"/>
                  </a:lnTo>
                  <a:lnTo>
                    <a:pt x="1488" y="299"/>
                  </a:lnTo>
                  <a:lnTo>
                    <a:pt x="1460" y="322"/>
                  </a:lnTo>
                  <a:lnTo>
                    <a:pt x="1431" y="345"/>
                  </a:lnTo>
                  <a:lnTo>
                    <a:pt x="1373" y="388"/>
                  </a:lnTo>
                  <a:lnTo>
                    <a:pt x="1314" y="432"/>
                  </a:lnTo>
                  <a:lnTo>
                    <a:pt x="1254" y="475"/>
                  </a:lnTo>
                  <a:lnTo>
                    <a:pt x="1134" y="560"/>
                  </a:lnTo>
                  <a:lnTo>
                    <a:pt x="1073" y="602"/>
                  </a:lnTo>
                  <a:lnTo>
                    <a:pt x="1015" y="646"/>
                  </a:lnTo>
                  <a:lnTo>
                    <a:pt x="957" y="690"/>
                  </a:lnTo>
                  <a:lnTo>
                    <a:pt x="901" y="735"/>
                  </a:lnTo>
                  <a:lnTo>
                    <a:pt x="874" y="758"/>
                  </a:lnTo>
                  <a:lnTo>
                    <a:pt x="847" y="782"/>
                  </a:lnTo>
                  <a:lnTo>
                    <a:pt x="822" y="806"/>
                  </a:lnTo>
                  <a:lnTo>
                    <a:pt x="796" y="830"/>
                  </a:lnTo>
                  <a:lnTo>
                    <a:pt x="778" y="840"/>
                  </a:lnTo>
                  <a:lnTo>
                    <a:pt x="759" y="849"/>
                  </a:lnTo>
                  <a:lnTo>
                    <a:pt x="740" y="861"/>
                  </a:lnTo>
                  <a:lnTo>
                    <a:pt x="721" y="874"/>
                  </a:lnTo>
                  <a:lnTo>
                    <a:pt x="706" y="886"/>
                  </a:lnTo>
                  <a:lnTo>
                    <a:pt x="692" y="900"/>
                  </a:lnTo>
                  <a:lnTo>
                    <a:pt x="686" y="906"/>
                  </a:lnTo>
                  <a:lnTo>
                    <a:pt x="682" y="913"/>
                  </a:lnTo>
                  <a:lnTo>
                    <a:pt x="677" y="919"/>
                  </a:lnTo>
                  <a:lnTo>
                    <a:pt x="676" y="926"/>
                  </a:lnTo>
                  <a:lnTo>
                    <a:pt x="685" y="932"/>
                  </a:lnTo>
                  <a:lnTo>
                    <a:pt x="692" y="936"/>
                  </a:lnTo>
                  <a:lnTo>
                    <a:pt x="700" y="939"/>
                  </a:lnTo>
                  <a:lnTo>
                    <a:pt x="707" y="941"/>
                  </a:lnTo>
                  <a:lnTo>
                    <a:pt x="716" y="943"/>
                  </a:lnTo>
                  <a:lnTo>
                    <a:pt x="723" y="943"/>
                  </a:lnTo>
                  <a:lnTo>
                    <a:pt x="730" y="943"/>
                  </a:lnTo>
                  <a:lnTo>
                    <a:pt x="738" y="943"/>
                  </a:lnTo>
                  <a:lnTo>
                    <a:pt x="745" y="941"/>
                  </a:lnTo>
                  <a:lnTo>
                    <a:pt x="752" y="939"/>
                  </a:lnTo>
                  <a:lnTo>
                    <a:pt x="759" y="937"/>
                  </a:lnTo>
                  <a:lnTo>
                    <a:pt x="767" y="933"/>
                  </a:lnTo>
                  <a:lnTo>
                    <a:pt x="772" y="930"/>
                  </a:lnTo>
                  <a:lnTo>
                    <a:pt x="779" y="926"/>
                  </a:lnTo>
                  <a:lnTo>
                    <a:pt x="792" y="917"/>
                  </a:lnTo>
                  <a:lnTo>
                    <a:pt x="806" y="907"/>
                  </a:lnTo>
                  <a:lnTo>
                    <a:pt x="819" y="896"/>
                  </a:lnTo>
                  <a:lnTo>
                    <a:pt x="843" y="875"/>
                  </a:lnTo>
                  <a:lnTo>
                    <a:pt x="856" y="864"/>
                  </a:lnTo>
                  <a:lnTo>
                    <a:pt x="867" y="855"/>
                  </a:lnTo>
                  <a:lnTo>
                    <a:pt x="880" y="847"/>
                  </a:lnTo>
                  <a:lnTo>
                    <a:pt x="892" y="840"/>
                  </a:lnTo>
                  <a:lnTo>
                    <a:pt x="938" y="814"/>
                  </a:lnTo>
                  <a:lnTo>
                    <a:pt x="984" y="787"/>
                  </a:lnTo>
                  <a:lnTo>
                    <a:pt x="1030" y="760"/>
                  </a:lnTo>
                  <a:lnTo>
                    <a:pt x="1075" y="732"/>
                  </a:lnTo>
                  <a:lnTo>
                    <a:pt x="1165" y="673"/>
                  </a:lnTo>
                  <a:lnTo>
                    <a:pt x="1254" y="615"/>
                  </a:lnTo>
                  <a:lnTo>
                    <a:pt x="1345" y="555"/>
                  </a:lnTo>
                  <a:lnTo>
                    <a:pt x="1389" y="527"/>
                  </a:lnTo>
                  <a:lnTo>
                    <a:pt x="1434" y="500"/>
                  </a:lnTo>
                  <a:lnTo>
                    <a:pt x="1479" y="473"/>
                  </a:lnTo>
                  <a:lnTo>
                    <a:pt x="1525" y="448"/>
                  </a:lnTo>
                  <a:lnTo>
                    <a:pt x="1570" y="424"/>
                  </a:lnTo>
                  <a:lnTo>
                    <a:pt x="1615" y="401"/>
                  </a:lnTo>
                  <a:lnTo>
                    <a:pt x="1624" y="398"/>
                  </a:lnTo>
                  <a:lnTo>
                    <a:pt x="1631" y="396"/>
                  </a:lnTo>
                  <a:lnTo>
                    <a:pt x="1648" y="391"/>
                  </a:lnTo>
                  <a:lnTo>
                    <a:pt x="1665" y="388"/>
                  </a:lnTo>
                  <a:lnTo>
                    <a:pt x="1682" y="387"/>
                  </a:lnTo>
                  <a:lnTo>
                    <a:pt x="1700" y="387"/>
                  </a:lnTo>
                  <a:lnTo>
                    <a:pt x="1717" y="387"/>
                  </a:lnTo>
                  <a:lnTo>
                    <a:pt x="1734" y="387"/>
                  </a:lnTo>
                  <a:lnTo>
                    <a:pt x="1751" y="388"/>
                  </a:lnTo>
                  <a:lnTo>
                    <a:pt x="1781" y="393"/>
                  </a:lnTo>
                  <a:lnTo>
                    <a:pt x="1805" y="397"/>
                  </a:lnTo>
                  <a:lnTo>
                    <a:pt x="1827" y="401"/>
                  </a:lnTo>
                  <a:lnTo>
                    <a:pt x="1829" y="425"/>
                  </a:lnTo>
                  <a:lnTo>
                    <a:pt x="1829" y="449"/>
                  </a:lnTo>
                  <a:lnTo>
                    <a:pt x="1829" y="473"/>
                  </a:lnTo>
                  <a:lnTo>
                    <a:pt x="1827" y="497"/>
                  </a:lnTo>
                  <a:lnTo>
                    <a:pt x="1826" y="521"/>
                  </a:lnTo>
                  <a:lnTo>
                    <a:pt x="1822" y="545"/>
                  </a:lnTo>
                  <a:lnTo>
                    <a:pt x="1819" y="569"/>
                  </a:lnTo>
                  <a:lnTo>
                    <a:pt x="1813" y="592"/>
                  </a:lnTo>
                  <a:lnTo>
                    <a:pt x="1807" y="616"/>
                  </a:lnTo>
                  <a:lnTo>
                    <a:pt x="1802" y="640"/>
                  </a:lnTo>
                  <a:lnTo>
                    <a:pt x="1795" y="663"/>
                  </a:lnTo>
                  <a:lnTo>
                    <a:pt x="1788" y="687"/>
                  </a:lnTo>
                  <a:lnTo>
                    <a:pt x="1779" y="709"/>
                  </a:lnTo>
                  <a:lnTo>
                    <a:pt x="1769" y="732"/>
                  </a:lnTo>
                  <a:lnTo>
                    <a:pt x="1761" y="756"/>
                  </a:lnTo>
                  <a:lnTo>
                    <a:pt x="1750" y="779"/>
                  </a:lnTo>
                  <a:lnTo>
                    <a:pt x="1728" y="824"/>
                  </a:lnTo>
                  <a:lnTo>
                    <a:pt x="1706" y="868"/>
                  </a:lnTo>
                  <a:lnTo>
                    <a:pt x="1680" y="913"/>
                  </a:lnTo>
                  <a:lnTo>
                    <a:pt x="1653" y="957"/>
                  </a:lnTo>
                  <a:lnTo>
                    <a:pt x="1626" y="999"/>
                  </a:lnTo>
                  <a:lnTo>
                    <a:pt x="1598" y="1042"/>
                  </a:lnTo>
                  <a:lnTo>
                    <a:pt x="1570" y="1084"/>
                  </a:lnTo>
                  <a:lnTo>
                    <a:pt x="1542" y="1125"/>
                  </a:lnTo>
                  <a:lnTo>
                    <a:pt x="1532" y="1127"/>
                  </a:lnTo>
                  <a:lnTo>
                    <a:pt x="1523" y="1129"/>
                  </a:lnTo>
                  <a:lnTo>
                    <a:pt x="1506" y="1137"/>
                  </a:lnTo>
                  <a:lnTo>
                    <a:pt x="1491" y="1146"/>
                  </a:lnTo>
                  <a:lnTo>
                    <a:pt x="1474" y="1158"/>
                  </a:lnTo>
                  <a:lnTo>
                    <a:pt x="1458" y="1171"/>
                  </a:lnTo>
                  <a:lnTo>
                    <a:pt x="1441" y="1185"/>
                  </a:lnTo>
                  <a:lnTo>
                    <a:pt x="1410" y="1213"/>
                  </a:lnTo>
                  <a:lnTo>
                    <a:pt x="1393" y="1227"/>
                  </a:lnTo>
                  <a:lnTo>
                    <a:pt x="1378" y="1241"/>
                  </a:lnTo>
                  <a:lnTo>
                    <a:pt x="1361" y="1255"/>
                  </a:lnTo>
                  <a:lnTo>
                    <a:pt x="1342" y="1267"/>
                  </a:lnTo>
                  <a:lnTo>
                    <a:pt x="1334" y="1271"/>
                  </a:lnTo>
                  <a:lnTo>
                    <a:pt x="1325" y="1277"/>
                  </a:lnTo>
                  <a:lnTo>
                    <a:pt x="1315" y="1281"/>
                  </a:lnTo>
                  <a:lnTo>
                    <a:pt x="1305" y="1284"/>
                  </a:lnTo>
                  <a:lnTo>
                    <a:pt x="1286" y="1289"/>
                  </a:lnTo>
                  <a:lnTo>
                    <a:pt x="1276" y="1291"/>
                  </a:lnTo>
                  <a:lnTo>
                    <a:pt x="1266" y="1291"/>
                  </a:lnTo>
                  <a:lnTo>
                    <a:pt x="1221" y="1318"/>
                  </a:lnTo>
                  <a:lnTo>
                    <a:pt x="1198" y="1330"/>
                  </a:lnTo>
                  <a:lnTo>
                    <a:pt x="1177" y="1344"/>
                  </a:lnTo>
                  <a:lnTo>
                    <a:pt x="1136" y="1373"/>
                  </a:lnTo>
                  <a:lnTo>
                    <a:pt x="1116" y="1387"/>
                  </a:lnTo>
                  <a:lnTo>
                    <a:pt x="1096" y="1402"/>
                  </a:lnTo>
                  <a:lnTo>
                    <a:pt x="1058" y="1432"/>
                  </a:lnTo>
                  <a:lnTo>
                    <a:pt x="1020" y="1465"/>
                  </a:lnTo>
                  <a:lnTo>
                    <a:pt x="943" y="1531"/>
                  </a:lnTo>
                  <a:lnTo>
                    <a:pt x="941" y="1537"/>
                  </a:lnTo>
                  <a:lnTo>
                    <a:pt x="938" y="1542"/>
                  </a:lnTo>
                  <a:lnTo>
                    <a:pt x="932" y="1554"/>
                  </a:lnTo>
                  <a:lnTo>
                    <a:pt x="924" y="1564"/>
                  </a:lnTo>
                  <a:lnTo>
                    <a:pt x="915" y="1574"/>
                  </a:lnTo>
                  <a:lnTo>
                    <a:pt x="905" y="1582"/>
                  </a:lnTo>
                  <a:lnTo>
                    <a:pt x="894" y="1589"/>
                  </a:lnTo>
                  <a:lnTo>
                    <a:pt x="884" y="1596"/>
                  </a:lnTo>
                  <a:lnTo>
                    <a:pt x="871" y="1603"/>
                  </a:lnTo>
                  <a:lnTo>
                    <a:pt x="849" y="1616"/>
                  </a:lnTo>
                  <a:lnTo>
                    <a:pt x="825" y="1629"/>
                  </a:lnTo>
                  <a:lnTo>
                    <a:pt x="803" y="1641"/>
                  </a:lnTo>
                  <a:lnTo>
                    <a:pt x="799" y="1644"/>
                  </a:lnTo>
                  <a:lnTo>
                    <a:pt x="793" y="1648"/>
                  </a:lnTo>
                  <a:lnTo>
                    <a:pt x="785" y="1656"/>
                  </a:lnTo>
                  <a:lnTo>
                    <a:pt x="758" y="1629"/>
                  </a:lnTo>
                  <a:lnTo>
                    <a:pt x="776" y="1603"/>
                  </a:lnTo>
                  <a:lnTo>
                    <a:pt x="796" y="1581"/>
                  </a:lnTo>
                  <a:lnTo>
                    <a:pt x="816" y="1557"/>
                  </a:lnTo>
                  <a:lnTo>
                    <a:pt x="837" y="1534"/>
                  </a:lnTo>
                  <a:lnTo>
                    <a:pt x="857" y="1511"/>
                  </a:lnTo>
                  <a:lnTo>
                    <a:pt x="878" y="1489"/>
                  </a:lnTo>
                  <a:lnTo>
                    <a:pt x="901" y="1467"/>
                  </a:lnTo>
                  <a:lnTo>
                    <a:pt x="922" y="1446"/>
                  </a:lnTo>
                  <a:lnTo>
                    <a:pt x="967" y="1404"/>
                  </a:lnTo>
                  <a:lnTo>
                    <a:pt x="990" y="1384"/>
                  </a:lnTo>
                  <a:lnTo>
                    <a:pt x="1013" y="1364"/>
                  </a:lnTo>
                  <a:lnTo>
                    <a:pt x="1037" y="1344"/>
                  </a:lnTo>
                  <a:lnTo>
                    <a:pt x="1061" y="1325"/>
                  </a:lnTo>
                  <a:lnTo>
                    <a:pt x="1109" y="1286"/>
                  </a:lnTo>
                  <a:lnTo>
                    <a:pt x="1157" y="1248"/>
                  </a:lnTo>
                  <a:lnTo>
                    <a:pt x="1206" y="1212"/>
                  </a:lnTo>
                  <a:lnTo>
                    <a:pt x="1307" y="1139"/>
                  </a:lnTo>
                  <a:lnTo>
                    <a:pt x="1409" y="1067"/>
                  </a:lnTo>
                  <a:lnTo>
                    <a:pt x="1510" y="995"/>
                  </a:lnTo>
                  <a:lnTo>
                    <a:pt x="1516" y="994"/>
                  </a:lnTo>
                  <a:lnTo>
                    <a:pt x="1523" y="991"/>
                  </a:lnTo>
                  <a:lnTo>
                    <a:pt x="1536" y="985"/>
                  </a:lnTo>
                  <a:lnTo>
                    <a:pt x="1549" y="978"/>
                  </a:lnTo>
                  <a:lnTo>
                    <a:pt x="1560" y="968"/>
                  </a:lnTo>
                  <a:lnTo>
                    <a:pt x="1571" y="958"/>
                  </a:lnTo>
                  <a:lnTo>
                    <a:pt x="1583" y="947"/>
                  </a:lnTo>
                  <a:lnTo>
                    <a:pt x="1594" y="936"/>
                  </a:lnTo>
                  <a:lnTo>
                    <a:pt x="1604" y="924"/>
                  </a:lnTo>
                  <a:lnTo>
                    <a:pt x="1625" y="900"/>
                  </a:lnTo>
                  <a:lnTo>
                    <a:pt x="1645" y="878"/>
                  </a:lnTo>
                  <a:lnTo>
                    <a:pt x="1655" y="868"/>
                  </a:lnTo>
                  <a:lnTo>
                    <a:pt x="1663" y="861"/>
                  </a:lnTo>
                  <a:lnTo>
                    <a:pt x="1673" y="854"/>
                  </a:lnTo>
                  <a:lnTo>
                    <a:pt x="1679" y="851"/>
                  </a:lnTo>
                  <a:lnTo>
                    <a:pt x="1683" y="848"/>
                  </a:lnTo>
                  <a:lnTo>
                    <a:pt x="1693" y="844"/>
                  </a:lnTo>
                  <a:lnTo>
                    <a:pt x="1701" y="838"/>
                  </a:lnTo>
                  <a:lnTo>
                    <a:pt x="1710" y="833"/>
                  </a:lnTo>
                  <a:lnTo>
                    <a:pt x="1717" y="827"/>
                  </a:lnTo>
                  <a:lnTo>
                    <a:pt x="1724" y="820"/>
                  </a:lnTo>
                  <a:lnTo>
                    <a:pt x="1731" y="813"/>
                  </a:lnTo>
                  <a:lnTo>
                    <a:pt x="1737" y="806"/>
                  </a:lnTo>
                  <a:lnTo>
                    <a:pt x="1741" y="797"/>
                  </a:lnTo>
                  <a:lnTo>
                    <a:pt x="1747" y="789"/>
                  </a:lnTo>
                  <a:lnTo>
                    <a:pt x="1751" y="780"/>
                  </a:lnTo>
                  <a:lnTo>
                    <a:pt x="1759" y="763"/>
                  </a:lnTo>
                  <a:lnTo>
                    <a:pt x="1775" y="726"/>
                  </a:lnTo>
                  <a:lnTo>
                    <a:pt x="1768" y="715"/>
                  </a:lnTo>
                  <a:lnTo>
                    <a:pt x="1761" y="705"/>
                  </a:lnTo>
                  <a:lnTo>
                    <a:pt x="1754" y="694"/>
                  </a:lnTo>
                  <a:lnTo>
                    <a:pt x="1745" y="684"/>
                  </a:lnTo>
                  <a:lnTo>
                    <a:pt x="1737" y="674"/>
                  </a:lnTo>
                  <a:lnTo>
                    <a:pt x="1727" y="666"/>
                  </a:lnTo>
                  <a:lnTo>
                    <a:pt x="1716" y="659"/>
                  </a:lnTo>
                  <a:lnTo>
                    <a:pt x="1706" y="652"/>
                  </a:lnTo>
                  <a:lnTo>
                    <a:pt x="1694" y="646"/>
                  </a:lnTo>
                  <a:lnTo>
                    <a:pt x="1683" y="640"/>
                  </a:lnTo>
                  <a:lnTo>
                    <a:pt x="1676" y="639"/>
                  </a:lnTo>
                  <a:lnTo>
                    <a:pt x="1670" y="637"/>
                  </a:lnTo>
                  <a:lnTo>
                    <a:pt x="1659" y="636"/>
                  </a:lnTo>
                  <a:lnTo>
                    <a:pt x="1646" y="636"/>
                  </a:lnTo>
                  <a:lnTo>
                    <a:pt x="1634" y="637"/>
                  </a:lnTo>
                  <a:lnTo>
                    <a:pt x="1628" y="639"/>
                  </a:lnTo>
                  <a:lnTo>
                    <a:pt x="1621" y="640"/>
                  </a:lnTo>
                  <a:lnTo>
                    <a:pt x="1615" y="643"/>
                  </a:lnTo>
                  <a:lnTo>
                    <a:pt x="1608" y="646"/>
                  </a:lnTo>
                  <a:lnTo>
                    <a:pt x="1576" y="663"/>
                  </a:lnTo>
                  <a:lnTo>
                    <a:pt x="1543" y="680"/>
                  </a:lnTo>
                  <a:lnTo>
                    <a:pt x="1510" y="698"/>
                  </a:lnTo>
                  <a:lnTo>
                    <a:pt x="1478" y="717"/>
                  </a:lnTo>
                  <a:lnTo>
                    <a:pt x="1445" y="736"/>
                  </a:lnTo>
                  <a:lnTo>
                    <a:pt x="1414" y="756"/>
                  </a:lnTo>
                  <a:lnTo>
                    <a:pt x="1382" y="776"/>
                  </a:lnTo>
                  <a:lnTo>
                    <a:pt x="1349" y="797"/>
                  </a:lnTo>
                  <a:lnTo>
                    <a:pt x="1286" y="841"/>
                  </a:lnTo>
                  <a:lnTo>
                    <a:pt x="1222" y="886"/>
                  </a:lnTo>
                  <a:lnTo>
                    <a:pt x="1160" y="933"/>
                  </a:lnTo>
                  <a:lnTo>
                    <a:pt x="1096" y="981"/>
                  </a:lnTo>
                  <a:lnTo>
                    <a:pt x="1034" y="1032"/>
                  </a:lnTo>
                  <a:lnTo>
                    <a:pt x="970" y="1083"/>
                  </a:lnTo>
                  <a:lnTo>
                    <a:pt x="908" y="1134"/>
                  </a:lnTo>
                  <a:lnTo>
                    <a:pt x="844" y="1186"/>
                  </a:lnTo>
                  <a:lnTo>
                    <a:pt x="590" y="1400"/>
                  </a:lnTo>
                  <a:lnTo>
                    <a:pt x="584" y="1405"/>
                  </a:lnTo>
                  <a:lnTo>
                    <a:pt x="578" y="1412"/>
                  </a:lnTo>
                  <a:lnTo>
                    <a:pt x="574" y="1421"/>
                  </a:lnTo>
                  <a:lnTo>
                    <a:pt x="570" y="1429"/>
                  </a:lnTo>
                  <a:lnTo>
                    <a:pt x="569" y="1438"/>
                  </a:lnTo>
                  <a:lnTo>
                    <a:pt x="567" y="1448"/>
                  </a:lnTo>
                  <a:lnTo>
                    <a:pt x="567" y="1456"/>
                  </a:lnTo>
                  <a:lnTo>
                    <a:pt x="569" y="1460"/>
                  </a:lnTo>
                  <a:lnTo>
                    <a:pt x="570" y="1465"/>
                  </a:lnTo>
                  <a:lnTo>
                    <a:pt x="214" y="1176"/>
                  </a:lnTo>
                  <a:lnTo>
                    <a:pt x="231" y="1155"/>
                  </a:lnTo>
                  <a:lnTo>
                    <a:pt x="247" y="1134"/>
                  </a:lnTo>
                  <a:lnTo>
                    <a:pt x="279" y="1090"/>
                  </a:lnTo>
                  <a:lnTo>
                    <a:pt x="308" y="1047"/>
                  </a:lnTo>
                  <a:lnTo>
                    <a:pt x="321" y="1026"/>
                  </a:lnTo>
                  <a:lnTo>
                    <a:pt x="335" y="1005"/>
                  </a:lnTo>
                  <a:lnTo>
                    <a:pt x="389" y="917"/>
                  </a:lnTo>
                  <a:lnTo>
                    <a:pt x="417" y="872"/>
                  </a:lnTo>
                  <a:lnTo>
                    <a:pt x="447" y="827"/>
                  </a:lnTo>
                  <a:lnTo>
                    <a:pt x="450" y="820"/>
                  </a:lnTo>
                  <a:lnTo>
                    <a:pt x="453" y="813"/>
                  </a:lnTo>
                  <a:lnTo>
                    <a:pt x="454" y="806"/>
                  </a:lnTo>
                  <a:lnTo>
                    <a:pt x="454" y="797"/>
                  </a:lnTo>
                  <a:lnTo>
                    <a:pt x="454" y="792"/>
                  </a:lnTo>
                  <a:lnTo>
                    <a:pt x="453" y="786"/>
                  </a:lnTo>
                  <a:lnTo>
                    <a:pt x="450" y="780"/>
                  </a:lnTo>
                  <a:lnTo>
                    <a:pt x="447" y="776"/>
                  </a:lnTo>
                  <a:lnTo>
                    <a:pt x="420" y="780"/>
                  </a:lnTo>
                  <a:lnTo>
                    <a:pt x="393" y="784"/>
                  </a:lnTo>
                  <a:lnTo>
                    <a:pt x="366" y="790"/>
                  </a:lnTo>
                  <a:lnTo>
                    <a:pt x="341" y="796"/>
                  </a:lnTo>
                  <a:lnTo>
                    <a:pt x="290" y="811"/>
                  </a:lnTo>
                  <a:lnTo>
                    <a:pt x="239" y="827"/>
                  </a:lnTo>
                  <a:lnTo>
                    <a:pt x="188" y="841"/>
                  </a:lnTo>
                  <a:lnTo>
                    <a:pt x="163" y="848"/>
                  </a:lnTo>
                  <a:lnTo>
                    <a:pt x="137" y="855"/>
                  </a:lnTo>
                  <a:lnTo>
                    <a:pt x="112" y="861"/>
                  </a:lnTo>
                  <a:lnTo>
                    <a:pt x="88" y="865"/>
                  </a:lnTo>
                  <a:lnTo>
                    <a:pt x="62" y="868"/>
                  </a:lnTo>
                  <a:lnTo>
                    <a:pt x="37" y="871"/>
                  </a:lnTo>
                  <a:lnTo>
                    <a:pt x="30" y="847"/>
                  </a:lnTo>
                  <a:lnTo>
                    <a:pt x="23" y="823"/>
                  </a:lnTo>
                  <a:lnTo>
                    <a:pt x="17" y="799"/>
                  </a:lnTo>
                  <a:lnTo>
                    <a:pt x="13" y="775"/>
                  </a:lnTo>
                  <a:lnTo>
                    <a:pt x="8" y="749"/>
                  </a:lnTo>
                  <a:lnTo>
                    <a:pt x="6" y="724"/>
                  </a:lnTo>
                  <a:lnTo>
                    <a:pt x="3" y="700"/>
                  </a:lnTo>
                  <a:lnTo>
                    <a:pt x="1" y="674"/>
                  </a:lnTo>
                  <a:lnTo>
                    <a:pt x="0" y="649"/>
                  </a:lnTo>
                  <a:lnTo>
                    <a:pt x="0" y="623"/>
                  </a:lnTo>
                  <a:lnTo>
                    <a:pt x="3" y="571"/>
                  </a:lnTo>
                  <a:lnTo>
                    <a:pt x="4" y="545"/>
                  </a:lnTo>
                  <a:lnTo>
                    <a:pt x="7" y="520"/>
                  </a:lnTo>
                  <a:lnTo>
                    <a:pt x="11" y="495"/>
                  </a:lnTo>
                  <a:lnTo>
                    <a:pt x="16" y="469"/>
                  </a:lnTo>
                  <a:lnTo>
                    <a:pt x="21" y="444"/>
                  </a:lnTo>
                  <a:lnTo>
                    <a:pt x="27" y="418"/>
                  </a:lnTo>
                  <a:lnTo>
                    <a:pt x="33" y="394"/>
                  </a:lnTo>
                  <a:lnTo>
                    <a:pt x="40" y="369"/>
                  </a:lnTo>
                  <a:lnTo>
                    <a:pt x="48" y="345"/>
                  </a:lnTo>
                  <a:lnTo>
                    <a:pt x="57" y="321"/>
                  </a:lnTo>
                  <a:lnTo>
                    <a:pt x="66" y="298"/>
                  </a:lnTo>
                  <a:lnTo>
                    <a:pt x="76" y="274"/>
                  </a:lnTo>
                  <a:lnTo>
                    <a:pt x="86" y="251"/>
                  </a:lnTo>
                  <a:lnTo>
                    <a:pt x="98" y="229"/>
                  </a:lnTo>
                  <a:lnTo>
                    <a:pt x="109" y="207"/>
                  </a:lnTo>
                  <a:lnTo>
                    <a:pt x="122" y="186"/>
                  </a:lnTo>
                  <a:lnTo>
                    <a:pt x="136" y="166"/>
                  </a:lnTo>
                  <a:lnTo>
                    <a:pt x="148" y="147"/>
                  </a:lnTo>
                  <a:lnTo>
                    <a:pt x="163" y="127"/>
                  </a:lnTo>
                  <a:lnTo>
                    <a:pt x="178" y="108"/>
                  </a:lnTo>
                  <a:lnTo>
                    <a:pt x="188" y="96"/>
                  </a:lnTo>
                  <a:lnTo>
                    <a:pt x="199" y="86"/>
                  </a:lnTo>
                  <a:lnTo>
                    <a:pt x="211" y="75"/>
                  </a:lnTo>
                  <a:lnTo>
                    <a:pt x="222" y="65"/>
                  </a:lnTo>
                  <a:lnTo>
                    <a:pt x="233" y="56"/>
                  </a:lnTo>
                  <a:lnTo>
                    <a:pt x="246" y="49"/>
                  </a:lnTo>
                  <a:lnTo>
                    <a:pt x="259" y="41"/>
                  </a:lnTo>
                  <a:lnTo>
                    <a:pt x="273" y="35"/>
                  </a:lnTo>
                  <a:lnTo>
                    <a:pt x="286" y="28"/>
                  </a:lnTo>
                  <a:lnTo>
                    <a:pt x="300" y="24"/>
                  </a:lnTo>
                  <a:lnTo>
                    <a:pt x="314" y="18"/>
                  </a:lnTo>
                  <a:lnTo>
                    <a:pt x="328" y="14"/>
                  </a:lnTo>
                  <a:lnTo>
                    <a:pt x="358" y="8"/>
                  </a:lnTo>
                  <a:lnTo>
                    <a:pt x="388" y="2"/>
                  </a:lnTo>
                  <a:lnTo>
                    <a:pt x="403" y="1"/>
                  </a:lnTo>
                  <a:lnTo>
                    <a:pt x="419" y="1"/>
                  </a:lnTo>
                  <a:lnTo>
                    <a:pt x="433" y="0"/>
                  </a:lnTo>
                  <a:lnTo>
                    <a:pt x="448" y="0"/>
                  </a:lnTo>
                  <a:lnTo>
                    <a:pt x="478" y="1"/>
                  </a:lnTo>
                  <a:lnTo>
                    <a:pt x="509" y="2"/>
                  </a:lnTo>
                  <a:lnTo>
                    <a:pt x="523" y="4"/>
                  </a:lnTo>
                  <a:lnTo>
                    <a:pt x="537" y="5"/>
                  </a:lnTo>
                  <a:lnTo>
                    <a:pt x="566" y="9"/>
                  </a:lnTo>
                  <a:lnTo>
                    <a:pt x="594" y="15"/>
                  </a:lnTo>
                  <a:lnTo>
                    <a:pt x="619" y="19"/>
                  </a:lnTo>
                  <a:lnTo>
                    <a:pt x="634" y="26"/>
                  </a:lnTo>
                  <a:lnTo>
                    <a:pt x="646" y="34"/>
                  </a:lnTo>
                  <a:lnTo>
                    <a:pt x="659" y="41"/>
                  </a:lnTo>
                  <a:lnTo>
                    <a:pt x="670" y="50"/>
                  </a:lnTo>
                  <a:lnTo>
                    <a:pt x="683" y="60"/>
                  </a:lnTo>
                  <a:lnTo>
                    <a:pt x="694" y="72"/>
                  </a:lnTo>
                  <a:lnTo>
                    <a:pt x="706" y="83"/>
                  </a:lnTo>
                  <a:lnTo>
                    <a:pt x="717" y="96"/>
                  </a:lnTo>
                  <a:lnTo>
                    <a:pt x="738" y="121"/>
                  </a:lnTo>
                  <a:lnTo>
                    <a:pt x="758" y="147"/>
                  </a:lnTo>
                  <a:lnTo>
                    <a:pt x="793" y="195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39" name="Freeform 16"/>
            <p:cNvSpPr>
              <a:spLocks/>
            </p:cNvSpPr>
            <p:nvPr userDrawn="1"/>
          </p:nvSpPr>
          <p:spPr bwMode="auto">
            <a:xfrm>
              <a:off x="561" y="1232"/>
              <a:ext cx="20" cy="238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3" y="63"/>
                </a:cxn>
                <a:cxn ang="0">
                  <a:pos x="19" y="119"/>
                </a:cxn>
                <a:cxn ang="0">
                  <a:pos x="20" y="147"/>
                </a:cxn>
                <a:cxn ang="0">
                  <a:pos x="20" y="176"/>
                </a:cxn>
                <a:cxn ang="0">
                  <a:pos x="17" y="205"/>
                </a:cxn>
                <a:cxn ang="0">
                  <a:pos x="10" y="238"/>
                </a:cxn>
                <a:cxn ang="0">
                  <a:pos x="3" y="236"/>
                </a:cxn>
                <a:cxn ang="0">
                  <a:pos x="10" y="205"/>
                </a:cxn>
                <a:cxn ang="0">
                  <a:pos x="13" y="176"/>
                </a:cxn>
                <a:cxn ang="0">
                  <a:pos x="13" y="147"/>
                </a:cxn>
                <a:cxn ang="0">
                  <a:pos x="11" y="119"/>
                </a:cxn>
                <a:cxn ang="0">
                  <a:pos x="6" y="63"/>
                </a:cxn>
                <a:cxn ang="0">
                  <a:pos x="0" y="0"/>
                </a:cxn>
                <a:cxn ang="0">
                  <a:pos x="7" y="0"/>
                </a:cxn>
              </a:cxnLst>
              <a:rect l="0" t="0" r="r" b="b"/>
              <a:pathLst>
                <a:path w="20" h="238">
                  <a:moveTo>
                    <a:pt x="7" y="0"/>
                  </a:moveTo>
                  <a:lnTo>
                    <a:pt x="13" y="63"/>
                  </a:lnTo>
                  <a:lnTo>
                    <a:pt x="19" y="119"/>
                  </a:lnTo>
                  <a:lnTo>
                    <a:pt x="20" y="147"/>
                  </a:lnTo>
                  <a:lnTo>
                    <a:pt x="20" y="176"/>
                  </a:lnTo>
                  <a:lnTo>
                    <a:pt x="17" y="205"/>
                  </a:lnTo>
                  <a:lnTo>
                    <a:pt x="10" y="238"/>
                  </a:lnTo>
                  <a:lnTo>
                    <a:pt x="3" y="236"/>
                  </a:lnTo>
                  <a:lnTo>
                    <a:pt x="10" y="205"/>
                  </a:lnTo>
                  <a:lnTo>
                    <a:pt x="13" y="176"/>
                  </a:lnTo>
                  <a:lnTo>
                    <a:pt x="13" y="147"/>
                  </a:lnTo>
                  <a:lnTo>
                    <a:pt x="11" y="119"/>
                  </a:lnTo>
                  <a:lnTo>
                    <a:pt x="6" y="63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40" name="Freeform 17"/>
            <p:cNvSpPr>
              <a:spLocks/>
            </p:cNvSpPr>
            <p:nvPr userDrawn="1"/>
          </p:nvSpPr>
          <p:spPr bwMode="auto">
            <a:xfrm>
              <a:off x="565" y="1467"/>
              <a:ext cx="218" cy="106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30" y="14"/>
                </a:cxn>
                <a:cxn ang="0">
                  <a:pos x="56" y="30"/>
                </a:cxn>
                <a:cxn ang="0">
                  <a:pos x="105" y="61"/>
                </a:cxn>
                <a:cxn ang="0">
                  <a:pos x="131" y="75"/>
                </a:cxn>
                <a:cxn ang="0">
                  <a:pos x="157" y="86"/>
                </a:cxn>
                <a:cxn ang="0">
                  <a:pos x="187" y="95"/>
                </a:cxn>
                <a:cxn ang="0">
                  <a:pos x="218" y="99"/>
                </a:cxn>
                <a:cxn ang="0">
                  <a:pos x="217" y="106"/>
                </a:cxn>
                <a:cxn ang="0">
                  <a:pos x="186" y="102"/>
                </a:cxn>
                <a:cxn ang="0">
                  <a:pos x="156" y="93"/>
                </a:cxn>
                <a:cxn ang="0">
                  <a:pos x="129" y="82"/>
                </a:cxn>
                <a:cxn ang="0">
                  <a:pos x="101" y="67"/>
                </a:cxn>
                <a:cxn ang="0">
                  <a:pos x="51" y="35"/>
                </a:cxn>
                <a:cxn ang="0">
                  <a:pos x="26" y="20"/>
                </a:cxn>
                <a:cxn ang="0">
                  <a:pos x="0" y="6"/>
                </a:cxn>
                <a:cxn ang="0">
                  <a:pos x="5" y="0"/>
                </a:cxn>
              </a:cxnLst>
              <a:rect l="0" t="0" r="r" b="b"/>
              <a:pathLst>
                <a:path w="218" h="106">
                  <a:moveTo>
                    <a:pt x="5" y="0"/>
                  </a:moveTo>
                  <a:lnTo>
                    <a:pt x="30" y="14"/>
                  </a:lnTo>
                  <a:lnTo>
                    <a:pt x="56" y="30"/>
                  </a:lnTo>
                  <a:lnTo>
                    <a:pt x="105" y="61"/>
                  </a:lnTo>
                  <a:lnTo>
                    <a:pt x="131" y="75"/>
                  </a:lnTo>
                  <a:lnTo>
                    <a:pt x="157" y="86"/>
                  </a:lnTo>
                  <a:lnTo>
                    <a:pt x="187" y="95"/>
                  </a:lnTo>
                  <a:lnTo>
                    <a:pt x="218" y="99"/>
                  </a:lnTo>
                  <a:lnTo>
                    <a:pt x="217" y="106"/>
                  </a:lnTo>
                  <a:lnTo>
                    <a:pt x="186" y="102"/>
                  </a:lnTo>
                  <a:lnTo>
                    <a:pt x="156" y="93"/>
                  </a:lnTo>
                  <a:lnTo>
                    <a:pt x="129" y="82"/>
                  </a:lnTo>
                  <a:lnTo>
                    <a:pt x="101" y="67"/>
                  </a:lnTo>
                  <a:lnTo>
                    <a:pt x="51" y="35"/>
                  </a:lnTo>
                  <a:lnTo>
                    <a:pt x="26" y="20"/>
                  </a:lnTo>
                  <a:lnTo>
                    <a:pt x="0" y="6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41" name="Freeform 18"/>
            <p:cNvSpPr>
              <a:spLocks/>
            </p:cNvSpPr>
            <p:nvPr userDrawn="1"/>
          </p:nvSpPr>
          <p:spPr bwMode="auto">
            <a:xfrm>
              <a:off x="564" y="1467"/>
              <a:ext cx="7" cy="6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4"/>
                </a:cxn>
                <a:cxn ang="0">
                  <a:pos x="1" y="6"/>
                </a:cxn>
                <a:cxn ang="0">
                  <a:pos x="6" y="0"/>
                </a:cxn>
                <a:cxn ang="0">
                  <a:pos x="7" y="3"/>
                </a:cxn>
                <a:cxn ang="0">
                  <a:pos x="0" y="1"/>
                </a:cxn>
              </a:cxnLst>
              <a:rect l="0" t="0" r="r" b="b"/>
              <a:pathLst>
                <a:path w="7" h="6">
                  <a:moveTo>
                    <a:pt x="0" y="1"/>
                  </a:moveTo>
                  <a:lnTo>
                    <a:pt x="0" y="4"/>
                  </a:lnTo>
                  <a:lnTo>
                    <a:pt x="1" y="6"/>
                  </a:lnTo>
                  <a:lnTo>
                    <a:pt x="6" y="0"/>
                  </a:lnTo>
                  <a:lnTo>
                    <a:pt x="7" y="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42" name="Freeform 19"/>
            <p:cNvSpPr>
              <a:spLocks/>
            </p:cNvSpPr>
            <p:nvPr userDrawn="1"/>
          </p:nvSpPr>
          <p:spPr bwMode="auto">
            <a:xfrm>
              <a:off x="780" y="1272"/>
              <a:ext cx="65" cy="298"/>
            </a:xfrm>
            <a:custGeom>
              <a:avLst/>
              <a:gdLst/>
              <a:ahLst/>
              <a:cxnLst>
                <a:cxn ang="0">
                  <a:pos x="0" y="295"/>
                </a:cxn>
                <a:cxn ang="0">
                  <a:pos x="10" y="222"/>
                </a:cxn>
                <a:cxn ang="0">
                  <a:pos x="24" y="148"/>
                </a:cxn>
                <a:cxn ang="0">
                  <a:pos x="60" y="0"/>
                </a:cxn>
                <a:cxn ang="0">
                  <a:pos x="65" y="3"/>
                </a:cxn>
                <a:cxn ang="0">
                  <a:pos x="30" y="151"/>
                </a:cxn>
                <a:cxn ang="0">
                  <a:pos x="16" y="225"/>
                </a:cxn>
                <a:cxn ang="0">
                  <a:pos x="6" y="298"/>
                </a:cxn>
                <a:cxn ang="0">
                  <a:pos x="0" y="295"/>
                </a:cxn>
              </a:cxnLst>
              <a:rect l="0" t="0" r="r" b="b"/>
              <a:pathLst>
                <a:path w="65" h="298">
                  <a:moveTo>
                    <a:pt x="0" y="295"/>
                  </a:moveTo>
                  <a:lnTo>
                    <a:pt x="10" y="222"/>
                  </a:lnTo>
                  <a:lnTo>
                    <a:pt x="24" y="148"/>
                  </a:lnTo>
                  <a:lnTo>
                    <a:pt x="60" y="0"/>
                  </a:lnTo>
                  <a:lnTo>
                    <a:pt x="65" y="3"/>
                  </a:lnTo>
                  <a:lnTo>
                    <a:pt x="30" y="151"/>
                  </a:lnTo>
                  <a:lnTo>
                    <a:pt x="16" y="225"/>
                  </a:lnTo>
                  <a:lnTo>
                    <a:pt x="6" y="298"/>
                  </a:lnTo>
                  <a:lnTo>
                    <a:pt x="0" y="295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43" name="Freeform 20"/>
            <p:cNvSpPr>
              <a:spLocks/>
            </p:cNvSpPr>
            <p:nvPr userDrawn="1"/>
          </p:nvSpPr>
          <p:spPr bwMode="auto">
            <a:xfrm>
              <a:off x="780" y="1566"/>
              <a:ext cx="6" cy="7"/>
            </a:xfrm>
            <a:custGeom>
              <a:avLst/>
              <a:gdLst/>
              <a:ahLst/>
              <a:cxnLst>
                <a:cxn ang="0">
                  <a:pos x="2" y="7"/>
                </a:cxn>
                <a:cxn ang="0">
                  <a:pos x="6" y="7"/>
                </a:cxn>
                <a:cxn ang="0">
                  <a:pos x="6" y="4"/>
                </a:cxn>
                <a:cxn ang="0">
                  <a:pos x="0" y="1"/>
                </a:cxn>
                <a:cxn ang="0">
                  <a:pos x="3" y="0"/>
                </a:cxn>
                <a:cxn ang="0">
                  <a:pos x="2" y="7"/>
                </a:cxn>
              </a:cxnLst>
              <a:rect l="0" t="0" r="r" b="b"/>
              <a:pathLst>
                <a:path w="6" h="7">
                  <a:moveTo>
                    <a:pt x="2" y="7"/>
                  </a:moveTo>
                  <a:lnTo>
                    <a:pt x="6" y="7"/>
                  </a:lnTo>
                  <a:lnTo>
                    <a:pt x="6" y="4"/>
                  </a:lnTo>
                  <a:lnTo>
                    <a:pt x="0" y="1"/>
                  </a:lnTo>
                  <a:lnTo>
                    <a:pt x="3" y="0"/>
                  </a:lnTo>
                  <a:lnTo>
                    <a:pt x="2" y="7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44" name="Freeform 21"/>
            <p:cNvSpPr>
              <a:spLocks/>
            </p:cNvSpPr>
            <p:nvPr userDrawn="1"/>
          </p:nvSpPr>
          <p:spPr bwMode="auto">
            <a:xfrm>
              <a:off x="840" y="1067"/>
              <a:ext cx="189" cy="209"/>
            </a:xfrm>
            <a:custGeom>
              <a:avLst/>
              <a:gdLst/>
              <a:ahLst/>
              <a:cxnLst>
                <a:cxn ang="0">
                  <a:pos x="0" y="205"/>
                </a:cxn>
                <a:cxn ang="0">
                  <a:pos x="13" y="175"/>
                </a:cxn>
                <a:cxn ang="0">
                  <a:pos x="30" y="144"/>
                </a:cxn>
                <a:cxn ang="0">
                  <a:pos x="48" y="114"/>
                </a:cxn>
                <a:cxn ang="0">
                  <a:pos x="71" y="83"/>
                </a:cxn>
                <a:cxn ang="0">
                  <a:pos x="96" y="56"/>
                </a:cxn>
                <a:cxn ang="0">
                  <a:pos x="123" y="32"/>
                </a:cxn>
                <a:cxn ang="0">
                  <a:pos x="153" y="14"/>
                </a:cxn>
                <a:cxn ang="0">
                  <a:pos x="188" y="0"/>
                </a:cxn>
                <a:cxn ang="0">
                  <a:pos x="189" y="7"/>
                </a:cxn>
                <a:cxn ang="0">
                  <a:pos x="157" y="20"/>
                </a:cxn>
                <a:cxn ang="0">
                  <a:pos x="127" y="38"/>
                </a:cxn>
                <a:cxn ang="0">
                  <a:pos x="100" y="62"/>
                </a:cxn>
                <a:cxn ang="0">
                  <a:pos x="75" y="89"/>
                </a:cxn>
                <a:cxn ang="0">
                  <a:pos x="54" y="119"/>
                </a:cxn>
                <a:cxn ang="0">
                  <a:pos x="35" y="148"/>
                </a:cxn>
                <a:cxn ang="0">
                  <a:pos x="18" y="179"/>
                </a:cxn>
                <a:cxn ang="0">
                  <a:pos x="5" y="209"/>
                </a:cxn>
                <a:cxn ang="0">
                  <a:pos x="0" y="205"/>
                </a:cxn>
              </a:cxnLst>
              <a:rect l="0" t="0" r="r" b="b"/>
              <a:pathLst>
                <a:path w="189" h="209">
                  <a:moveTo>
                    <a:pt x="0" y="205"/>
                  </a:moveTo>
                  <a:lnTo>
                    <a:pt x="13" y="175"/>
                  </a:lnTo>
                  <a:lnTo>
                    <a:pt x="30" y="144"/>
                  </a:lnTo>
                  <a:lnTo>
                    <a:pt x="48" y="114"/>
                  </a:lnTo>
                  <a:lnTo>
                    <a:pt x="71" y="83"/>
                  </a:lnTo>
                  <a:lnTo>
                    <a:pt x="96" y="56"/>
                  </a:lnTo>
                  <a:lnTo>
                    <a:pt x="123" y="32"/>
                  </a:lnTo>
                  <a:lnTo>
                    <a:pt x="153" y="14"/>
                  </a:lnTo>
                  <a:lnTo>
                    <a:pt x="188" y="0"/>
                  </a:lnTo>
                  <a:lnTo>
                    <a:pt x="189" y="7"/>
                  </a:lnTo>
                  <a:lnTo>
                    <a:pt x="157" y="20"/>
                  </a:lnTo>
                  <a:lnTo>
                    <a:pt x="127" y="38"/>
                  </a:lnTo>
                  <a:lnTo>
                    <a:pt x="100" y="62"/>
                  </a:lnTo>
                  <a:lnTo>
                    <a:pt x="75" y="89"/>
                  </a:lnTo>
                  <a:lnTo>
                    <a:pt x="54" y="119"/>
                  </a:lnTo>
                  <a:lnTo>
                    <a:pt x="35" y="148"/>
                  </a:lnTo>
                  <a:lnTo>
                    <a:pt x="18" y="179"/>
                  </a:lnTo>
                  <a:lnTo>
                    <a:pt x="5" y="209"/>
                  </a:lnTo>
                  <a:lnTo>
                    <a:pt x="0" y="205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45" name="Freeform 22"/>
            <p:cNvSpPr>
              <a:spLocks/>
            </p:cNvSpPr>
            <p:nvPr userDrawn="1"/>
          </p:nvSpPr>
          <p:spPr bwMode="auto">
            <a:xfrm>
              <a:off x="840" y="1272"/>
              <a:ext cx="5" cy="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4"/>
                </a:cxn>
                <a:cxn ang="0">
                  <a:pos x="5" y="3"/>
                </a:cxn>
                <a:cxn ang="0">
                  <a:pos x="0" y="0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lnTo>
                    <a:pt x="5" y="4"/>
                  </a:lnTo>
                  <a:lnTo>
                    <a:pt x="5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46" name="Freeform 23"/>
            <p:cNvSpPr>
              <a:spLocks/>
            </p:cNvSpPr>
            <p:nvPr userDrawn="1"/>
          </p:nvSpPr>
          <p:spPr bwMode="auto">
            <a:xfrm>
              <a:off x="1028" y="1046"/>
              <a:ext cx="433" cy="94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27" y="12"/>
                </a:cxn>
                <a:cxn ang="0">
                  <a:pos x="55" y="5"/>
                </a:cxn>
                <a:cxn ang="0">
                  <a:pos x="83" y="1"/>
                </a:cxn>
                <a:cxn ang="0">
                  <a:pos x="112" y="0"/>
                </a:cxn>
                <a:cxn ang="0">
                  <a:pos x="168" y="1"/>
                </a:cxn>
                <a:cxn ang="0">
                  <a:pos x="223" y="10"/>
                </a:cxn>
                <a:cxn ang="0">
                  <a:pos x="279" y="24"/>
                </a:cxn>
                <a:cxn ang="0">
                  <a:pos x="331" y="42"/>
                </a:cxn>
                <a:cxn ang="0">
                  <a:pos x="382" y="63"/>
                </a:cxn>
                <a:cxn ang="0">
                  <a:pos x="433" y="89"/>
                </a:cxn>
                <a:cxn ang="0">
                  <a:pos x="428" y="94"/>
                </a:cxn>
                <a:cxn ang="0">
                  <a:pos x="380" y="70"/>
                </a:cxn>
                <a:cxn ang="0">
                  <a:pos x="329" y="49"/>
                </a:cxn>
                <a:cxn ang="0">
                  <a:pos x="277" y="31"/>
                </a:cxn>
                <a:cxn ang="0">
                  <a:pos x="222" y="17"/>
                </a:cxn>
                <a:cxn ang="0">
                  <a:pos x="168" y="8"/>
                </a:cxn>
                <a:cxn ang="0">
                  <a:pos x="112" y="7"/>
                </a:cxn>
                <a:cxn ang="0">
                  <a:pos x="83" y="8"/>
                </a:cxn>
                <a:cxn ang="0">
                  <a:pos x="55" y="12"/>
                </a:cxn>
                <a:cxn ang="0">
                  <a:pos x="28" y="19"/>
                </a:cxn>
                <a:cxn ang="0">
                  <a:pos x="1" y="28"/>
                </a:cxn>
                <a:cxn ang="0">
                  <a:pos x="0" y="21"/>
                </a:cxn>
              </a:cxnLst>
              <a:rect l="0" t="0" r="r" b="b"/>
              <a:pathLst>
                <a:path w="433" h="94">
                  <a:moveTo>
                    <a:pt x="0" y="21"/>
                  </a:moveTo>
                  <a:lnTo>
                    <a:pt x="27" y="12"/>
                  </a:lnTo>
                  <a:lnTo>
                    <a:pt x="55" y="5"/>
                  </a:lnTo>
                  <a:lnTo>
                    <a:pt x="83" y="1"/>
                  </a:lnTo>
                  <a:lnTo>
                    <a:pt x="112" y="0"/>
                  </a:lnTo>
                  <a:lnTo>
                    <a:pt x="168" y="1"/>
                  </a:lnTo>
                  <a:lnTo>
                    <a:pt x="223" y="10"/>
                  </a:lnTo>
                  <a:lnTo>
                    <a:pt x="279" y="24"/>
                  </a:lnTo>
                  <a:lnTo>
                    <a:pt x="331" y="42"/>
                  </a:lnTo>
                  <a:lnTo>
                    <a:pt x="382" y="63"/>
                  </a:lnTo>
                  <a:lnTo>
                    <a:pt x="433" y="89"/>
                  </a:lnTo>
                  <a:lnTo>
                    <a:pt x="428" y="94"/>
                  </a:lnTo>
                  <a:lnTo>
                    <a:pt x="380" y="70"/>
                  </a:lnTo>
                  <a:lnTo>
                    <a:pt x="329" y="49"/>
                  </a:lnTo>
                  <a:lnTo>
                    <a:pt x="277" y="31"/>
                  </a:lnTo>
                  <a:lnTo>
                    <a:pt x="222" y="17"/>
                  </a:lnTo>
                  <a:lnTo>
                    <a:pt x="168" y="8"/>
                  </a:lnTo>
                  <a:lnTo>
                    <a:pt x="112" y="7"/>
                  </a:lnTo>
                  <a:lnTo>
                    <a:pt x="83" y="8"/>
                  </a:lnTo>
                  <a:lnTo>
                    <a:pt x="55" y="12"/>
                  </a:lnTo>
                  <a:lnTo>
                    <a:pt x="28" y="19"/>
                  </a:lnTo>
                  <a:lnTo>
                    <a:pt x="1" y="28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47" name="Freeform 24"/>
            <p:cNvSpPr>
              <a:spLocks/>
            </p:cNvSpPr>
            <p:nvPr userDrawn="1"/>
          </p:nvSpPr>
          <p:spPr bwMode="auto">
            <a:xfrm>
              <a:off x="1028" y="1067"/>
              <a:ext cx="1" cy="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7"/>
                </a:cxn>
                <a:cxn ang="0">
                  <a:pos x="0" y="0"/>
                </a:cxn>
              </a:cxnLst>
              <a:rect l="0" t="0" r="r" b="b"/>
              <a:pathLst>
                <a:path w="1" h="7">
                  <a:moveTo>
                    <a:pt x="0" y="0"/>
                  </a:move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48" name="Freeform 25"/>
            <p:cNvSpPr>
              <a:spLocks/>
            </p:cNvSpPr>
            <p:nvPr userDrawn="1"/>
          </p:nvSpPr>
          <p:spPr bwMode="auto">
            <a:xfrm>
              <a:off x="565" y="1136"/>
              <a:ext cx="897" cy="736"/>
            </a:xfrm>
            <a:custGeom>
              <a:avLst/>
              <a:gdLst/>
              <a:ahLst/>
              <a:cxnLst>
                <a:cxn ang="0">
                  <a:pos x="897" y="4"/>
                </a:cxn>
                <a:cxn ang="0">
                  <a:pos x="852" y="57"/>
                </a:cxn>
                <a:cxn ang="0">
                  <a:pos x="802" y="109"/>
                </a:cxn>
                <a:cxn ang="0">
                  <a:pos x="750" y="157"/>
                </a:cxn>
                <a:cxn ang="0">
                  <a:pos x="696" y="205"/>
                </a:cxn>
                <a:cxn ang="0">
                  <a:pos x="640" y="250"/>
                </a:cxn>
                <a:cxn ang="0">
                  <a:pos x="582" y="294"/>
                </a:cxn>
                <a:cxn ang="0">
                  <a:pos x="463" y="381"/>
                </a:cxn>
                <a:cxn ang="0">
                  <a:pos x="343" y="465"/>
                </a:cxn>
                <a:cxn ang="0">
                  <a:pos x="224" y="552"/>
                </a:cxn>
                <a:cxn ang="0">
                  <a:pos x="166" y="596"/>
                </a:cxn>
                <a:cxn ang="0">
                  <a:pos x="109" y="641"/>
                </a:cxn>
                <a:cxn ang="0">
                  <a:pos x="56" y="687"/>
                </a:cxn>
                <a:cxn ang="0">
                  <a:pos x="5" y="736"/>
                </a:cxn>
                <a:cxn ang="0">
                  <a:pos x="0" y="730"/>
                </a:cxn>
                <a:cxn ang="0">
                  <a:pos x="51" y="682"/>
                </a:cxn>
                <a:cxn ang="0">
                  <a:pos x="105" y="635"/>
                </a:cxn>
                <a:cxn ang="0">
                  <a:pos x="162" y="590"/>
                </a:cxn>
                <a:cxn ang="0">
                  <a:pos x="220" y="546"/>
                </a:cxn>
                <a:cxn ang="0">
                  <a:pos x="338" y="460"/>
                </a:cxn>
                <a:cxn ang="0">
                  <a:pos x="459" y="375"/>
                </a:cxn>
                <a:cxn ang="0">
                  <a:pos x="577" y="289"/>
                </a:cxn>
                <a:cxn ang="0">
                  <a:pos x="635" y="245"/>
                </a:cxn>
                <a:cxn ang="0">
                  <a:pos x="692" y="200"/>
                </a:cxn>
                <a:cxn ang="0">
                  <a:pos x="746" y="151"/>
                </a:cxn>
                <a:cxn ang="0">
                  <a:pos x="797" y="105"/>
                </a:cxn>
                <a:cxn ang="0">
                  <a:pos x="846" y="52"/>
                </a:cxn>
                <a:cxn ang="0">
                  <a:pos x="891" y="0"/>
                </a:cxn>
                <a:cxn ang="0">
                  <a:pos x="897" y="4"/>
                </a:cxn>
              </a:cxnLst>
              <a:rect l="0" t="0" r="r" b="b"/>
              <a:pathLst>
                <a:path w="897" h="736">
                  <a:moveTo>
                    <a:pt x="897" y="4"/>
                  </a:moveTo>
                  <a:lnTo>
                    <a:pt x="852" y="57"/>
                  </a:lnTo>
                  <a:lnTo>
                    <a:pt x="802" y="109"/>
                  </a:lnTo>
                  <a:lnTo>
                    <a:pt x="750" y="157"/>
                  </a:lnTo>
                  <a:lnTo>
                    <a:pt x="696" y="205"/>
                  </a:lnTo>
                  <a:lnTo>
                    <a:pt x="640" y="250"/>
                  </a:lnTo>
                  <a:lnTo>
                    <a:pt x="582" y="294"/>
                  </a:lnTo>
                  <a:lnTo>
                    <a:pt x="463" y="381"/>
                  </a:lnTo>
                  <a:lnTo>
                    <a:pt x="343" y="465"/>
                  </a:lnTo>
                  <a:lnTo>
                    <a:pt x="224" y="552"/>
                  </a:lnTo>
                  <a:lnTo>
                    <a:pt x="166" y="596"/>
                  </a:lnTo>
                  <a:lnTo>
                    <a:pt x="109" y="641"/>
                  </a:lnTo>
                  <a:lnTo>
                    <a:pt x="56" y="687"/>
                  </a:lnTo>
                  <a:lnTo>
                    <a:pt x="5" y="736"/>
                  </a:lnTo>
                  <a:lnTo>
                    <a:pt x="0" y="730"/>
                  </a:lnTo>
                  <a:lnTo>
                    <a:pt x="51" y="682"/>
                  </a:lnTo>
                  <a:lnTo>
                    <a:pt x="105" y="635"/>
                  </a:lnTo>
                  <a:lnTo>
                    <a:pt x="162" y="590"/>
                  </a:lnTo>
                  <a:lnTo>
                    <a:pt x="220" y="546"/>
                  </a:lnTo>
                  <a:lnTo>
                    <a:pt x="338" y="460"/>
                  </a:lnTo>
                  <a:lnTo>
                    <a:pt x="459" y="375"/>
                  </a:lnTo>
                  <a:lnTo>
                    <a:pt x="577" y="289"/>
                  </a:lnTo>
                  <a:lnTo>
                    <a:pt x="635" y="245"/>
                  </a:lnTo>
                  <a:lnTo>
                    <a:pt x="692" y="200"/>
                  </a:lnTo>
                  <a:lnTo>
                    <a:pt x="746" y="151"/>
                  </a:lnTo>
                  <a:lnTo>
                    <a:pt x="797" y="105"/>
                  </a:lnTo>
                  <a:lnTo>
                    <a:pt x="846" y="52"/>
                  </a:lnTo>
                  <a:lnTo>
                    <a:pt x="891" y="0"/>
                  </a:lnTo>
                  <a:lnTo>
                    <a:pt x="897" y="4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49" name="Freeform 26"/>
            <p:cNvSpPr>
              <a:spLocks/>
            </p:cNvSpPr>
            <p:nvPr userDrawn="1"/>
          </p:nvSpPr>
          <p:spPr bwMode="auto">
            <a:xfrm>
              <a:off x="1456" y="1135"/>
              <a:ext cx="9" cy="5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9" y="3"/>
                </a:cxn>
                <a:cxn ang="0">
                  <a:pos x="6" y="5"/>
                </a:cxn>
                <a:cxn ang="0">
                  <a:pos x="0" y="1"/>
                </a:cxn>
                <a:cxn ang="0">
                  <a:pos x="0" y="5"/>
                </a:cxn>
                <a:cxn ang="0">
                  <a:pos x="5" y="0"/>
                </a:cxn>
              </a:cxnLst>
              <a:rect l="0" t="0" r="r" b="b"/>
              <a:pathLst>
                <a:path w="9" h="5">
                  <a:moveTo>
                    <a:pt x="5" y="0"/>
                  </a:moveTo>
                  <a:lnTo>
                    <a:pt x="9" y="3"/>
                  </a:lnTo>
                  <a:lnTo>
                    <a:pt x="6" y="5"/>
                  </a:lnTo>
                  <a:lnTo>
                    <a:pt x="0" y="1"/>
                  </a:lnTo>
                  <a:lnTo>
                    <a:pt x="0" y="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50" name="Freeform 27"/>
            <p:cNvSpPr>
              <a:spLocks/>
            </p:cNvSpPr>
            <p:nvPr userDrawn="1"/>
          </p:nvSpPr>
          <p:spPr bwMode="auto">
            <a:xfrm>
              <a:off x="444" y="1866"/>
              <a:ext cx="126" cy="99"/>
            </a:xfrm>
            <a:custGeom>
              <a:avLst/>
              <a:gdLst/>
              <a:ahLst/>
              <a:cxnLst>
                <a:cxn ang="0">
                  <a:pos x="126" y="6"/>
                </a:cxn>
                <a:cxn ang="0">
                  <a:pos x="87" y="25"/>
                </a:cxn>
                <a:cxn ang="0">
                  <a:pos x="51" y="49"/>
                </a:cxn>
                <a:cxn ang="0">
                  <a:pos x="34" y="62"/>
                </a:cxn>
                <a:cxn ang="0">
                  <a:pos x="22" y="75"/>
                </a:cxn>
                <a:cxn ang="0">
                  <a:pos x="13" y="89"/>
                </a:cxn>
                <a:cxn ang="0">
                  <a:pos x="7" y="99"/>
                </a:cxn>
                <a:cxn ang="0">
                  <a:pos x="0" y="97"/>
                </a:cxn>
                <a:cxn ang="0">
                  <a:pos x="7" y="85"/>
                </a:cxn>
                <a:cxn ang="0">
                  <a:pos x="17" y="71"/>
                </a:cxn>
                <a:cxn ang="0">
                  <a:pos x="29" y="56"/>
                </a:cxn>
                <a:cxn ang="0">
                  <a:pos x="46" y="44"/>
                </a:cxn>
                <a:cxn ang="0">
                  <a:pos x="83" y="20"/>
                </a:cxn>
                <a:cxn ang="0">
                  <a:pos x="121" y="0"/>
                </a:cxn>
                <a:cxn ang="0">
                  <a:pos x="126" y="6"/>
                </a:cxn>
              </a:cxnLst>
              <a:rect l="0" t="0" r="r" b="b"/>
              <a:pathLst>
                <a:path w="126" h="99">
                  <a:moveTo>
                    <a:pt x="126" y="6"/>
                  </a:moveTo>
                  <a:lnTo>
                    <a:pt x="87" y="25"/>
                  </a:lnTo>
                  <a:lnTo>
                    <a:pt x="51" y="49"/>
                  </a:lnTo>
                  <a:lnTo>
                    <a:pt x="34" y="62"/>
                  </a:lnTo>
                  <a:lnTo>
                    <a:pt x="22" y="75"/>
                  </a:lnTo>
                  <a:lnTo>
                    <a:pt x="13" y="89"/>
                  </a:lnTo>
                  <a:lnTo>
                    <a:pt x="7" y="99"/>
                  </a:lnTo>
                  <a:lnTo>
                    <a:pt x="0" y="97"/>
                  </a:lnTo>
                  <a:lnTo>
                    <a:pt x="7" y="85"/>
                  </a:lnTo>
                  <a:lnTo>
                    <a:pt x="17" y="71"/>
                  </a:lnTo>
                  <a:lnTo>
                    <a:pt x="29" y="56"/>
                  </a:lnTo>
                  <a:lnTo>
                    <a:pt x="46" y="44"/>
                  </a:lnTo>
                  <a:lnTo>
                    <a:pt x="83" y="20"/>
                  </a:lnTo>
                  <a:lnTo>
                    <a:pt x="121" y="0"/>
                  </a:lnTo>
                  <a:lnTo>
                    <a:pt x="126" y="6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51" name="Freeform 28"/>
            <p:cNvSpPr>
              <a:spLocks/>
            </p:cNvSpPr>
            <p:nvPr userDrawn="1"/>
          </p:nvSpPr>
          <p:spPr bwMode="auto">
            <a:xfrm>
              <a:off x="565" y="1866"/>
              <a:ext cx="5" cy="6"/>
            </a:xfrm>
            <a:custGeom>
              <a:avLst/>
              <a:gdLst/>
              <a:ahLst/>
              <a:cxnLst>
                <a:cxn ang="0">
                  <a:pos x="5" y="6"/>
                </a:cxn>
                <a:cxn ang="0">
                  <a:pos x="0" y="0"/>
                </a:cxn>
                <a:cxn ang="0">
                  <a:pos x="5" y="6"/>
                </a:cxn>
              </a:cxnLst>
              <a:rect l="0" t="0" r="r" b="b"/>
              <a:pathLst>
                <a:path w="5" h="6">
                  <a:moveTo>
                    <a:pt x="5" y="6"/>
                  </a:moveTo>
                  <a:lnTo>
                    <a:pt x="0" y="0"/>
                  </a:lnTo>
                  <a:lnTo>
                    <a:pt x="5" y="6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52" name="Freeform 29"/>
            <p:cNvSpPr>
              <a:spLocks/>
            </p:cNvSpPr>
            <p:nvPr userDrawn="1"/>
          </p:nvSpPr>
          <p:spPr bwMode="auto">
            <a:xfrm>
              <a:off x="445" y="1876"/>
              <a:ext cx="219" cy="110"/>
            </a:xfrm>
            <a:custGeom>
              <a:avLst/>
              <a:gdLst/>
              <a:ahLst/>
              <a:cxnLst>
                <a:cxn ang="0">
                  <a:pos x="4" y="86"/>
                </a:cxn>
                <a:cxn ang="0">
                  <a:pos x="19" y="95"/>
                </a:cxn>
                <a:cxn ang="0">
                  <a:pos x="34" y="100"/>
                </a:cxn>
                <a:cxn ang="0">
                  <a:pos x="50" y="103"/>
                </a:cxn>
                <a:cxn ang="0">
                  <a:pos x="64" y="103"/>
                </a:cxn>
                <a:cxn ang="0">
                  <a:pos x="92" y="93"/>
                </a:cxn>
                <a:cxn ang="0">
                  <a:pos x="116" y="78"/>
                </a:cxn>
                <a:cxn ang="0">
                  <a:pos x="167" y="35"/>
                </a:cxn>
                <a:cxn ang="0">
                  <a:pos x="191" y="14"/>
                </a:cxn>
                <a:cxn ang="0">
                  <a:pos x="215" y="0"/>
                </a:cxn>
                <a:cxn ang="0">
                  <a:pos x="219" y="5"/>
                </a:cxn>
                <a:cxn ang="0">
                  <a:pos x="195" y="20"/>
                </a:cxn>
                <a:cxn ang="0">
                  <a:pos x="171" y="41"/>
                </a:cxn>
                <a:cxn ang="0">
                  <a:pos x="120" y="83"/>
                </a:cxn>
                <a:cxn ang="0">
                  <a:pos x="94" y="100"/>
                </a:cxn>
                <a:cxn ang="0">
                  <a:pos x="65" y="110"/>
                </a:cxn>
                <a:cxn ang="0">
                  <a:pos x="50" y="110"/>
                </a:cxn>
                <a:cxn ang="0">
                  <a:pos x="33" y="107"/>
                </a:cxn>
                <a:cxn ang="0">
                  <a:pos x="17" y="102"/>
                </a:cxn>
                <a:cxn ang="0">
                  <a:pos x="0" y="92"/>
                </a:cxn>
                <a:cxn ang="0">
                  <a:pos x="4" y="86"/>
                </a:cxn>
              </a:cxnLst>
              <a:rect l="0" t="0" r="r" b="b"/>
              <a:pathLst>
                <a:path w="219" h="110">
                  <a:moveTo>
                    <a:pt x="4" y="86"/>
                  </a:moveTo>
                  <a:lnTo>
                    <a:pt x="19" y="95"/>
                  </a:lnTo>
                  <a:lnTo>
                    <a:pt x="34" y="100"/>
                  </a:lnTo>
                  <a:lnTo>
                    <a:pt x="50" y="103"/>
                  </a:lnTo>
                  <a:lnTo>
                    <a:pt x="64" y="103"/>
                  </a:lnTo>
                  <a:lnTo>
                    <a:pt x="92" y="93"/>
                  </a:lnTo>
                  <a:lnTo>
                    <a:pt x="116" y="78"/>
                  </a:lnTo>
                  <a:lnTo>
                    <a:pt x="167" y="35"/>
                  </a:lnTo>
                  <a:lnTo>
                    <a:pt x="191" y="14"/>
                  </a:lnTo>
                  <a:lnTo>
                    <a:pt x="215" y="0"/>
                  </a:lnTo>
                  <a:lnTo>
                    <a:pt x="219" y="5"/>
                  </a:lnTo>
                  <a:lnTo>
                    <a:pt x="195" y="20"/>
                  </a:lnTo>
                  <a:lnTo>
                    <a:pt x="171" y="41"/>
                  </a:lnTo>
                  <a:lnTo>
                    <a:pt x="120" y="83"/>
                  </a:lnTo>
                  <a:lnTo>
                    <a:pt x="94" y="100"/>
                  </a:lnTo>
                  <a:lnTo>
                    <a:pt x="65" y="110"/>
                  </a:lnTo>
                  <a:lnTo>
                    <a:pt x="50" y="110"/>
                  </a:lnTo>
                  <a:lnTo>
                    <a:pt x="33" y="107"/>
                  </a:lnTo>
                  <a:lnTo>
                    <a:pt x="17" y="102"/>
                  </a:lnTo>
                  <a:lnTo>
                    <a:pt x="0" y="92"/>
                  </a:lnTo>
                  <a:lnTo>
                    <a:pt x="4" y="86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53" name="Freeform 30"/>
            <p:cNvSpPr>
              <a:spLocks/>
            </p:cNvSpPr>
            <p:nvPr userDrawn="1"/>
          </p:nvSpPr>
          <p:spPr bwMode="auto">
            <a:xfrm>
              <a:off x="442" y="1962"/>
              <a:ext cx="9" cy="6"/>
            </a:xfrm>
            <a:custGeom>
              <a:avLst/>
              <a:gdLst/>
              <a:ahLst/>
              <a:cxnLst>
                <a:cxn ang="0">
                  <a:pos x="2" y="1"/>
                </a:cxn>
                <a:cxn ang="0">
                  <a:pos x="0" y="4"/>
                </a:cxn>
                <a:cxn ang="0">
                  <a:pos x="3" y="6"/>
                </a:cxn>
                <a:cxn ang="0">
                  <a:pos x="7" y="0"/>
                </a:cxn>
                <a:cxn ang="0">
                  <a:pos x="9" y="3"/>
                </a:cxn>
                <a:cxn ang="0">
                  <a:pos x="2" y="1"/>
                </a:cxn>
              </a:cxnLst>
              <a:rect l="0" t="0" r="r" b="b"/>
              <a:pathLst>
                <a:path w="9" h="6">
                  <a:moveTo>
                    <a:pt x="2" y="1"/>
                  </a:moveTo>
                  <a:lnTo>
                    <a:pt x="0" y="4"/>
                  </a:lnTo>
                  <a:lnTo>
                    <a:pt x="3" y="6"/>
                  </a:lnTo>
                  <a:lnTo>
                    <a:pt x="7" y="0"/>
                  </a:lnTo>
                  <a:lnTo>
                    <a:pt x="9" y="3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54" name="Freeform 31"/>
            <p:cNvSpPr>
              <a:spLocks/>
            </p:cNvSpPr>
            <p:nvPr userDrawn="1"/>
          </p:nvSpPr>
          <p:spPr bwMode="auto">
            <a:xfrm>
              <a:off x="660" y="1437"/>
              <a:ext cx="729" cy="444"/>
            </a:xfrm>
            <a:custGeom>
              <a:avLst/>
              <a:gdLst/>
              <a:ahLst/>
              <a:cxnLst>
                <a:cxn ang="0">
                  <a:pos x="0" y="439"/>
                </a:cxn>
                <a:cxn ang="0">
                  <a:pos x="94" y="386"/>
                </a:cxn>
                <a:cxn ang="0">
                  <a:pos x="184" y="330"/>
                </a:cxn>
                <a:cxn ang="0">
                  <a:pos x="364" y="212"/>
                </a:cxn>
                <a:cxn ang="0">
                  <a:pos x="453" y="155"/>
                </a:cxn>
                <a:cxn ang="0">
                  <a:pos x="543" y="99"/>
                </a:cxn>
                <a:cxn ang="0">
                  <a:pos x="634" y="47"/>
                </a:cxn>
                <a:cxn ang="0">
                  <a:pos x="724" y="0"/>
                </a:cxn>
                <a:cxn ang="0">
                  <a:pos x="729" y="6"/>
                </a:cxn>
                <a:cxn ang="0">
                  <a:pos x="638" y="53"/>
                </a:cxn>
                <a:cxn ang="0">
                  <a:pos x="548" y="105"/>
                </a:cxn>
                <a:cxn ang="0">
                  <a:pos x="457" y="160"/>
                </a:cxn>
                <a:cxn ang="0">
                  <a:pos x="368" y="218"/>
                </a:cxn>
                <a:cxn ang="0">
                  <a:pos x="188" y="336"/>
                </a:cxn>
                <a:cxn ang="0">
                  <a:pos x="98" y="392"/>
                </a:cxn>
                <a:cxn ang="0">
                  <a:pos x="4" y="444"/>
                </a:cxn>
                <a:cxn ang="0">
                  <a:pos x="0" y="439"/>
                </a:cxn>
              </a:cxnLst>
              <a:rect l="0" t="0" r="r" b="b"/>
              <a:pathLst>
                <a:path w="729" h="444">
                  <a:moveTo>
                    <a:pt x="0" y="439"/>
                  </a:moveTo>
                  <a:lnTo>
                    <a:pt x="94" y="386"/>
                  </a:lnTo>
                  <a:lnTo>
                    <a:pt x="184" y="330"/>
                  </a:lnTo>
                  <a:lnTo>
                    <a:pt x="364" y="212"/>
                  </a:lnTo>
                  <a:lnTo>
                    <a:pt x="453" y="155"/>
                  </a:lnTo>
                  <a:lnTo>
                    <a:pt x="543" y="99"/>
                  </a:lnTo>
                  <a:lnTo>
                    <a:pt x="634" y="47"/>
                  </a:lnTo>
                  <a:lnTo>
                    <a:pt x="724" y="0"/>
                  </a:lnTo>
                  <a:lnTo>
                    <a:pt x="729" y="6"/>
                  </a:lnTo>
                  <a:lnTo>
                    <a:pt x="638" y="53"/>
                  </a:lnTo>
                  <a:lnTo>
                    <a:pt x="548" y="105"/>
                  </a:lnTo>
                  <a:lnTo>
                    <a:pt x="457" y="160"/>
                  </a:lnTo>
                  <a:lnTo>
                    <a:pt x="368" y="218"/>
                  </a:lnTo>
                  <a:lnTo>
                    <a:pt x="188" y="336"/>
                  </a:lnTo>
                  <a:lnTo>
                    <a:pt x="98" y="392"/>
                  </a:lnTo>
                  <a:lnTo>
                    <a:pt x="4" y="444"/>
                  </a:lnTo>
                  <a:lnTo>
                    <a:pt x="0" y="439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55" name="Freeform 32"/>
            <p:cNvSpPr>
              <a:spLocks/>
            </p:cNvSpPr>
            <p:nvPr userDrawn="1"/>
          </p:nvSpPr>
          <p:spPr bwMode="auto">
            <a:xfrm>
              <a:off x="660" y="1876"/>
              <a:ext cx="4" cy="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5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lnTo>
                    <a:pt x="4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56" name="Freeform 33"/>
            <p:cNvSpPr>
              <a:spLocks/>
            </p:cNvSpPr>
            <p:nvPr userDrawn="1"/>
          </p:nvSpPr>
          <p:spPr bwMode="auto">
            <a:xfrm>
              <a:off x="1387" y="1423"/>
              <a:ext cx="211" cy="21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33" y="4"/>
                </a:cxn>
                <a:cxn ang="0">
                  <a:pos x="67" y="0"/>
                </a:cxn>
                <a:cxn ang="0">
                  <a:pos x="102" y="0"/>
                </a:cxn>
                <a:cxn ang="0">
                  <a:pos x="136" y="2"/>
                </a:cxn>
                <a:cxn ang="0">
                  <a:pos x="190" y="10"/>
                </a:cxn>
                <a:cxn ang="0">
                  <a:pos x="211" y="14"/>
                </a:cxn>
                <a:cxn ang="0">
                  <a:pos x="209" y="21"/>
                </a:cxn>
                <a:cxn ang="0">
                  <a:pos x="188" y="17"/>
                </a:cxn>
                <a:cxn ang="0">
                  <a:pos x="135" y="9"/>
                </a:cxn>
                <a:cxn ang="0">
                  <a:pos x="102" y="7"/>
                </a:cxn>
                <a:cxn ang="0">
                  <a:pos x="67" y="7"/>
                </a:cxn>
                <a:cxn ang="0">
                  <a:pos x="34" y="12"/>
                </a:cxn>
                <a:cxn ang="0">
                  <a:pos x="2" y="21"/>
                </a:cxn>
                <a:cxn ang="0">
                  <a:pos x="0" y="14"/>
                </a:cxn>
              </a:cxnLst>
              <a:rect l="0" t="0" r="r" b="b"/>
              <a:pathLst>
                <a:path w="211" h="21">
                  <a:moveTo>
                    <a:pt x="0" y="14"/>
                  </a:moveTo>
                  <a:lnTo>
                    <a:pt x="33" y="4"/>
                  </a:lnTo>
                  <a:lnTo>
                    <a:pt x="67" y="0"/>
                  </a:lnTo>
                  <a:lnTo>
                    <a:pt x="102" y="0"/>
                  </a:lnTo>
                  <a:lnTo>
                    <a:pt x="136" y="2"/>
                  </a:lnTo>
                  <a:lnTo>
                    <a:pt x="190" y="10"/>
                  </a:lnTo>
                  <a:lnTo>
                    <a:pt x="211" y="14"/>
                  </a:lnTo>
                  <a:lnTo>
                    <a:pt x="209" y="21"/>
                  </a:lnTo>
                  <a:lnTo>
                    <a:pt x="188" y="17"/>
                  </a:lnTo>
                  <a:lnTo>
                    <a:pt x="135" y="9"/>
                  </a:lnTo>
                  <a:lnTo>
                    <a:pt x="102" y="7"/>
                  </a:lnTo>
                  <a:lnTo>
                    <a:pt x="67" y="7"/>
                  </a:lnTo>
                  <a:lnTo>
                    <a:pt x="34" y="12"/>
                  </a:lnTo>
                  <a:lnTo>
                    <a:pt x="2" y="21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57" name="Freeform 34"/>
            <p:cNvSpPr>
              <a:spLocks/>
            </p:cNvSpPr>
            <p:nvPr userDrawn="1"/>
          </p:nvSpPr>
          <p:spPr bwMode="auto">
            <a:xfrm>
              <a:off x="1380" y="1437"/>
              <a:ext cx="9" cy="7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2"/>
                </a:cxn>
                <a:cxn ang="0">
                  <a:pos x="7" y="0"/>
                </a:cxn>
                <a:cxn ang="0">
                  <a:pos x="9" y="7"/>
                </a:cxn>
                <a:cxn ang="0">
                  <a:pos x="9" y="6"/>
                </a:cxn>
                <a:cxn ang="0">
                  <a:pos x="4" y="0"/>
                </a:cxn>
              </a:cxnLst>
              <a:rect l="0" t="0" r="r" b="b"/>
              <a:pathLst>
                <a:path w="9" h="7">
                  <a:moveTo>
                    <a:pt x="4" y="0"/>
                  </a:moveTo>
                  <a:lnTo>
                    <a:pt x="0" y="2"/>
                  </a:lnTo>
                  <a:lnTo>
                    <a:pt x="7" y="0"/>
                  </a:lnTo>
                  <a:lnTo>
                    <a:pt x="9" y="7"/>
                  </a:lnTo>
                  <a:lnTo>
                    <a:pt x="9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58" name="Freeform 35"/>
            <p:cNvSpPr>
              <a:spLocks/>
            </p:cNvSpPr>
            <p:nvPr userDrawn="1"/>
          </p:nvSpPr>
          <p:spPr bwMode="auto">
            <a:xfrm>
              <a:off x="1311" y="1440"/>
              <a:ext cx="293" cy="727"/>
            </a:xfrm>
            <a:custGeom>
              <a:avLst/>
              <a:gdLst/>
              <a:ahLst/>
              <a:cxnLst>
                <a:cxn ang="0">
                  <a:pos x="290" y="0"/>
                </a:cxn>
                <a:cxn ang="0">
                  <a:pos x="293" y="48"/>
                </a:cxn>
                <a:cxn ang="0">
                  <a:pos x="291" y="96"/>
                </a:cxn>
                <a:cxn ang="0">
                  <a:pos x="285" y="144"/>
                </a:cxn>
                <a:cxn ang="0">
                  <a:pos x="277" y="191"/>
                </a:cxn>
                <a:cxn ang="0">
                  <a:pos x="266" y="239"/>
                </a:cxn>
                <a:cxn ang="0">
                  <a:pos x="250" y="286"/>
                </a:cxn>
                <a:cxn ang="0">
                  <a:pos x="233" y="331"/>
                </a:cxn>
                <a:cxn ang="0">
                  <a:pos x="213" y="378"/>
                </a:cxn>
                <a:cxn ang="0">
                  <a:pos x="192" y="426"/>
                </a:cxn>
                <a:cxn ang="0">
                  <a:pos x="168" y="470"/>
                </a:cxn>
                <a:cxn ang="0">
                  <a:pos x="117" y="557"/>
                </a:cxn>
                <a:cxn ang="0">
                  <a:pos x="62" y="644"/>
                </a:cxn>
                <a:cxn ang="0">
                  <a:pos x="5" y="727"/>
                </a:cxn>
                <a:cxn ang="0">
                  <a:pos x="0" y="723"/>
                </a:cxn>
                <a:cxn ang="0">
                  <a:pos x="56" y="639"/>
                </a:cxn>
                <a:cxn ang="0">
                  <a:pos x="112" y="553"/>
                </a:cxn>
                <a:cxn ang="0">
                  <a:pos x="162" y="465"/>
                </a:cxn>
                <a:cxn ang="0">
                  <a:pos x="186" y="422"/>
                </a:cxn>
                <a:cxn ang="0">
                  <a:pos x="206" y="376"/>
                </a:cxn>
                <a:cxn ang="0">
                  <a:pos x="226" y="330"/>
                </a:cxn>
                <a:cxn ang="0">
                  <a:pos x="243" y="284"/>
                </a:cxn>
                <a:cxn ang="0">
                  <a:pos x="259" y="238"/>
                </a:cxn>
                <a:cxn ang="0">
                  <a:pos x="270" y="190"/>
                </a:cxn>
                <a:cxn ang="0">
                  <a:pos x="278" y="144"/>
                </a:cxn>
                <a:cxn ang="0">
                  <a:pos x="284" y="96"/>
                </a:cxn>
                <a:cxn ang="0">
                  <a:pos x="285" y="48"/>
                </a:cxn>
                <a:cxn ang="0">
                  <a:pos x="283" y="0"/>
                </a:cxn>
                <a:cxn ang="0">
                  <a:pos x="290" y="0"/>
                </a:cxn>
              </a:cxnLst>
              <a:rect l="0" t="0" r="r" b="b"/>
              <a:pathLst>
                <a:path w="293" h="727">
                  <a:moveTo>
                    <a:pt x="290" y="0"/>
                  </a:moveTo>
                  <a:lnTo>
                    <a:pt x="293" y="48"/>
                  </a:lnTo>
                  <a:lnTo>
                    <a:pt x="291" y="96"/>
                  </a:lnTo>
                  <a:lnTo>
                    <a:pt x="285" y="144"/>
                  </a:lnTo>
                  <a:lnTo>
                    <a:pt x="277" y="191"/>
                  </a:lnTo>
                  <a:lnTo>
                    <a:pt x="266" y="239"/>
                  </a:lnTo>
                  <a:lnTo>
                    <a:pt x="250" y="286"/>
                  </a:lnTo>
                  <a:lnTo>
                    <a:pt x="233" y="331"/>
                  </a:lnTo>
                  <a:lnTo>
                    <a:pt x="213" y="378"/>
                  </a:lnTo>
                  <a:lnTo>
                    <a:pt x="192" y="426"/>
                  </a:lnTo>
                  <a:lnTo>
                    <a:pt x="168" y="470"/>
                  </a:lnTo>
                  <a:lnTo>
                    <a:pt x="117" y="557"/>
                  </a:lnTo>
                  <a:lnTo>
                    <a:pt x="62" y="644"/>
                  </a:lnTo>
                  <a:lnTo>
                    <a:pt x="5" y="727"/>
                  </a:lnTo>
                  <a:lnTo>
                    <a:pt x="0" y="723"/>
                  </a:lnTo>
                  <a:lnTo>
                    <a:pt x="56" y="639"/>
                  </a:lnTo>
                  <a:lnTo>
                    <a:pt x="112" y="553"/>
                  </a:lnTo>
                  <a:lnTo>
                    <a:pt x="162" y="465"/>
                  </a:lnTo>
                  <a:lnTo>
                    <a:pt x="186" y="422"/>
                  </a:lnTo>
                  <a:lnTo>
                    <a:pt x="206" y="376"/>
                  </a:lnTo>
                  <a:lnTo>
                    <a:pt x="226" y="330"/>
                  </a:lnTo>
                  <a:lnTo>
                    <a:pt x="243" y="284"/>
                  </a:lnTo>
                  <a:lnTo>
                    <a:pt x="259" y="238"/>
                  </a:lnTo>
                  <a:lnTo>
                    <a:pt x="270" y="190"/>
                  </a:lnTo>
                  <a:lnTo>
                    <a:pt x="278" y="144"/>
                  </a:lnTo>
                  <a:lnTo>
                    <a:pt x="284" y="96"/>
                  </a:lnTo>
                  <a:lnTo>
                    <a:pt x="285" y="48"/>
                  </a:lnTo>
                  <a:lnTo>
                    <a:pt x="283" y="0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59" name="Freeform 36"/>
            <p:cNvSpPr>
              <a:spLocks/>
            </p:cNvSpPr>
            <p:nvPr userDrawn="1"/>
          </p:nvSpPr>
          <p:spPr bwMode="auto">
            <a:xfrm>
              <a:off x="1594" y="1437"/>
              <a:ext cx="7" cy="7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7" y="0"/>
                </a:cxn>
                <a:cxn ang="0">
                  <a:pos x="7" y="3"/>
                </a:cxn>
                <a:cxn ang="0">
                  <a:pos x="0" y="3"/>
                </a:cxn>
                <a:cxn ang="0">
                  <a:pos x="2" y="7"/>
                </a:cxn>
                <a:cxn ang="0">
                  <a:pos x="4" y="0"/>
                </a:cxn>
              </a:cxnLst>
              <a:rect l="0" t="0" r="r" b="b"/>
              <a:pathLst>
                <a:path w="7" h="7">
                  <a:moveTo>
                    <a:pt x="4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0" y="3"/>
                  </a:lnTo>
                  <a:lnTo>
                    <a:pt x="2" y="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60" name="Freeform 37"/>
            <p:cNvSpPr>
              <a:spLocks/>
            </p:cNvSpPr>
            <p:nvPr userDrawn="1"/>
          </p:nvSpPr>
          <p:spPr bwMode="auto">
            <a:xfrm>
              <a:off x="1036" y="2161"/>
              <a:ext cx="279" cy="172"/>
            </a:xfrm>
            <a:custGeom>
              <a:avLst/>
              <a:gdLst/>
              <a:ahLst/>
              <a:cxnLst>
                <a:cxn ang="0">
                  <a:pos x="279" y="6"/>
                </a:cxn>
                <a:cxn ang="0">
                  <a:pos x="261" y="10"/>
                </a:cxn>
                <a:cxn ang="0">
                  <a:pos x="244" y="17"/>
                </a:cxn>
                <a:cxn ang="0">
                  <a:pos x="227" y="27"/>
                </a:cxn>
                <a:cxn ang="0">
                  <a:pos x="211" y="39"/>
                </a:cxn>
                <a:cxn ang="0">
                  <a:pos x="179" y="65"/>
                </a:cxn>
                <a:cxn ang="0">
                  <a:pos x="147" y="94"/>
                </a:cxn>
                <a:cxn ang="0">
                  <a:pos x="114" y="122"/>
                </a:cxn>
                <a:cxn ang="0">
                  <a:pos x="80" y="147"/>
                </a:cxn>
                <a:cxn ang="0">
                  <a:pos x="61" y="157"/>
                </a:cxn>
                <a:cxn ang="0">
                  <a:pos x="43" y="164"/>
                </a:cxn>
                <a:cxn ang="0">
                  <a:pos x="23" y="170"/>
                </a:cxn>
                <a:cxn ang="0">
                  <a:pos x="3" y="172"/>
                </a:cxn>
                <a:cxn ang="0">
                  <a:pos x="0" y="166"/>
                </a:cxn>
                <a:cxn ang="0">
                  <a:pos x="20" y="164"/>
                </a:cxn>
                <a:cxn ang="0">
                  <a:pos x="39" y="159"/>
                </a:cxn>
                <a:cxn ang="0">
                  <a:pos x="57" y="152"/>
                </a:cxn>
                <a:cxn ang="0">
                  <a:pos x="75" y="142"/>
                </a:cxn>
                <a:cxn ang="0">
                  <a:pos x="109" y="116"/>
                </a:cxn>
                <a:cxn ang="0">
                  <a:pos x="143" y="88"/>
                </a:cxn>
                <a:cxn ang="0">
                  <a:pos x="174" y="60"/>
                </a:cxn>
                <a:cxn ang="0">
                  <a:pos x="207" y="33"/>
                </a:cxn>
                <a:cxn ang="0">
                  <a:pos x="222" y="22"/>
                </a:cxn>
                <a:cxn ang="0">
                  <a:pos x="239" y="12"/>
                </a:cxn>
                <a:cxn ang="0">
                  <a:pos x="256" y="5"/>
                </a:cxn>
                <a:cxn ang="0">
                  <a:pos x="276" y="0"/>
                </a:cxn>
                <a:cxn ang="0">
                  <a:pos x="279" y="6"/>
                </a:cxn>
              </a:cxnLst>
              <a:rect l="0" t="0" r="r" b="b"/>
              <a:pathLst>
                <a:path w="279" h="172">
                  <a:moveTo>
                    <a:pt x="279" y="6"/>
                  </a:moveTo>
                  <a:lnTo>
                    <a:pt x="261" y="10"/>
                  </a:lnTo>
                  <a:lnTo>
                    <a:pt x="244" y="17"/>
                  </a:lnTo>
                  <a:lnTo>
                    <a:pt x="227" y="27"/>
                  </a:lnTo>
                  <a:lnTo>
                    <a:pt x="211" y="39"/>
                  </a:lnTo>
                  <a:lnTo>
                    <a:pt x="179" y="65"/>
                  </a:lnTo>
                  <a:lnTo>
                    <a:pt x="147" y="94"/>
                  </a:lnTo>
                  <a:lnTo>
                    <a:pt x="114" y="122"/>
                  </a:lnTo>
                  <a:lnTo>
                    <a:pt x="80" y="147"/>
                  </a:lnTo>
                  <a:lnTo>
                    <a:pt x="61" y="157"/>
                  </a:lnTo>
                  <a:lnTo>
                    <a:pt x="43" y="164"/>
                  </a:lnTo>
                  <a:lnTo>
                    <a:pt x="23" y="170"/>
                  </a:lnTo>
                  <a:lnTo>
                    <a:pt x="3" y="172"/>
                  </a:lnTo>
                  <a:lnTo>
                    <a:pt x="0" y="166"/>
                  </a:lnTo>
                  <a:lnTo>
                    <a:pt x="20" y="164"/>
                  </a:lnTo>
                  <a:lnTo>
                    <a:pt x="39" y="159"/>
                  </a:lnTo>
                  <a:lnTo>
                    <a:pt x="57" y="152"/>
                  </a:lnTo>
                  <a:lnTo>
                    <a:pt x="75" y="142"/>
                  </a:lnTo>
                  <a:lnTo>
                    <a:pt x="109" y="116"/>
                  </a:lnTo>
                  <a:lnTo>
                    <a:pt x="143" y="88"/>
                  </a:lnTo>
                  <a:lnTo>
                    <a:pt x="174" y="60"/>
                  </a:lnTo>
                  <a:lnTo>
                    <a:pt x="207" y="33"/>
                  </a:lnTo>
                  <a:lnTo>
                    <a:pt x="222" y="22"/>
                  </a:lnTo>
                  <a:lnTo>
                    <a:pt x="239" y="12"/>
                  </a:lnTo>
                  <a:lnTo>
                    <a:pt x="256" y="5"/>
                  </a:lnTo>
                  <a:lnTo>
                    <a:pt x="276" y="0"/>
                  </a:lnTo>
                  <a:lnTo>
                    <a:pt x="279" y="6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61" name="Freeform 38"/>
            <p:cNvSpPr>
              <a:spLocks/>
            </p:cNvSpPr>
            <p:nvPr userDrawn="1"/>
          </p:nvSpPr>
          <p:spPr bwMode="auto">
            <a:xfrm>
              <a:off x="1311" y="2161"/>
              <a:ext cx="5" cy="6"/>
            </a:xfrm>
            <a:custGeom>
              <a:avLst/>
              <a:gdLst/>
              <a:ahLst/>
              <a:cxnLst>
                <a:cxn ang="0">
                  <a:pos x="5" y="6"/>
                </a:cxn>
                <a:cxn ang="0">
                  <a:pos x="4" y="6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5" y="6"/>
                </a:cxn>
              </a:cxnLst>
              <a:rect l="0" t="0" r="r" b="b"/>
              <a:pathLst>
                <a:path w="5" h="6">
                  <a:moveTo>
                    <a:pt x="5" y="6"/>
                  </a:moveTo>
                  <a:lnTo>
                    <a:pt x="4" y="6"/>
                  </a:lnTo>
                  <a:lnTo>
                    <a:pt x="1" y="0"/>
                  </a:lnTo>
                  <a:lnTo>
                    <a:pt x="0" y="2"/>
                  </a:lnTo>
                  <a:lnTo>
                    <a:pt x="5" y="6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62" name="Freeform 39"/>
            <p:cNvSpPr>
              <a:spLocks/>
            </p:cNvSpPr>
            <p:nvPr userDrawn="1"/>
          </p:nvSpPr>
          <p:spPr bwMode="auto">
            <a:xfrm>
              <a:off x="713" y="2327"/>
              <a:ext cx="326" cy="246"/>
            </a:xfrm>
            <a:custGeom>
              <a:avLst/>
              <a:gdLst/>
              <a:ahLst/>
              <a:cxnLst>
                <a:cxn ang="0">
                  <a:pos x="326" y="6"/>
                </a:cxn>
                <a:cxn ang="0">
                  <a:pos x="237" y="59"/>
                </a:cxn>
                <a:cxn ang="0">
                  <a:pos x="196" y="88"/>
                </a:cxn>
                <a:cxn ang="0">
                  <a:pos x="157" y="117"/>
                </a:cxn>
                <a:cxn ang="0">
                  <a:pos x="80" y="179"/>
                </a:cxn>
                <a:cxn ang="0">
                  <a:pos x="4" y="246"/>
                </a:cxn>
                <a:cxn ang="0">
                  <a:pos x="0" y="240"/>
                </a:cxn>
                <a:cxn ang="0">
                  <a:pos x="76" y="174"/>
                </a:cxn>
                <a:cxn ang="0">
                  <a:pos x="152" y="112"/>
                </a:cxn>
                <a:cxn ang="0">
                  <a:pos x="192" y="82"/>
                </a:cxn>
                <a:cxn ang="0">
                  <a:pos x="233" y="54"/>
                </a:cxn>
                <a:cxn ang="0">
                  <a:pos x="322" y="0"/>
                </a:cxn>
                <a:cxn ang="0">
                  <a:pos x="326" y="6"/>
                </a:cxn>
              </a:cxnLst>
              <a:rect l="0" t="0" r="r" b="b"/>
              <a:pathLst>
                <a:path w="326" h="246">
                  <a:moveTo>
                    <a:pt x="326" y="6"/>
                  </a:moveTo>
                  <a:lnTo>
                    <a:pt x="237" y="59"/>
                  </a:lnTo>
                  <a:lnTo>
                    <a:pt x="196" y="88"/>
                  </a:lnTo>
                  <a:lnTo>
                    <a:pt x="157" y="117"/>
                  </a:lnTo>
                  <a:lnTo>
                    <a:pt x="80" y="179"/>
                  </a:lnTo>
                  <a:lnTo>
                    <a:pt x="4" y="246"/>
                  </a:lnTo>
                  <a:lnTo>
                    <a:pt x="0" y="240"/>
                  </a:lnTo>
                  <a:lnTo>
                    <a:pt x="76" y="174"/>
                  </a:lnTo>
                  <a:lnTo>
                    <a:pt x="152" y="112"/>
                  </a:lnTo>
                  <a:lnTo>
                    <a:pt x="192" y="82"/>
                  </a:lnTo>
                  <a:lnTo>
                    <a:pt x="233" y="54"/>
                  </a:lnTo>
                  <a:lnTo>
                    <a:pt x="322" y="0"/>
                  </a:lnTo>
                  <a:lnTo>
                    <a:pt x="326" y="6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63" name="Freeform 40"/>
            <p:cNvSpPr>
              <a:spLocks/>
            </p:cNvSpPr>
            <p:nvPr userDrawn="1"/>
          </p:nvSpPr>
          <p:spPr bwMode="auto">
            <a:xfrm>
              <a:off x="1035" y="2327"/>
              <a:ext cx="4" cy="6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4" y="6"/>
                </a:cxn>
                <a:cxn ang="0">
                  <a:pos x="1" y="0"/>
                </a:cxn>
              </a:cxnLst>
              <a:rect l="0" t="0" r="r" b="b"/>
              <a:pathLst>
                <a:path w="4" h="6">
                  <a:moveTo>
                    <a:pt x="1" y="0"/>
                  </a:moveTo>
                  <a:lnTo>
                    <a:pt x="0" y="0"/>
                  </a:lnTo>
                  <a:lnTo>
                    <a:pt x="4" y="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64" name="Freeform 41"/>
            <p:cNvSpPr>
              <a:spLocks/>
            </p:cNvSpPr>
            <p:nvPr userDrawn="1"/>
          </p:nvSpPr>
          <p:spPr bwMode="auto">
            <a:xfrm>
              <a:off x="554" y="2569"/>
              <a:ext cx="164" cy="128"/>
            </a:xfrm>
            <a:custGeom>
              <a:avLst/>
              <a:gdLst/>
              <a:ahLst/>
              <a:cxnLst>
                <a:cxn ang="0">
                  <a:pos x="164" y="4"/>
                </a:cxn>
                <a:cxn ang="0">
                  <a:pos x="151" y="27"/>
                </a:cxn>
                <a:cxn ang="0">
                  <a:pos x="134" y="46"/>
                </a:cxn>
                <a:cxn ang="0">
                  <a:pos x="113" y="62"/>
                </a:cxn>
                <a:cxn ang="0">
                  <a:pos x="91" y="76"/>
                </a:cxn>
                <a:cxn ang="0">
                  <a:pos x="44" y="102"/>
                </a:cxn>
                <a:cxn ang="0">
                  <a:pos x="23" y="114"/>
                </a:cxn>
                <a:cxn ang="0">
                  <a:pos x="4" y="128"/>
                </a:cxn>
                <a:cxn ang="0">
                  <a:pos x="0" y="123"/>
                </a:cxn>
                <a:cxn ang="0">
                  <a:pos x="18" y="109"/>
                </a:cxn>
                <a:cxn ang="0">
                  <a:pos x="40" y="96"/>
                </a:cxn>
                <a:cxn ang="0">
                  <a:pos x="86" y="70"/>
                </a:cxn>
                <a:cxn ang="0">
                  <a:pos x="109" y="56"/>
                </a:cxn>
                <a:cxn ang="0">
                  <a:pos x="130" y="41"/>
                </a:cxn>
                <a:cxn ang="0">
                  <a:pos x="146" y="22"/>
                </a:cxn>
                <a:cxn ang="0">
                  <a:pos x="159" y="0"/>
                </a:cxn>
                <a:cxn ang="0">
                  <a:pos x="164" y="4"/>
                </a:cxn>
              </a:cxnLst>
              <a:rect l="0" t="0" r="r" b="b"/>
              <a:pathLst>
                <a:path w="164" h="128">
                  <a:moveTo>
                    <a:pt x="164" y="4"/>
                  </a:moveTo>
                  <a:lnTo>
                    <a:pt x="151" y="27"/>
                  </a:lnTo>
                  <a:lnTo>
                    <a:pt x="134" y="46"/>
                  </a:lnTo>
                  <a:lnTo>
                    <a:pt x="113" y="62"/>
                  </a:lnTo>
                  <a:lnTo>
                    <a:pt x="91" y="76"/>
                  </a:lnTo>
                  <a:lnTo>
                    <a:pt x="44" y="102"/>
                  </a:lnTo>
                  <a:lnTo>
                    <a:pt x="23" y="114"/>
                  </a:lnTo>
                  <a:lnTo>
                    <a:pt x="4" y="128"/>
                  </a:lnTo>
                  <a:lnTo>
                    <a:pt x="0" y="123"/>
                  </a:lnTo>
                  <a:lnTo>
                    <a:pt x="18" y="109"/>
                  </a:lnTo>
                  <a:lnTo>
                    <a:pt x="40" y="96"/>
                  </a:lnTo>
                  <a:lnTo>
                    <a:pt x="86" y="70"/>
                  </a:lnTo>
                  <a:lnTo>
                    <a:pt x="109" y="56"/>
                  </a:lnTo>
                  <a:lnTo>
                    <a:pt x="130" y="41"/>
                  </a:lnTo>
                  <a:lnTo>
                    <a:pt x="146" y="22"/>
                  </a:lnTo>
                  <a:lnTo>
                    <a:pt x="159" y="0"/>
                  </a:lnTo>
                  <a:lnTo>
                    <a:pt x="164" y="4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65" name="Freeform 42"/>
            <p:cNvSpPr>
              <a:spLocks/>
            </p:cNvSpPr>
            <p:nvPr userDrawn="1"/>
          </p:nvSpPr>
          <p:spPr bwMode="auto">
            <a:xfrm>
              <a:off x="713" y="2567"/>
              <a:ext cx="5" cy="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5" y="6"/>
                </a:cxn>
                <a:cxn ang="0">
                  <a:pos x="4" y="6"/>
                </a:cxn>
                <a:cxn ang="0">
                  <a:pos x="0" y="0"/>
                </a:cxn>
              </a:cxnLst>
              <a:rect l="0" t="0" r="r" b="b"/>
              <a:pathLst>
                <a:path w="5" h="6">
                  <a:moveTo>
                    <a:pt x="0" y="0"/>
                  </a:moveTo>
                  <a:lnTo>
                    <a:pt x="0" y="2"/>
                  </a:lnTo>
                  <a:lnTo>
                    <a:pt x="5" y="6"/>
                  </a:lnTo>
                  <a:lnTo>
                    <a:pt x="4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66" name="Freeform 43"/>
            <p:cNvSpPr>
              <a:spLocks/>
            </p:cNvSpPr>
            <p:nvPr userDrawn="1"/>
          </p:nvSpPr>
          <p:spPr bwMode="auto">
            <a:xfrm>
              <a:off x="527" y="2663"/>
              <a:ext cx="31" cy="34"/>
            </a:xfrm>
            <a:custGeom>
              <a:avLst/>
              <a:gdLst/>
              <a:ahLst/>
              <a:cxnLst>
                <a:cxn ang="0">
                  <a:pos x="27" y="34"/>
                </a:cxn>
                <a:cxn ang="0">
                  <a:pos x="31" y="29"/>
                </a:cxn>
                <a:cxn ang="0">
                  <a:pos x="4" y="0"/>
                </a:cxn>
                <a:cxn ang="0">
                  <a:pos x="0" y="6"/>
                </a:cxn>
                <a:cxn ang="0">
                  <a:pos x="27" y="34"/>
                </a:cxn>
              </a:cxnLst>
              <a:rect l="0" t="0" r="r" b="b"/>
              <a:pathLst>
                <a:path w="31" h="34">
                  <a:moveTo>
                    <a:pt x="27" y="34"/>
                  </a:moveTo>
                  <a:lnTo>
                    <a:pt x="31" y="29"/>
                  </a:lnTo>
                  <a:lnTo>
                    <a:pt x="4" y="0"/>
                  </a:lnTo>
                  <a:lnTo>
                    <a:pt x="0" y="6"/>
                  </a:lnTo>
                  <a:lnTo>
                    <a:pt x="27" y="34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67" name="Freeform 44"/>
            <p:cNvSpPr>
              <a:spLocks/>
            </p:cNvSpPr>
            <p:nvPr userDrawn="1"/>
          </p:nvSpPr>
          <p:spPr bwMode="auto">
            <a:xfrm>
              <a:off x="554" y="2692"/>
              <a:ext cx="4" cy="7"/>
            </a:xfrm>
            <a:custGeom>
              <a:avLst/>
              <a:gdLst/>
              <a:ahLst/>
              <a:cxnLst>
                <a:cxn ang="0">
                  <a:pos x="4" y="5"/>
                </a:cxn>
                <a:cxn ang="0">
                  <a:pos x="2" y="7"/>
                </a:cxn>
                <a:cxn ang="0">
                  <a:pos x="0" y="5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4" y="5"/>
                </a:cxn>
              </a:cxnLst>
              <a:rect l="0" t="0" r="r" b="b"/>
              <a:pathLst>
                <a:path w="4" h="7">
                  <a:moveTo>
                    <a:pt x="4" y="5"/>
                  </a:moveTo>
                  <a:lnTo>
                    <a:pt x="2" y="7"/>
                  </a:lnTo>
                  <a:lnTo>
                    <a:pt x="0" y="5"/>
                  </a:lnTo>
                  <a:lnTo>
                    <a:pt x="4" y="0"/>
                  </a:lnTo>
                  <a:lnTo>
                    <a:pt x="0" y="0"/>
                  </a:lnTo>
                  <a:lnTo>
                    <a:pt x="4" y="5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68" name="Freeform 45"/>
            <p:cNvSpPr>
              <a:spLocks/>
            </p:cNvSpPr>
            <p:nvPr userDrawn="1"/>
          </p:nvSpPr>
          <p:spPr bwMode="auto">
            <a:xfrm>
              <a:off x="527" y="2031"/>
              <a:ext cx="757" cy="638"/>
            </a:xfrm>
            <a:custGeom>
              <a:avLst/>
              <a:gdLst/>
              <a:ahLst/>
              <a:cxnLst>
                <a:cxn ang="0">
                  <a:pos x="0" y="632"/>
                </a:cxn>
                <a:cxn ang="0">
                  <a:pos x="38" y="584"/>
                </a:cxn>
                <a:cxn ang="0">
                  <a:pos x="79" y="539"/>
                </a:cxn>
                <a:cxn ang="0">
                  <a:pos x="164" y="451"/>
                </a:cxn>
                <a:cxn ang="0">
                  <a:pos x="255" y="369"/>
                </a:cxn>
                <a:cxn ang="0">
                  <a:pos x="350" y="292"/>
                </a:cxn>
                <a:cxn ang="0">
                  <a:pos x="449" y="217"/>
                </a:cxn>
                <a:cxn ang="0">
                  <a:pos x="549" y="145"/>
                </a:cxn>
                <a:cxn ang="0">
                  <a:pos x="753" y="0"/>
                </a:cxn>
                <a:cxn ang="0">
                  <a:pos x="757" y="6"/>
                </a:cxn>
                <a:cxn ang="0">
                  <a:pos x="553" y="150"/>
                </a:cxn>
                <a:cxn ang="0">
                  <a:pos x="453" y="222"/>
                </a:cxn>
                <a:cxn ang="0">
                  <a:pos x="354" y="297"/>
                </a:cxn>
                <a:cxn ang="0">
                  <a:pos x="259" y="375"/>
                </a:cxn>
                <a:cxn ang="0">
                  <a:pos x="169" y="457"/>
                </a:cxn>
                <a:cxn ang="0">
                  <a:pos x="84" y="545"/>
                </a:cxn>
                <a:cxn ang="0">
                  <a:pos x="43" y="590"/>
                </a:cxn>
                <a:cxn ang="0">
                  <a:pos x="4" y="638"/>
                </a:cxn>
                <a:cxn ang="0">
                  <a:pos x="0" y="632"/>
                </a:cxn>
              </a:cxnLst>
              <a:rect l="0" t="0" r="r" b="b"/>
              <a:pathLst>
                <a:path w="757" h="638">
                  <a:moveTo>
                    <a:pt x="0" y="632"/>
                  </a:moveTo>
                  <a:lnTo>
                    <a:pt x="38" y="584"/>
                  </a:lnTo>
                  <a:lnTo>
                    <a:pt x="79" y="539"/>
                  </a:lnTo>
                  <a:lnTo>
                    <a:pt x="164" y="451"/>
                  </a:lnTo>
                  <a:lnTo>
                    <a:pt x="255" y="369"/>
                  </a:lnTo>
                  <a:lnTo>
                    <a:pt x="350" y="292"/>
                  </a:lnTo>
                  <a:lnTo>
                    <a:pt x="449" y="217"/>
                  </a:lnTo>
                  <a:lnTo>
                    <a:pt x="549" y="145"/>
                  </a:lnTo>
                  <a:lnTo>
                    <a:pt x="753" y="0"/>
                  </a:lnTo>
                  <a:lnTo>
                    <a:pt x="757" y="6"/>
                  </a:lnTo>
                  <a:lnTo>
                    <a:pt x="553" y="150"/>
                  </a:lnTo>
                  <a:lnTo>
                    <a:pt x="453" y="222"/>
                  </a:lnTo>
                  <a:lnTo>
                    <a:pt x="354" y="297"/>
                  </a:lnTo>
                  <a:lnTo>
                    <a:pt x="259" y="375"/>
                  </a:lnTo>
                  <a:lnTo>
                    <a:pt x="169" y="457"/>
                  </a:lnTo>
                  <a:lnTo>
                    <a:pt x="84" y="545"/>
                  </a:lnTo>
                  <a:lnTo>
                    <a:pt x="43" y="590"/>
                  </a:lnTo>
                  <a:lnTo>
                    <a:pt x="4" y="638"/>
                  </a:lnTo>
                  <a:lnTo>
                    <a:pt x="0" y="632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69" name="Freeform 46"/>
            <p:cNvSpPr>
              <a:spLocks/>
            </p:cNvSpPr>
            <p:nvPr userDrawn="1"/>
          </p:nvSpPr>
          <p:spPr bwMode="auto">
            <a:xfrm>
              <a:off x="524" y="2663"/>
              <a:ext cx="7" cy="6"/>
            </a:xfrm>
            <a:custGeom>
              <a:avLst/>
              <a:gdLst/>
              <a:ahLst/>
              <a:cxnLst>
                <a:cxn ang="0">
                  <a:pos x="3" y="6"/>
                </a:cxn>
                <a:cxn ang="0">
                  <a:pos x="0" y="3"/>
                </a:cxn>
                <a:cxn ang="0">
                  <a:pos x="3" y="0"/>
                </a:cxn>
                <a:cxn ang="0">
                  <a:pos x="7" y="6"/>
                </a:cxn>
                <a:cxn ang="0">
                  <a:pos x="7" y="0"/>
                </a:cxn>
                <a:cxn ang="0">
                  <a:pos x="3" y="6"/>
                </a:cxn>
              </a:cxnLst>
              <a:rect l="0" t="0" r="r" b="b"/>
              <a:pathLst>
                <a:path w="7" h="6">
                  <a:moveTo>
                    <a:pt x="3" y="6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7" y="6"/>
                  </a:lnTo>
                  <a:lnTo>
                    <a:pt x="7" y="0"/>
                  </a:lnTo>
                  <a:lnTo>
                    <a:pt x="3" y="6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70" name="Freeform 47"/>
            <p:cNvSpPr>
              <a:spLocks/>
            </p:cNvSpPr>
            <p:nvPr userDrawn="1"/>
          </p:nvSpPr>
          <p:spPr bwMode="auto">
            <a:xfrm>
              <a:off x="1282" y="1884"/>
              <a:ext cx="174" cy="154"/>
            </a:xfrm>
            <a:custGeom>
              <a:avLst/>
              <a:gdLst/>
              <a:ahLst/>
              <a:cxnLst>
                <a:cxn ang="0">
                  <a:pos x="0" y="147"/>
                </a:cxn>
                <a:cxn ang="0">
                  <a:pos x="26" y="137"/>
                </a:cxn>
                <a:cxn ang="0">
                  <a:pos x="36" y="130"/>
                </a:cxn>
                <a:cxn ang="0">
                  <a:pos x="47" y="120"/>
                </a:cxn>
                <a:cxn ang="0">
                  <a:pos x="70" y="99"/>
                </a:cxn>
                <a:cxn ang="0">
                  <a:pos x="91" y="75"/>
                </a:cxn>
                <a:cxn ang="0">
                  <a:pos x="132" y="30"/>
                </a:cxn>
                <a:cxn ang="0">
                  <a:pos x="150" y="12"/>
                </a:cxn>
                <a:cxn ang="0">
                  <a:pos x="170" y="0"/>
                </a:cxn>
                <a:cxn ang="0">
                  <a:pos x="174" y="6"/>
                </a:cxn>
                <a:cxn ang="0">
                  <a:pos x="155" y="17"/>
                </a:cxn>
                <a:cxn ang="0">
                  <a:pos x="136" y="36"/>
                </a:cxn>
                <a:cxn ang="0">
                  <a:pos x="95" y="81"/>
                </a:cxn>
                <a:cxn ang="0">
                  <a:pos x="74" y="105"/>
                </a:cxn>
                <a:cxn ang="0">
                  <a:pos x="51" y="126"/>
                </a:cxn>
                <a:cxn ang="0">
                  <a:pos x="40" y="136"/>
                </a:cxn>
                <a:cxn ang="0">
                  <a:pos x="27" y="144"/>
                </a:cxn>
                <a:cxn ang="0">
                  <a:pos x="2" y="154"/>
                </a:cxn>
                <a:cxn ang="0">
                  <a:pos x="0" y="147"/>
                </a:cxn>
              </a:cxnLst>
              <a:rect l="0" t="0" r="r" b="b"/>
              <a:pathLst>
                <a:path w="174" h="154">
                  <a:moveTo>
                    <a:pt x="0" y="147"/>
                  </a:moveTo>
                  <a:lnTo>
                    <a:pt x="26" y="137"/>
                  </a:lnTo>
                  <a:lnTo>
                    <a:pt x="36" y="130"/>
                  </a:lnTo>
                  <a:lnTo>
                    <a:pt x="47" y="120"/>
                  </a:lnTo>
                  <a:lnTo>
                    <a:pt x="70" y="99"/>
                  </a:lnTo>
                  <a:lnTo>
                    <a:pt x="91" y="75"/>
                  </a:lnTo>
                  <a:lnTo>
                    <a:pt x="132" y="30"/>
                  </a:lnTo>
                  <a:lnTo>
                    <a:pt x="150" y="12"/>
                  </a:lnTo>
                  <a:lnTo>
                    <a:pt x="170" y="0"/>
                  </a:lnTo>
                  <a:lnTo>
                    <a:pt x="174" y="6"/>
                  </a:lnTo>
                  <a:lnTo>
                    <a:pt x="155" y="17"/>
                  </a:lnTo>
                  <a:lnTo>
                    <a:pt x="136" y="36"/>
                  </a:lnTo>
                  <a:lnTo>
                    <a:pt x="95" y="81"/>
                  </a:lnTo>
                  <a:lnTo>
                    <a:pt x="74" y="105"/>
                  </a:lnTo>
                  <a:lnTo>
                    <a:pt x="51" y="126"/>
                  </a:lnTo>
                  <a:lnTo>
                    <a:pt x="40" y="136"/>
                  </a:lnTo>
                  <a:lnTo>
                    <a:pt x="27" y="144"/>
                  </a:lnTo>
                  <a:lnTo>
                    <a:pt x="2" y="154"/>
                  </a:lnTo>
                  <a:lnTo>
                    <a:pt x="0" y="147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71" name="Freeform 48"/>
            <p:cNvSpPr>
              <a:spLocks/>
            </p:cNvSpPr>
            <p:nvPr userDrawn="1"/>
          </p:nvSpPr>
          <p:spPr bwMode="auto">
            <a:xfrm>
              <a:off x="1275" y="2031"/>
              <a:ext cx="9" cy="7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0" y="3"/>
                </a:cxn>
                <a:cxn ang="0">
                  <a:pos x="7" y="0"/>
                </a:cxn>
                <a:cxn ang="0">
                  <a:pos x="9" y="7"/>
                </a:cxn>
                <a:cxn ang="0">
                  <a:pos x="9" y="6"/>
                </a:cxn>
                <a:cxn ang="0">
                  <a:pos x="5" y="0"/>
                </a:cxn>
              </a:cxnLst>
              <a:rect l="0" t="0" r="r" b="b"/>
              <a:pathLst>
                <a:path w="9" h="7">
                  <a:moveTo>
                    <a:pt x="5" y="0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9" y="7"/>
                  </a:lnTo>
                  <a:lnTo>
                    <a:pt x="9" y="6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72" name="Freeform 49"/>
            <p:cNvSpPr>
              <a:spLocks/>
            </p:cNvSpPr>
            <p:nvPr userDrawn="1"/>
          </p:nvSpPr>
          <p:spPr bwMode="auto">
            <a:xfrm>
              <a:off x="1452" y="1764"/>
              <a:ext cx="98" cy="126"/>
            </a:xfrm>
            <a:custGeom>
              <a:avLst/>
              <a:gdLst/>
              <a:ahLst/>
              <a:cxnLst>
                <a:cxn ang="0">
                  <a:pos x="0" y="120"/>
                </a:cxn>
                <a:cxn ang="0">
                  <a:pos x="19" y="110"/>
                </a:cxn>
                <a:cxn ang="0">
                  <a:pos x="27" y="105"/>
                </a:cxn>
                <a:cxn ang="0">
                  <a:pos x="34" y="99"/>
                </a:cxn>
                <a:cxn ang="0">
                  <a:pos x="47" y="85"/>
                </a:cxn>
                <a:cxn ang="0">
                  <a:pos x="58" y="71"/>
                </a:cxn>
                <a:cxn ang="0">
                  <a:pos x="77" y="37"/>
                </a:cxn>
                <a:cxn ang="0">
                  <a:pos x="92" y="0"/>
                </a:cxn>
                <a:cxn ang="0">
                  <a:pos x="98" y="4"/>
                </a:cxn>
                <a:cxn ang="0">
                  <a:pos x="82" y="41"/>
                </a:cxn>
                <a:cxn ang="0">
                  <a:pos x="64" y="75"/>
                </a:cxn>
                <a:cxn ang="0">
                  <a:pos x="51" y="91"/>
                </a:cxn>
                <a:cxn ang="0">
                  <a:pos x="38" y="105"/>
                </a:cxn>
                <a:cxn ang="0">
                  <a:pos x="31" y="110"/>
                </a:cxn>
                <a:cxn ang="0">
                  <a:pos x="23" y="116"/>
                </a:cxn>
                <a:cxn ang="0">
                  <a:pos x="4" y="126"/>
                </a:cxn>
                <a:cxn ang="0">
                  <a:pos x="0" y="120"/>
                </a:cxn>
              </a:cxnLst>
              <a:rect l="0" t="0" r="r" b="b"/>
              <a:pathLst>
                <a:path w="98" h="126">
                  <a:moveTo>
                    <a:pt x="0" y="120"/>
                  </a:moveTo>
                  <a:lnTo>
                    <a:pt x="19" y="110"/>
                  </a:lnTo>
                  <a:lnTo>
                    <a:pt x="27" y="105"/>
                  </a:lnTo>
                  <a:lnTo>
                    <a:pt x="34" y="99"/>
                  </a:lnTo>
                  <a:lnTo>
                    <a:pt x="47" y="85"/>
                  </a:lnTo>
                  <a:lnTo>
                    <a:pt x="58" y="71"/>
                  </a:lnTo>
                  <a:lnTo>
                    <a:pt x="77" y="37"/>
                  </a:lnTo>
                  <a:lnTo>
                    <a:pt x="92" y="0"/>
                  </a:lnTo>
                  <a:lnTo>
                    <a:pt x="98" y="4"/>
                  </a:lnTo>
                  <a:lnTo>
                    <a:pt x="82" y="41"/>
                  </a:lnTo>
                  <a:lnTo>
                    <a:pt x="64" y="75"/>
                  </a:lnTo>
                  <a:lnTo>
                    <a:pt x="51" y="91"/>
                  </a:lnTo>
                  <a:lnTo>
                    <a:pt x="38" y="105"/>
                  </a:lnTo>
                  <a:lnTo>
                    <a:pt x="31" y="110"/>
                  </a:lnTo>
                  <a:lnTo>
                    <a:pt x="23" y="116"/>
                  </a:lnTo>
                  <a:lnTo>
                    <a:pt x="4" y="126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73" name="Freeform 50"/>
            <p:cNvSpPr>
              <a:spLocks/>
            </p:cNvSpPr>
            <p:nvPr userDrawn="1"/>
          </p:nvSpPr>
          <p:spPr bwMode="auto">
            <a:xfrm>
              <a:off x="1452" y="1884"/>
              <a:ext cx="4" cy="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6"/>
                </a:cxn>
                <a:cxn ang="0">
                  <a:pos x="0" y="0"/>
                </a:cxn>
              </a:cxnLst>
              <a:rect l="0" t="0" r="r" b="b"/>
              <a:pathLst>
                <a:path w="4" h="6">
                  <a:moveTo>
                    <a:pt x="0" y="0"/>
                  </a:moveTo>
                  <a:lnTo>
                    <a:pt x="4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74" name="Freeform 51"/>
            <p:cNvSpPr>
              <a:spLocks/>
            </p:cNvSpPr>
            <p:nvPr userDrawn="1"/>
          </p:nvSpPr>
          <p:spPr bwMode="auto">
            <a:xfrm>
              <a:off x="1377" y="1672"/>
              <a:ext cx="173" cy="96"/>
            </a:xfrm>
            <a:custGeom>
              <a:avLst/>
              <a:gdLst/>
              <a:ahLst/>
              <a:cxnLst>
                <a:cxn ang="0">
                  <a:pos x="167" y="96"/>
                </a:cxn>
                <a:cxn ang="0">
                  <a:pos x="153" y="74"/>
                </a:cxn>
                <a:cxn ang="0">
                  <a:pos x="137" y="54"/>
                </a:cxn>
                <a:cxn ang="0">
                  <a:pos x="118" y="35"/>
                </a:cxn>
                <a:cxn ang="0">
                  <a:pos x="98" y="21"/>
                </a:cxn>
                <a:cxn ang="0">
                  <a:pos x="77" y="10"/>
                </a:cxn>
                <a:cxn ang="0">
                  <a:pos x="54" y="6"/>
                </a:cxn>
                <a:cxn ang="0">
                  <a:pos x="30" y="7"/>
                </a:cxn>
                <a:cxn ang="0">
                  <a:pos x="4" y="16"/>
                </a:cxn>
                <a:cxn ang="0">
                  <a:pos x="0" y="10"/>
                </a:cxn>
                <a:cxn ang="0">
                  <a:pos x="27" y="2"/>
                </a:cxn>
                <a:cxn ang="0">
                  <a:pos x="54" y="0"/>
                </a:cxn>
                <a:cxn ang="0">
                  <a:pos x="79" y="4"/>
                </a:cxn>
                <a:cxn ang="0">
                  <a:pos x="102" y="16"/>
                </a:cxn>
                <a:cxn ang="0">
                  <a:pos x="122" y="30"/>
                </a:cxn>
                <a:cxn ang="0">
                  <a:pos x="142" y="48"/>
                </a:cxn>
                <a:cxn ang="0">
                  <a:pos x="159" y="69"/>
                </a:cxn>
                <a:cxn ang="0">
                  <a:pos x="173" y="92"/>
                </a:cxn>
                <a:cxn ang="0">
                  <a:pos x="167" y="96"/>
                </a:cxn>
              </a:cxnLst>
              <a:rect l="0" t="0" r="r" b="b"/>
              <a:pathLst>
                <a:path w="173" h="96">
                  <a:moveTo>
                    <a:pt x="167" y="96"/>
                  </a:moveTo>
                  <a:lnTo>
                    <a:pt x="153" y="74"/>
                  </a:lnTo>
                  <a:lnTo>
                    <a:pt x="137" y="54"/>
                  </a:lnTo>
                  <a:lnTo>
                    <a:pt x="118" y="35"/>
                  </a:lnTo>
                  <a:lnTo>
                    <a:pt x="98" y="21"/>
                  </a:lnTo>
                  <a:lnTo>
                    <a:pt x="77" y="10"/>
                  </a:lnTo>
                  <a:lnTo>
                    <a:pt x="54" y="6"/>
                  </a:lnTo>
                  <a:lnTo>
                    <a:pt x="30" y="7"/>
                  </a:lnTo>
                  <a:lnTo>
                    <a:pt x="4" y="16"/>
                  </a:lnTo>
                  <a:lnTo>
                    <a:pt x="0" y="10"/>
                  </a:lnTo>
                  <a:lnTo>
                    <a:pt x="27" y="2"/>
                  </a:lnTo>
                  <a:lnTo>
                    <a:pt x="54" y="0"/>
                  </a:lnTo>
                  <a:lnTo>
                    <a:pt x="79" y="4"/>
                  </a:lnTo>
                  <a:lnTo>
                    <a:pt x="102" y="16"/>
                  </a:lnTo>
                  <a:lnTo>
                    <a:pt x="122" y="30"/>
                  </a:lnTo>
                  <a:lnTo>
                    <a:pt x="142" y="48"/>
                  </a:lnTo>
                  <a:lnTo>
                    <a:pt x="159" y="69"/>
                  </a:lnTo>
                  <a:lnTo>
                    <a:pt x="173" y="92"/>
                  </a:lnTo>
                  <a:lnTo>
                    <a:pt x="167" y="96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75" name="Freeform 52"/>
            <p:cNvSpPr>
              <a:spLocks/>
            </p:cNvSpPr>
            <p:nvPr userDrawn="1"/>
          </p:nvSpPr>
          <p:spPr bwMode="auto">
            <a:xfrm>
              <a:off x="1544" y="1764"/>
              <a:ext cx="7" cy="4"/>
            </a:xfrm>
            <a:custGeom>
              <a:avLst/>
              <a:gdLst/>
              <a:ahLst/>
              <a:cxnLst>
                <a:cxn ang="0">
                  <a:pos x="6" y="4"/>
                </a:cxn>
                <a:cxn ang="0">
                  <a:pos x="7" y="1"/>
                </a:cxn>
                <a:cxn ang="0">
                  <a:pos x="6" y="0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6" y="4"/>
                </a:cxn>
              </a:cxnLst>
              <a:rect l="0" t="0" r="r" b="b"/>
              <a:pathLst>
                <a:path w="7" h="4">
                  <a:moveTo>
                    <a:pt x="6" y="4"/>
                  </a:moveTo>
                  <a:lnTo>
                    <a:pt x="7" y="1"/>
                  </a:lnTo>
                  <a:lnTo>
                    <a:pt x="6" y="0"/>
                  </a:lnTo>
                  <a:lnTo>
                    <a:pt x="0" y="4"/>
                  </a:lnTo>
                  <a:lnTo>
                    <a:pt x="0" y="0"/>
                  </a:lnTo>
                  <a:lnTo>
                    <a:pt x="6" y="4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76" name="Freeform 53"/>
            <p:cNvSpPr>
              <a:spLocks/>
            </p:cNvSpPr>
            <p:nvPr userDrawn="1"/>
          </p:nvSpPr>
          <p:spPr bwMode="auto">
            <a:xfrm>
              <a:off x="359" y="1682"/>
              <a:ext cx="1022" cy="759"/>
            </a:xfrm>
            <a:custGeom>
              <a:avLst/>
              <a:gdLst/>
              <a:ahLst/>
              <a:cxnLst>
                <a:cxn ang="0">
                  <a:pos x="1022" y="6"/>
                </a:cxn>
                <a:cxn ang="0">
                  <a:pos x="957" y="40"/>
                </a:cxn>
                <a:cxn ang="0">
                  <a:pos x="892" y="76"/>
                </a:cxn>
                <a:cxn ang="0">
                  <a:pos x="764" y="157"/>
                </a:cxn>
                <a:cxn ang="0">
                  <a:pos x="636" y="246"/>
                </a:cxn>
                <a:cxn ang="0">
                  <a:pos x="511" y="341"/>
                </a:cxn>
                <a:cxn ang="0">
                  <a:pos x="385" y="441"/>
                </a:cxn>
                <a:cxn ang="0">
                  <a:pos x="259" y="546"/>
                </a:cxn>
                <a:cxn ang="0">
                  <a:pos x="4" y="759"/>
                </a:cxn>
                <a:cxn ang="0">
                  <a:pos x="0" y="754"/>
                </a:cxn>
                <a:cxn ang="0">
                  <a:pos x="255" y="540"/>
                </a:cxn>
                <a:cxn ang="0">
                  <a:pos x="380" y="436"/>
                </a:cxn>
                <a:cxn ang="0">
                  <a:pos x="506" y="335"/>
                </a:cxn>
                <a:cxn ang="0">
                  <a:pos x="632" y="240"/>
                </a:cxn>
                <a:cxn ang="0">
                  <a:pos x="759" y="151"/>
                </a:cxn>
                <a:cxn ang="0">
                  <a:pos x="888" y="71"/>
                </a:cxn>
                <a:cxn ang="0">
                  <a:pos x="953" y="34"/>
                </a:cxn>
                <a:cxn ang="0">
                  <a:pos x="1018" y="0"/>
                </a:cxn>
                <a:cxn ang="0">
                  <a:pos x="1022" y="6"/>
                </a:cxn>
              </a:cxnLst>
              <a:rect l="0" t="0" r="r" b="b"/>
              <a:pathLst>
                <a:path w="1022" h="759">
                  <a:moveTo>
                    <a:pt x="1022" y="6"/>
                  </a:moveTo>
                  <a:lnTo>
                    <a:pt x="957" y="40"/>
                  </a:lnTo>
                  <a:lnTo>
                    <a:pt x="892" y="76"/>
                  </a:lnTo>
                  <a:lnTo>
                    <a:pt x="764" y="157"/>
                  </a:lnTo>
                  <a:lnTo>
                    <a:pt x="636" y="246"/>
                  </a:lnTo>
                  <a:lnTo>
                    <a:pt x="511" y="341"/>
                  </a:lnTo>
                  <a:lnTo>
                    <a:pt x="385" y="441"/>
                  </a:lnTo>
                  <a:lnTo>
                    <a:pt x="259" y="546"/>
                  </a:lnTo>
                  <a:lnTo>
                    <a:pt x="4" y="759"/>
                  </a:lnTo>
                  <a:lnTo>
                    <a:pt x="0" y="754"/>
                  </a:lnTo>
                  <a:lnTo>
                    <a:pt x="255" y="540"/>
                  </a:lnTo>
                  <a:lnTo>
                    <a:pt x="380" y="436"/>
                  </a:lnTo>
                  <a:lnTo>
                    <a:pt x="506" y="335"/>
                  </a:lnTo>
                  <a:lnTo>
                    <a:pt x="632" y="240"/>
                  </a:lnTo>
                  <a:lnTo>
                    <a:pt x="759" y="151"/>
                  </a:lnTo>
                  <a:lnTo>
                    <a:pt x="888" y="71"/>
                  </a:lnTo>
                  <a:lnTo>
                    <a:pt x="953" y="34"/>
                  </a:lnTo>
                  <a:lnTo>
                    <a:pt x="1018" y="0"/>
                  </a:lnTo>
                  <a:lnTo>
                    <a:pt x="1022" y="6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77" name="Freeform 54"/>
            <p:cNvSpPr>
              <a:spLocks/>
            </p:cNvSpPr>
            <p:nvPr userDrawn="1"/>
          </p:nvSpPr>
          <p:spPr bwMode="auto">
            <a:xfrm>
              <a:off x="1377" y="1682"/>
              <a:ext cx="4" cy="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6"/>
                </a:cxn>
                <a:cxn ang="0">
                  <a:pos x="0" y="0"/>
                </a:cxn>
              </a:cxnLst>
              <a:rect l="0" t="0" r="r" b="b"/>
              <a:pathLst>
                <a:path w="4" h="6">
                  <a:moveTo>
                    <a:pt x="0" y="0"/>
                  </a:moveTo>
                  <a:lnTo>
                    <a:pt x="4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78" name="Freeform 55"/>
            <p:cNvSpPr>
              <a:spLocks/>
            </p:cNvSpPr>
            <p:nvPr userDrawn="1"/>
          </p:nvSpPr>
          <p:spPr bwMode="auto">
            <a:xfrm>
              <a:off x="335" y="2436"/>
              <a:ext cx="28" cy="69"/>
            </a:xfrm>
            <a:custGeom>
              <a:avLst/>
              <a:gdLst/>
              <a:ahLst/>
              <a:cxnLst>
                <a:cxn ang="0">
                  <a:pos x="28" y="5"/>
                </a:cxn>
                <a:cxn ang="0">
                  <a:pos x="23" y="11"/>
                </a:cxn>
                <a:cxn ang="0">
                  <a:pos x="18" y="18"/>
                </a:cxn>
                <a:cxn ang="0">
                  <a:pos x="10" y="32"/>
                </a:cxn>
                <a:cxn ang="0">
                  <a:pos x="7" y="51"/>
                </a:cxn>
                <a:cxn ang="0">
                  <a:pos x="8" y="68"/>
                </a:cxn>
                <a:cxn ang="0">
                  <a:pos x="1" y="69"/>
                </a:cxn>
                <a:cxn ang="0">
                  <a:pos x="0" y="51"/>
                </a:cxn>
                <a:cxn ang="0">
                  <a:pos x="3" y="31"/>
                </a:cxn>
                <a:cxn ang="0">
                  <a:pos x="13" y="14"/>
                </a:cxn>
                <a:cxn ang="0">
                  <a:pos x="17" y="7"/>
                </a:cxn>
                <a:cxn ang="0">
                  <a:pos x="24" y="0"/>
                </a:cxn>
                <a:cxn ang="0">
                  <a:pos x="28" y="5"/>
                </a:cxn>
              </a:cxnLst>
              <a:rect l="0" t="0" r="r" b="b"/>
              <a:pathLst>
                <a:path w="28" h="69">
                  <a:moveTo>
                    <a:pt x="28" y="5"/>
                  </a:moveTo>
                  <a:lnTo>
                    <a:pt x="23" y="11"/>
                  </a:lnTo>
                  <a:lnTo>
                    <a:pt x="18" y="18"/>
                  </a:lnTo>
                  <a:lnTo>
                    <a:pt x="10" y="32"/>
                  </a:lnTo>
                  <a:lnTo>
                    <a:pt x="7" y="51"/>
                  </a:lnTo>
                  <a:lnTo>
                    <a:pt x="8" y="68"/>
                  </a:lnTo>
                  <a:lnTo>
                    <a:pt x="1" y="69"/>
                  </a:lnTo>
                  <a:lnTo>
                    <a:pt x="0" y="51"/>
                  </a:lnTo>
                  <a:lnTo>
                    <a:pt x="3" y="31"/>
                  </a:lnTo>
                  <a:lnTo>
                    <a:pt x="13" y="14"/>
                  </a:lnTo>
                  <a:lnTo>
                    <a:pt x="17" y="7"/>
                  </a:lnTo>
                  <a:lnTo>
                    <a:pt x="24" y="0"/>
                  </a:lnTo>
                  <a:lnTo>
                    <a:pt x="28" y="5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79" name="Freeform 56"/>
            <p:cNvSpPr>
              <a:spLocks/>
            </p:cNvSpPr>
            <p:nvPr userDrawn="1"/>
          </p:nvSpPr>
          <p:spPr bwMode="auto">
            <a:xfrm>
              <a:off x="359" y="2436"/>
              <a:ext cx="4" cy="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5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lnTo>
                    <a:pt x="4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80" name="Freeform 57"/>
            <p:cNvSpPr>
              <a:spLocks/>
            </p:cNvSpPr>
            <p:nvPr userDrawn="1"/>
          </p:nvSpPr>
          <p:spPr bwMode="auto">
            <a:xfrm>
              <a:off x="-17" y="2212"/>
              <a:ext cx="359" cy="294"/>
            </a:xfrm>
            <a:custGeom>
              <a:avLst/>
              <a:gdLst/>
              <a:ahLst/>
              <a:cxnLst>
                <a:cxn ang="0">
                  <a:pos x="355" y="294"/>
                </a:cxn>
                <a:cxn ang="0">
                  <a:pos x="359" y="289"/>
                </a:cxn>
                <a:cxn ang="0">
                  <a:pos x="4" y="0"/>
                </a:cxn>
                <a:cxn ang="0">
                  <a:pos x="0" y="6"/>
                </a:cxn>
                <a:cxn ang="0">
                  <a:pos x="355" y="294"/>
                </a:cxn>
              </a:cxnLst>
              <a:rect l="0" t="0" r="r" b="b"/>
              <a:pathLst>
                <a:path w="359" h="294">
                  <a:moveTo>
                    <a:pt x="355" y="294"/>
                  </a:moveTo>
                  <a:lnTo>
                    <a:pt x="359" y="289"/>
                  </a:lnTo>
                  <a:lnTo>
                    <a:pt x="4" y="0"/>
                  </a:lnTo>
                  <a:lnTo>
                    <a:pt x="0" y="6"/>
                  </a:lnTo>
                  <a:lnTo>
                    <a:pt x="355" y="294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81" name="Freeform 58"/>
            <p:cNvSpPr>
              <a:spLocks/>
            </p:cNvSpPr>
            <p:nvPr userDrawn="1"/>
          </p:nvSpPr>
          <p:spPr bwMode="auto">
            <a:xfrm>
              <a:off x="336" y="2501"/>
              <a:ext cx="9" cy="11"/>
            </a:xfrm>
            <a:custGeom>
              <a:avLst/>
              <a:gdLst/>
              <a:ahLst/>
              <a:cxnLst>
                <a:cxn ang="0">
                  <a:pos x="7" y="3"/>
                </a:cxn>
                <a:cxn ang="0">
                  <a:pos x="9" y="11"/>
                </a:cxn>
                <a:cxn ang="0">
                  <a:pos x="2" y="5"/>
                </a:cxn>
                <a:cxn ang="0">
                  <a:pos x="6" y="0"/>
                </a:cxn>
                <a:cxn ang="0">
                  <a:pos x="0" y="4"/>
                </a:cxn>
                <a:cxn ang="0">
                  <a:pos x="7" y="3"/>
                </a:cxn>
              </a:cxnLst>
              <a:rect l="0" t="0" r="r" b="b"/>
              <a:pathLst>
                <a:path w="9" h="11">
                  <a:moveTo>
                    <a:pt x="7" y="3"/>
                  </a:moveTo>
                  <a:lnTo>
                    <a:pt x="9" y="11"/>
                  </a:lnTo>
                  <a:lnTo>
                    <a:pt x="2" y="5"/>
                  </a:lnTo>
                  <a:lnTo>
                    <a:pt x="6" y="0"/>
                  </a:lnTo>
                  <a:lnTo>
                    <a:pt x="0" y="4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82" name="Freeform 59"/>
            <p:cNvSpPr>
              <a:spLocks/>
            </p:cNvSpPr>
            <p:nvPr userDrawn="1"/>
          </p:nvSpPr>
          <p:spPr bwMode="auto">
            <a:xfrm>
              <a:off x="-17" y="1864"/>
              <a:ext cx="239" cy="354"/>
            </a:xfrm>
            <a:custGeom>
              <a:avLst/>
              <a:gdLst/>
              <a:ahLst/>
              <a:cxnLst>
                <a:cxn ang="0">
                  <a:pos x="0" y="348"/>
                </a:cxn>
                <a:cxn ang="0">
                  <a:pos x="34" y="304"/>
                </a:cxn>
                <a:cxn ang="0">
                  <a:pos x="65" y="263"/>
                </a:cxn>
                <a:cxn ang="0">
                  <a:pos x="121" y="177"/>
                </a:cxn>
                <a:cxn ang="0">
                  <a:pos x="175" y="91"/>
                </a:cxn>
                <a:cxn ang="0">
                  <a:pos x="233" y="0"/>
                </a:cxn>
                <a:cxn ang="0">
                  <a:pos x="239" y="5"/>
                </a:cxn>
                <a:cxn ang="0">
                  <a:pos x="181" y="95"/>
                </a:cxn>
                <a:cxn ang="0">
                  <a:pos x="127" y="181"/>
                </a:cxn>
                <a:cxn ang="0">
                  <a:pos x="70" y="268"/>
                </a:cxn>
                <a:cxn ang="0">
                  <a:pos x="38" y="310"/>
                </a:cxn>
                <a:cxn ang="0">
                  <a:pos x="4" y="354"/>
                </a:cxn>
                <a:cxn ang="0">
                  <a:pos x="0" y="348"/>
                </a:cxn>
              </a:cxnLst>
              <a:rect l="0" t="0" r="r" b="b"/>
              <a:pathLst>
                <a:path w="239" h="354">
                  <a:moveTo>
                    <a:pt x="0" y="348"/>
                  </a:moveTo>
                  <a:lnTo>
                    <a:pt x="34" y="304"/>
                  </a:lnTo>
                  <a:lnTo>
                    <a:pt x="65" y="263"/>
                  </a:lnTo>
                  <a:lnTo>
                    <a:pt x="121" y="177"/>
                  </a:lnTo>
                  <a:lnTo>
                    <a:pt x="175" y="91"/>
                  </a:lnTo>
                  <a:lnTo>
                    <a:pt x="233" y="0"/>
                  </a:lnTo>
                  <a:lnTo>
                    <a:pt x="239" y="5"/>
                  </a:lnTo>
                  <a:lnTo>
                    <a:pt x="181" y="95"/>
                  </a:lnTo>
                  <a:lnTo>
                    <a:pt x="127" y="181"/>
                  </a:lnTo>
                  <a:lnTo>
                    <a:pt x="70" y="268"/>
                  </a:lnTo>
                  <a:lnTo>
                    <a:pt x="38" y="310"/>
                  </a:lnTo>
                  <a:lnTo>
                    <a:pt x="4" y="354"/>
                  </a:lnTo>
                  <a:lnTo>
                    <a:pt x="0" y="348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83" name="Freeform 60"/>
            <p:cNvSpPr>
              <a:spLocks/>
            </p:cNvSpPr>
            <p:nvPr userDrawn="1"/>
          </p:nvSpPr>
          <p:spPr bwMode="auto">
            <a:xfrm>
              <a:off x="-20" y="2212"/>
              <a:ext cx="7" cy="6"/>
            </a:xfrm>
            <a:custGeom>
              <a:avLst/>
              <a:gdLst/>
              <a:ahLst/>
              <a:cxnLst>
                <a:cxn ang="0">
                  <a:pos x="3" y="6"/>
                </a:cxn>
                <a:cxn ang="0">
                  <a:pos x="0" y="3"/>
                </a:cxn>
                <a:cxn ang="0">
                  <a:pos x="3" y="0"/>
                </a:cxn>
                <a:cxn ang="0">
                  <a:pos x="7" y="6"/>
                </a:cxn>
                <a:cxn ang="0">
                  <a:pos x="7" y="0"/>
                </a:cxn>
                <a:cxn ang="0">
                  <a:pos x="3" y="6"/>
                </a:cxn>
              </a:cxnLst>
              <a:rect l="0" t="0" r="r" b="b"/>
              <a:pathLst>
                <a:path w="7" h="6">
                  <a:moveTo>
                    <a:pt x="3" y="6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7" y="6"/>
                  </a:lnTo>
                  <a:lnTo>
                    <a:pt x="7" y="0"/>
                  </a:lnTo>
                  <a:lnTo>
                    <a:pt x="3" y="6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84" name="Freeform 61"/>
            <p:cNvSpPr>
              <a:spLocks/>
            </p:cNvSpPr>
            <p:nvPr userDrawn="1"/>
          </p:nvSpPr>
          <p:spPr bwMode="auto">
            <a:xfrm>
              <a:off x="216" y="1814"/>
              <a:ext cx="13" cy="55"/>
            </a:xfrm>
            <a:custGeom>
              <a:avLst/>
              <a:gdLst/>
              <a:ahLst/>
              <a:cxnLst>
                <a:cxn ang="0">
                  <a:pos x="0" y="50"/>
                </a:cxn>
                <a:cxn ang="0">
                  <a:pos x="4" y="36"/>
                </a:cxn>
                <a:cxn ang="0">
                  <a:pos x="7" y="22"/>
                </a:cxn>
                <a:cxn ang="0">
                  <a:pos x="6" y="11"/>
                </a:cxn>
                <a:cxn ang="0">
                  <a:pos x="0" y="4"/>
                </a:cxn>
                <a:cxn ang="0">
                  <a:pos x="6" y="0"/>
                </a:cxn>
                <a:cxn ang="0">
                  <a:pos x="11" y="8"/>
                </a:cxn>
                <a:cxn ang="0">
                  <a:pos x="13" y="22"/>
                </a:cxn>
                <a:cxn ang="0">
                  <a:pos x="10" y="39"/>
                </a:cxn>
                <a:cxn ang="0">
                  <a:pos x="6" y="55"/>
                </a:cxn>
                <a:cxn ang="0">
                  <a:pos x="0" y="50"/>
                </a:cxn>
              </a:cxnLst>
              <a:rect l="0" t="0" r="r" b="b"/>
              <a:pathLst>
                <a:path w="13" h="55">
                  <a:moveTo>
                    <a:pt x="0" y="50"/>
                  </a:moveTo>
                  <a:lnTo>
                    <a:pt x="4" y="36"/>
                  </a:lnTo>
                  <a:lnTo>
                    <a:pt x="7" y="22"/>
                  </a:lnTo>
                  <a:lnTo>
                    <a:pt x="6" y="11"/>
                  </a:lnTo>
                  <a:lnTo>
                    <a:pt x="0" y="4"/>
                  </a:lnTo>
                  <a:lnTo>
                    <a:pt x="6" y="0"/>
                  </a:lnTo>
                  <a:lnTo>
                    <a:pt x="11" y="8"/>
                  </a:lnTo>
                  <a:lnTo>
                    <a:pt x="13" y="22"/>
                  </a:lnTo>
                  <a:lnTo>
                    <a:pt x="10" y="39"/>
                  </a:lnTo>
                  <a:lnTo>
                    <a:pt x="6" y="55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85" name="Freeform 62"/>
            <p:cNvSpPr>
              <a:spLocks/>
            </p:cNvSpPr>
            <p:nvPr userDrawn="1"/>
          </p:nvSpPr>
          <p:spPr bwMode="auto">
            <a:xfrm>
              <a:off x="216" y="1864"/>
              <a:ext cx="6" cy="5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0" y="0"/>
                </a:cxn>
                <a:cxn ang="0">
                  <a:pos x="6" y="5"/>
                </a:cxn>
              </a:cxnLst>
              <a:rect l="0" t="0" r="r" b="b"/>
              <a:pathLst>
                <a:path w="6" h="5">
                  <a:moveTo>
                    <a:pt x="6" y="5"/>
                  </a:moveTo>
                  <a:lnTo>
                    <a:pt x="0" y="0"/>
                  </a:lnTo>
                  <a:lnTo>
                    <a:pt x="6" y="5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86" name="Freeform 63"/>
            <p:cNvSpPr>
              <a:spLocks/>
            </p:cNvSpPr>
            <p:nvPr userDrawn="1"/>
          </p:nvSpPr>
          <p:spPr bwMode="auto">
            <a:xfrm>
              <a:off x="-193" y="1812"/>
              <a:ext cx="413" cy="99"/>
            </a:xfrm>
            <a:custGeom>
              <a:avLst/>
              <a:gdLst/>
              <a:ahLst/>
              <a:cxnLst>
                <a:cxn ang="0">
                  <a:pos x="413" y="6"/>
                </a:cxn>
                <a:cxn ang="0">
                  <a:pos x="360" y="14"/>
                </a:cxn>
                <a:cxn ang="0">
                  <a:pos x="307" y="26"/>
                </a:cxn>
                <a:cxn ang="0">
                  <a:pos x="204" y="55"/>
                </a:cxn>
                <a:cxn ang="0">
                  <a:pos x="104" y="85"/>
                </a:cxn>
                <a:cxn ang="0">
                  <a:pos x="53" y="95"/>
                </a:cxn>
                <a:cxn ang="0">
                  <a:pos x="3" y="99"/>
                </a:cxn>
                <a:cxn ang="0">
                  <a:pos x="0" y="93"/>
                </a:cxn>
                <a:cxn ang="0">
                  <a:pos x="50" y="89"/>
                </a:cxn>
                <a:cxn ang="0">
                  <a:pos x="101" y="79"/>
                </a:cxn>
                <a:cxn ang="0">
                  <a:pos x="201" y="50"/>
                </a:cxn>
                <a:cxn ang="0">
                  <a:pos x="304" y="20"/>
                </a:cxn>
                <a:cxn ang="0">
                  <a:pos x="357" y="9"/>
                </a:cxn>
                <a:cxn ang="0">
                  <a:pos x="411" y="0"/>
                </a:cxn>
                <a:cxn ang="0">
                  <a:pos x="413" y="6"/>
                </a:cxn>
              </a:cxnLst>
              <a:rect l="0" t="0" r="r" b="b"/>
              <a:pathLst>
                <a:path w="413" h="99">
                  <a:moveTo>
                    <a:pt x="413" y="6"/>
                  </a:moveTo>
                  <a:lnTo>
                    <a:pt x="360" y="14"/>
                  </a:lnTo>
                  <a:lnTo>
                    <a:pt x="307" y="26"/>
                  </a:lnTo>
                  <a:lnTo>
                    <a:pt x="204" y="55"/>
                  </a:lnTo>
                  <a:lnTo>
                    <a:pt x="104" y="85"/>
                  </a:lnTo>
                  <a:lnTo>
                    <a:pt x="53" y="95"/>
                  </a:lnTo>
                  <a:lnTo>
                    <a:pt x="3" y="99"/>
                  </a:lnTo>
                  <a:lnTo>
                    <a:pt x="0" y="93"/>
                  </a:lnTo>
                  <a:lnTo>
                    <a:pt x="50" y="89"/>
                  </a:lnTo>
                  <a:lnTo>
                    <a:pt x="101" y="79"/>
                  </a:lnTo>
                  <a:lnTo>
                    <a:pt x="201" y="50"/>
                  </a:lnTo>
                  <a:lnTo>
                    <a:pt x="304" y="20"/>
                  </a:lnTo>
                  <a:lnTo>
                    <a:pt x="357" y="9"/>
                  </a:lnTo>
                  <a:lnTo>
                    <a:pt x="411" y="0"/>
                  </a:lnTo>
                  <a:lnTo>
                    <a:pt x="413" y="6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87" name="Freeform 64"/>
            <p:cNvSpPr>
              <a:spLocks/>
            </p:cNvSpPr>
            <p:nvPr userDrawn="1"/>
          </p:nvSpPr>
          <p:spPr bwMode="auto">
            <a:xfrm>
              <a:off x="216" y="1812"/>
              <a:ext cx="6" cy="6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4" y="6"/>
                </a:cxn>
                <a:cxn ang="0">
                  <a:pos x="0" y="6"/>
                </a:cxn>
                <a:cxn ang="0">
                  <a:pos x="6" y="2"/>
                </a:cxn>
              </a:cxnLst>
              <a:rect l="0" t="0" r="r" b="b"/>
              <a:pathLst>
                <a:path w="6" h="6">
                  <a:moveTo>
                    <a:pt x="6" y="2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4" y="6"/>
                  </a:lnTo>
                  <a:lnTo>
                    <a:pt x="0" y="6"/>
                  </a:lnTo>
                  <a:lnTo>
                    <a:pt x="6" y="2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88" name="Freeform 65"/>
            <p:cNvSpPr>
              <a:spLocks/>
            </p:cNvSpPr>
            <p:nvPr userDrawn="1"/>
          </p:nvSpPr>
          <p:spPr bwMode="auto">
            <a:xfrm>
              <a:off x="-232" y="1145"/>
              <a:ext cx="184" cy="765"/>
            </a:xfrm>
            <a:custGeom>
              <a:avLst/>
              <a:gdLst/>
              <a:ahLst/>
              <a:cxnLst>
                <a:cxn ang="0">
                  <a:pos x="38" y="765"/>
                </a:cxn>
                <a:cxn ang="0">
                  <a:pos x="24" y="718"/>
                </a:cxn>
                <a:cxn ang="0">
                  <a:pos x="14" y="669"/>
                </a:cxn>
                <a:cxn ang="0">
                  <a:pos x="5" y="618"/>
                </a:cxn>
                <a:cxn ang="0">
                  <a:pos x="3" y="568"/>
                </a:cxn>
                <a:cxn ang="0">
                  <a:pos x="0" y="516"/>
                </a:cxn>
                <a:cxn ang="0">
                  <a:pos x="4" y="465"/>
                </a:cxn>
                <a:cxn ang="0">
                  <a:pos x="17" y="362"/>
                </a:cxn>
                <a:cxn ang="0">
                  <a:pos x="28" y="311"/>
                </a:cxn>
                <a:cxn ang="0">
                  <a:pos x="41" y="261"/>
                </a:cxn>
                <a:cxn ang="0">
                  <a:pos x="58" y="213"/>
                </a:cxn>
                <a:cxn ang="0">
                  <a:pos x="78" y="167"/>
                </a:cxn>
                <a:cxn ang="0">
                  <a:pos x="99" y="121"/>
                </a:cxn>
                <a:cxn ang="0">
                  <a:pos x="123" y="79"/>
                </a:cxn>
                <a:cxn ang="0">
                  <a:pos x="150" y="38"/>
                </a:cxn>
                <a:cxn ang="0">
                  <a:pos x="179" y="0"/>
                </a:cxn>
                <a:cxn ang="0">
                  <a:pos x="184" y="5"/>
                </a:cxn>
                <a:cxn ang="0">
                  <a:pos x="155" y="42"/>
                </a:cxn>
                <a:cxn ang="0">
                  <a:pos x="128" y="83"/>
                </a:cxn>
                <a:cxn ang="0">
                  <a:pos x="104" y="125"/>
                </a:cxn>
                <a:cxn ang="0">
                  <a:pos x="83" y="171"/>
                </a:cxn>
                <a:cxn ang="0">
                  <a:pos x="63" y="217"/>
                </a:cxn>
                <a:cxn ang="0">
                  <a:pos x="46" y="264"/>
                </a:cxn>
                <a:cxn ang="0">
                  <a:pos x="34" y="314"/>
                </a:cxn>
                <a:cxn ang="0">
                  <a:pos x="22" y="364"/>
                </a:cxn>
                <a:cxn ang="0">
                  <a:pos x="10" y="465"/>
                </a:cxn>
                <a:cxn ang="0">
                  <a:pos x="7" y="516"/>
                </a:cxn>
                <a:cxn ang="0">
                  <a:pos x="8" y="568"/>
                </a:cxn>
                <a:cxn ang="0">
                  <a:pos x="11" y="618"/>
                </a:cxn>
                <a:cxn ang="0">
                  <a:pos x="20" y="669"/>
                </a:cxn>
                <a:cxn ang="0">
                  <a:pos x="29" y="715"/>
                </a:cxn>
                <a:cxn ang="0">
                  <a:pos x="44" y="762"/>
                </a:cxn>
                <a:cxn ang="0">
                  <a:pos x="38" y="765"/>
                </a:cxn>
              </a:cxnLst>
              <a:rect l="0" t="0" r="r" b="b"/>
              <a:pathLst>
                <a:path w="184" h="765">
                  <a:moveTo>
                    <a:pt x="38" y="765"/>
                  </a:moveTo>
                  <a:lnTo>
                    <a:pt x="24" y="718"/>
                  </a:lnTo>
                  <a:lnTo>
                    <a:pt x="14" y="669"/>
                  </a:lnTo>
                  <a:lnTo>
                    <a:pt x="5" y="618"/>
                  </a:lnTo>
                  <a:lnTo>
                    <a:pt x="3" y="568"/>
                  </a:lnTo>
                  <a:lnTo>
                    <a:pt x="0" y="516"/>
                  </a:lnTo>
                  <a:lnTo>
                    <a:pt x="4" y="465"/>
                  </a:lnTo>
                  <a:lnTo>
                    <a:pt x="17" y="362"/>
                  </a:lnTo>
                  <a:lnTo>
                    <a:pt x="28" y="311"/>
                  </a:lnTo>
                  <a:lnTo>
                    <a:pt x="41" y="261"/>
                  </a:lnTo>
                  <a:lnTo>
                    <a:pt x="58" y="213"/>
                  </a:lnTo>
                  <a:lnTo>
                    <a:pt x="78" y="167"/>
                  </a:lnTo>
                  <a:lnTo>
                    <a:pt x="99" y="121"/>
                  </a:lnTo>
                  <a:lnTo>
                    <a:pt x="123" y="79"/>
                  </a:lnTo>
                  <a:lnTo>
                    <a:pt x="150" y="38"/>
                  </a:lnTo>
                  <a:lnTo>
                    <a:pt x="179" y="0"/>
                  </a:lnTo>
                  <a:lnTo>
                    <a:pt x="184" y="5"/>
                  </a:lnTo>
                  <a:lnTo>
                    <a:pt x="155" y="42"/>
                  </a:lnTo>
                  <a:lnTo>
                    <a:pt x="128" y="83"/>
                  </a:lnTo>
                  <a:lnTo>
                    <a:pt x="104" y="125"/>
                  </a:lnTo>
                  <a:lnTo>
                    <a:pt x="83" y="171"/>
                  </a:lnTo>
                  <a:lnTo>
                    <a:pt x="63" y="217"/>
                  </a:lnTo>
                  <a:lnTo>
                    <a:pt x="46" y="264"/>
                  </a:lnTo>
                  <a:lnTo>
                    <a:pt x="34" y="314"/>
                  </a:lnTo>
                  <a:lnTo>
                    <a:pt x="22" y="364"/>
                  </a:lnTo>
                  <a:lnTo>
                    <a:pt x="10" y="465"/>
                  </a:lnTo>
                  <a:lnTo>
                    <a:pt x="7" y="516"/>
                  </a:lnTo>
                  <a:lnTo>
                    <a:pt x="8" y="568"/>
                  </a:lnTo>
                  <a:lnTo>
                    <a:pt x="11" y="618"/>
                  </a:lnTo>
                  <a:lnTo>
                    <a:pt x="20" y="669"/>
                  </a:lnTo>
                  <a:lnTo>
                    <a:pt x="29" y="715"/>
                  </a:lnTo>
                  <a:lnTo>
                    <a:pt x="44" y="762"/>
                  </a:lnTo>
                  <a:lnTo>
                    <a:pt x="38" y="765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89" name="Freeform 66"/>
            <p:cNvSpPr>
              <a:spLocks/>
            </p:cNvSpPr>
            <p:nvPr userDrawn="1"/>
          </p:nvSpPr>
          <p:spPr bwMode="auto">
            <a:xfrm>
              <a:off x="-194" y="1905"/>
              <a:ext cx="6" cy="6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0" y="6"/>
                </a:cxn>
                <a:cxn ang="0">
                  <a:pos x="0" y="5"/>
                </a:cxn>
                <a:cxn ang="0">
                  <a:pos x="6" y="2"/>
                </a:cxn>
                <a:cxn ang="0">
                  <a:pos x="1" y="0"/>
                </a:cxn>
                <a:cxn ang="0">
                  <a:pos x="4" y="6"/>
                </a:cxn>
              </a:cxnLst>
              <a:rect l="0" t="0" r="r" b="b"/>
              <a:pathLst>
                <a:path w="6" h="6">
                  <a:moveTo>
                    <a:pt x="4" y="6"/>
                  </a:moveTo>
                  <a:lnTo>
                    <a:pt x="0" y="6"/>
                  </a:lnTo>
                  <a:lnTo>
                    <a:pt x="0" y="5"/>
                  </a:lnTo>
                  <a:lnTo>
                    <a:pt x="6" y="2"/>
                  </a:lnTo>
                  <a:lnTo>
                    <a:pt x="1" y="0"/>
                  </a:lnTo>
                  <a:lnTo>
                    <a:pt x="4" y="6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90" name="Freeform 67"/>
            <p:cNvSpPr>
              <a:spLocks/>
            </p:cNvSpPr>
            <p:nvPr userDrawn="1"/>
          </p:nvSpPr>
          <p:spPr bwMode="auto">
            <a:xfrm>
              <a:off x="-53" y="1036"/>
              <a:ext cx="444" cy="114"/>
            </a:xfrm>
            <a:custGeom>
              <a:avLst/>
              <a:gdLst/>
              <a:ahLst/>
              <a:cxnLst>
                <a:cxn ang="0">
                  <a:pos x="0" y="109"/>
                </a:cxn>
                <a:cxn ang="0">
                  <a:pos x="22" y="85"/>
                </a:cxn>
                <a:cxn ang="0">
                  <a:pos x="44" y="65"/>
                </a:cxn>
                <a:cxn ang="0">
                  <a:pos x="68" y="48"/>
                </a:cxn>
                <a:cxn ang="0">
                  <a:pos x="98" y="34"/>
                </a:cxn>
                <a:cxn ang="0">
                  <a:pos x="125" y="22"/>
                </a:cxn>
                <a:cxn ang="0">
                  <a:pos x="153" y="14"/>
                </a:cxn>
                <a:cxn ang="0">
                  <a:pos x="183" y="8"/>
                </a:cxn>
                <a:cxn ang="0">
                  <a:pos x="213" y="3"/>
                </a:cxn>
                <a:cxn ang="0">
                  <a:pos x="242" y="1"/>
                </a:cxn>
                <a:cxn ang="0">
                  <a:pos x="273" y="0"/>
                </a:cxn>
                <a:cxn ang="0">
                  <a:pos x="333" y="3"/>
                </a:cxn>
                <a:cxn ang="0">
                  <a:pos x="391" y="10"/>
                </a:cxn>
                <a:cxn ang="0">
                  <a:pos x="444" y="20"/>
                </a:cxn>
                <a:cxn ang="0">
                  <a:pos x="443" y="27"/>
                </a:cxn>
                <a:cxn ang="0">
                  <a:pos x="389" y="17"/>
                </a:cxn>
                <a:cxn ang="0">
                  <a:pos x="333" y="10"/>
                </a:cxn>
                <a:cxn ang="0">
                  <a:pos x="273" y="7"/>
                </a:cxn>
                <a:cxn ang="0">
                  <a:pos x="242" y="8"/>
                </a:cxn>
                <a:cxn ang="0">
                  <a:pos x="213" y="10"/>
                </a:cxn>
                <a:cxn ang="0">
                  <a:pos x="183" y="15"/>
                </a:cxn>
                <a:cxn ang="0">
                  <a:pos x="155" y="21"/>
                </a:cxn>
                <a:cxn ang="0">
                  <a:pos x="126" y="29"/>
                </a:cxn>
                <a:cxn ang="0">
                  <a:pos x="99" y="41"/>
                </a:cxn>
                <a:cxn ang="0">
                  <a:pos x="72" y="53"/>
                </a:cxn>
                <a:cxn ang="0">
                  <a:pos x="48" y="70"/>
                </a:cxn>
                <a:cxn ang="0">
                  <a:pos x="26" y="90"/>
                </a:cxn>
                <a:cxn ang="0">
                  <a:pos x="5" y="114"/>
                </a:cxn>
                <a:cxn ang="0">
                  <a:pos x="0" y="109"/>
                </a:cxn>
              </a:cxnLst>
              <a:rect l="0" t="0" r="r" b="b"/>
              <a:pathLst>
                <a:path w="444" h="114">
                  <a:moveTo>
                    <a:pt x="0" y="109"/>
                  </a:moveTo>
                  <a:lnTo>
                    <a:pt x="22" y="85"/>
                  </a:lnTo>
                  <a:lnTo>
                    <a:pt x="44" y="65"/>
                  </a:lnTo>
                  <a:lnTo>
                    <a:pt x="68" y="48"/>
                  </a:lnTo>
                  <a:lnTo>
                    <a:pt x="98" y="34"/>
                  </a:lnTo>
                  <a:lnTo>
                    <a:pt x="125" y="22"/>
                  </a:lnTo>
                  <a:lnTo>
                    <a:pt x="153" y="14"/>
                  </a:lnTo>
                  <a:lnTo>
                    <a:pt x="183" y="8"/>
                  </a:lnTo>
                  <a:lnTo>
                    <a:pt x="213" y="3"/>
                  </a:lnTo>
                  <a:lnTo>
                    <a:pt x="242" y="1"/>
                  </a:lnTo>
                  <a:lnTo>
                    <a:pt x="273" y="0"/>
                  </a:lnTo>
                  <a:lnTo>
                    <a:pt x="333" y="3"/>
                  </a:lnTo>
                  <a:lnTo>
                    <a:pt x="391" y="10"/>
                  </a:lnTo>
                  <a:lnTo>
                    <a:pt x="444" y="20"/>
                  </a:lnTo>
                  <a:lnTo>
                    <a:pt x="443" y="27"/>
                  </a:lnTo>
                  <a:lnTo>
                    <a:pt x="389" y="17"/>
                  </a:lnTo>
                  <a:lnTo>
                    <a:pt x="333" y="10"/>
                  </a:lnTo>
                  <a:lnTo>
                    <a:pt x="273" y="7"/>
                  </a:lnTo>
                  <a:lnTo>
                    <a:pt x="242" y="8"/>
                  </a:lnTo>
                  <a:lnTo>
                    <a:pt x="213" y="10"/>
                  </a:lnTo>
                  <a:lnTo>
                    <a:pt x="183" y="15"/>
                  </a:lnTo>
                  <a:lnTo>
                    <a:pt x="155" y="21"/>
                  </a:lnTo>
                  <a:lnTo>
                    <a:pt x="126" y="29"/>
                  </a:lnTo>
                  <a:lnTo>
                    <a:pt x="99" y="41"/>
                  </a:lnTo>
                  <a:lnTo>
                    <a:pt x="72" y="53"/>
                  </a:lnTo>
                  <a:lnTo>
                    <a:pt x="48" y="70"/>
                  </a:lnTo>
                  <a:lnTo>
                    <a:pt x="26" y="90"/>
                  </a:lnTo>
                  <a:lnTo>
                    <a:pt x="5" y="114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91" name="Freeform 68"/>
            <p:cNvSpPr>
              <a:spLocks/>
            </p:cNvSpPr>
            <p:nvPr userDrawn="1"/>
          </p:nvSpPr>
          <p:spPr bwMode="auto">
            <a:xfrm>
              <a:off x="-53" y="1145"/>
              <a:ext cx="5" cy="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5"/>
                </a:cxn>
                <a:cxn ang="0">
                  <a:pos x="0" y="0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lnTo>
                    <a:pt x="5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92" name="Freeform 69"/>
            <p:cNvSpPr>
              <a:spLocks/>
            </p:cNvSpPr>
            <p:nvPr userDrawn="1"/>
          </p:nvSpPr>
          <p:spPr bwMode="auto">
            <a:xfrm>
              <a:off x="389" y="1056"/>
              <a:ext cx="179" cy="179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31" y="12"/>
                </a:cxn>
                <a:cxn ang="0">
                  <a:pos x="55" y="31"/>
                </a:cxn>
                <a:cxn ang="0">
                  <a:pos x="80" y="53"/>
                </a:cxn>
                <a:cxn ang="0">
                  <a:pos x="103" y="77"/>
                </a:cxn>
                <a:cxn ang="0">
                  <a:pos x="144" y="128"/>
                </a:cxn>
                <a:cxn ang="0">
                  <a:pos x="179" y="175"/>
                </a:cxn>
                <a:cxn ang="0">
                  <a:pos x="174" y="179"/>
                </a:cxn>
                <a:cxn ang="0">
                  <a:pos x="138" y="132"/>
                </a:cxn>
                <a:cxn ang="0">
                  <a:pos x="97" y="82"/>
                </a:cxn>
                <a:cxn ang="0">
                  <a:pos x="75" y="58"/>
                </a:cxn>
                <a:cxn ang="0">
                  <a:pos x="51" y="36"/>
                </a:cxn>
                <a:cxn ang="0">
                  <a:pos x="27" y="18"/>
                </a:cxn>
                <a:cxn ang="0">
                  <a:pos x="0" y="5"/>
                </a:cxn>
                <a:cxn ang="0">
                  <a:pos x="4" y="0"/>
                </a:cxn>
              </a:cxnLst>
              <a:rect l="0" t="0" r="r" b="b"/>
              <a:pathLst>
                <a:path w="179" h="179">
                  <a:moveTo>
                    <a:pt x="4" y="0"/>
                  </a:moveTo>
                  <a:lnTo>
                    <a:pt x="31" y="12"/>
                  </a:lnTo>
                  <a:lnTo>
                    <a:pt x="55" y="31"/>
                  </a:lnTo>
                  <a:lnTo>
                    <a:pt x="80" y="53"/>
                  </a:lnTo>
                  <a:lnTo>
                    <a:pt x="103" y="77"/>
                  </a:lnTo>
                  <a:lnTo>
                    <a:pt x="144" y="128"/>
                  </a:lnTo>
                  <a:lnTo>
                    <a:pt x="179" y="175"/>
                  </a:lnTo>
                  <a:lnTo>
                    <a:pt x="174" y="179"/>
                  </a:lnTo>
                  <a:lnTo>
                    <a:pt x="138" y="132"/>
                  </a:lnTo>
                  <a:lnTo>
                    <a:pt x="97" y="82"/>
                  </a:lnTo>
                  <a:lnTo>
                    <a:pt x="75" y="58"/>
                  </a:lnTo>
                  <a:lnTo>
                    <a:pt x="51" y="36"/>
                  </a:lnTo>
                  <a:lnTo>
                    <a:pt x="27" y="18"/>
                  </a:lnTo>
                  <a:lnTo>
                    <a:pt x="0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93" name="Freeform 70"/>
            <p:cNvSpPr>
              <a:spLocks/>
            </p:cNvSpPr>
            <p:nvPr userDrawn="1"/>
          </p:nvSpPr>
          <p:spPr bwMode="auto">
            <a:xfrm>
              <a:off x="389" y="1056"/>
              <a:ext cx="4" cy="7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" y="0"/>
                </a:cxn>
                <a:cxn ang="0">
                  <a:pos x="0" y="5"/>
                </a:cxn>
                <a:cxn ang="0">
                  <a:pos x="1" y="7"/>
                </a:cxn>
                <a:cxn ang="0">
                  <a:pos x="2" y="0"/>
                </a:cxn>
              </a:cxnLst>
              <a:rect l="0" t="0" r="r" b="b"/>
              <a:pathLst>
                <a:path w="4" h="7">
                  <a:moveTo>
                    <a:pt x="2" y="0"/>
                  </a:moveTo>
                  <a:lnTo>
                    <a:pt x="4" y="0"/>
                  </a:lnTo>
                  <a:lnTo>
                    <a:pt x="0" y="5"/>
                  </a:lnTo>
                  <a:lnTo>
                    <a:pt x="1" y="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94" name="Freeform 71"/>
            <p:cNvSpPr>
              <a:spLocks/>
            </p:cNvSpPr>
            <p:nvPr userDrawn="1"/>
          </p:nvSpPr>
          <p:spPr bwMode="auto">
            <a:xfrm>
              <a:off x="561" y="1231"/>
              <a:ext cx="7" cy="4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7" y="1"/>
                </a:cxn>
                <a:cxn ang="0">
                  <a:pos x="0" y="1"/>
                </a:cxn>
                <a:cxn ang="0">
                  <a:pos x="2" y="4"/>
                </a:cxn>
                <a:cxn ang="0">
                  <a:pos x="7" y="0"/>
                </a:cxn>
              </a:cxnLst>
              <a:rect l="0" t="0" r="r" b="b"/>
              <a:pathLst>
                <a:path w="7" h="4">
                  <a:moveTo>
                    <a:pt x="7" y="0"/>
                  </a:moveTo>
                  <a:lnTo>
                    <a:pt x="7" y="1"/>
                  </a:lnTo>
                  <a:lnTo>
                    <a:pt x="0" y="1"/>
                  </a:lnTo>
                  <a:lnTo>
                    <a:pt x="2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BEBE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95" name="Freeform 72"/>
            <p:cNvSpPr>
              <a:spLocks/>
            </p:cNvSpPr>
            <p:nvPr userDrawn="1"/>
          </p:nvSpPr>
          <p:spPr bwMode="auto">
            <a:xfrm>
              <a:off x="-1388" y="-333"/>
              <a:ext cx="4025" cy="4145"/>
            </a:xfrm>
            <a:custGeom>
              <a:avLst/>
              <a:gdLst/>
              <a:ahLst/>
              <a:cxnLst>
                <a:cxn ang="0">
                  <a:pos x="4024" y="1530"/>
                </a:cxn>
                <a:cxn ang="0">
                  <a:pos x="3922" y="2122"/>
                </a:cxn>
                <a:cxn ang="0">
                  <a:pos x="3639" y="2456"/>
                </a:cxn>
                <a:cxn ang="0">
                  <a:pos x="2921" y="2716"/>
                </a:cxn>
                <a:cxn ang="0">
                  <a:pos x="2597" y="2636"/>
                </a:cxn>
                <a:cxn ang="0">
                  <a:pos x="2910" y="2147"/>
                </a:cxn>
                <a:cxn ang="0">
                  <a:pos x="2975" y="1664"/>
                </a:cxn>
                <a:cxn ang="0">
                  <a:pos x="2772" y="1445"/>
                </a:cxn>
                <a:cxn ang="0">
                  <a:pos x="2402" y="1417"/>
                </a:cxn>
                <a:cxn ang="0">
                  <a:pos x="2212" y="1670"/>
                </a:cxn>
                <a:cxn ang="0">
                  <a:pos x="1968" y="1753"/>
                </a:cxn>
                <a:cxn ang="0">
                  <a:pos x="1897" y="1479"/>
                </a:cxn>
                <a:cxn ang="0">
                  <a:pos x="1508" y="1380"/>
                </a:cxn>
                <a:cxn ang="0">
                  <a:pos x="1219" y="1667"/>
                </a:cxn>
                <a:cxn ang="0">
                  <a:pos x="1176" y="2155"/>
                </a:cxn>
                <a:cxn ang="0">
                  <a:pos x="1333" y="2496"/>
                </a:cxn>
                <a:cxn ang="0">
                  <a:pos x="1854" y="2927"/>
                </a:cxn>
                <a:cxn ang="0">
                  <a:pos x="1975" y="3189"/>
                </a:cxn>
                <a:cxn ang="0">
                  <a:pos x="1815" y="3084"/>
                </a:cxn>
                <a:cxn ang="0">
                  <a:pos x="1112" y="2494"/>
                </a:cxn>
                <a:cxn ang="0">
                  <a:pos x="965" y="2084"/>
                </a:cxn>
                <a:cxn ang="0">
                  <a:pos x="969" y="1555"/>
                </a:cxn>
                <a:cxn ang="0">
                  <a:pos x="1215" y="1250"/>
                </a:cxn>
                <a:cxn ang="0">
                  <a:pos x="1668" y="1124"/>
                </a:cxn>
                <a:cxn ang="0">
                  <a:pos x="2050" y="1318"/>
                </a:cxn>
                <a:cxn ang="0">
                  <a:pos x="2317" y="1266"/>
                </a:cxn>
                <a:cxn ang="0">
                  <a:pos x="2670" y="1182"/>
                </a:cxn>
                <a:cxn ang="0">
                  <a:pos x="3011" y="1326"/>
                </a:cxn>
                <a:cxn ang="0">
                  <a:pos x="3236" y="1755"/>
                </a:cxn>
                <a:cxn ang="0">
                  <a:pos x="2935" y="2388"/>
                </a:cxn>
                <a:cxn ang="0">
                  <a:pos x="3161" y="2543"/>
                </a:cxn>
                <a:cxn ang="0">
                  <a:pos x="3653" y="2260"/>
                </a:cxn>
                <a:cxn ang="0">
                  <a:pos x="3806" y="1879"/>
                </a:cxn>
                <a:cxn ang="0">
                  <a:pos x="3716" y="1073"/>
                </a:cxn>
                <a:cxn ang="0">
                  <a:pos x="3284" y="513"/>
                </a:cxn>
                <a:cxn ang="0">
                  <a:pos x="2857" y="308"/>
                </a:cxn>
                <a:cxn ang="0">
                  <a:pos x="2170" y="216"/>
                </a:cxn>
                <a:cxn ang="0">
                  <a:pos x="1392" y="349"/>
                </a:cxn>
                <a:cxn ang="0">
                  <a:pos x="816" y="700"/>
                </a:cxn>
                <a:cxn ang="0">
                  <a:pos x="420" y="1205"/>
                </a:cxn>
                <a:cxn ang="0">
                  <a:pos x="238" y="1777"/>
                </a:cxn>
                <a:cxn ang="0">
                  <a:pos x="275" y="2526"/>
                </a:cxn>
                <a:cxn ang="0">
                  <a:pos x="579" y="3192"/>
                </a:cxn>
                <a:cxn ang="0">
                  <a:pos x="1084" y="3684"/>
                </a:cxn>
                <a:cxn ang="0">
                  <a:pos x="1654" y="3943"/>
                </a:cxn>
                <a:cxn ang="0">
                  <a:pos x="2287" y="3998"/>
                </a:cxn>
                <a:cxn ang="0">
                  <a:pos x="2823" y="3859"/>
                </a:cxn>
                <a:cxn ang="0">
                  <a:pos x="3347" y="3646"/>
                </a:cxn>
                <a:cxn ang="0">
                  <a:pos x="2629" y="4034"/>
                </a:cxn>
                <a:cxn ang="0">
                  <a:pos x="1956" y="4145"/>
                </a:cxn>
                <a:cxn ang="0">
                  <a:pos x="897" y="3798"/>
                </a:cxn>
                <a:cxn ang="0">
                  <a:pos x="400" y="3282"/>
                </a:cxn>
                <a:cxn ang="0">
                  <a:pos x="57" y="2547"/>
                </a:cxn>
                <a:cxn ang="0">
                  <a:pos x="12" y="1857"/>
                </a:cxn>
                <a:cxn ang="0">
                  <a:pos x="227" y="1087"/>
                </a:cxn>
                <a:cxn ang="0">
                  <a:pos x="611" y="533"/>
                </a:cxn>
                <a:cxn ang="0">
                  <a:pos x="1101" y="213"/>
                </a:cxn>
                <a:cxn ang="0">
                  <a:pos x="1968" y="17"/>
                </a:cxn>
                <a:cxn ang="0">
                  <a:pos x="2854" y="63"/>
                </a:cxn>
                <a:cxn ang="0">
                  <a:pos x="3573" y="430"/>
                </a:cxn>
              </a:cxnLst>
              <a:rect l="0" t="0" r="r" b="b"/>
              <a:pathLst>
                <a:path w="4025" h="4145">
                  <a:moveTo>
                    <a:pt x="3867" y="803"/>
                  </a:moveTo>
                  <a:lnTo>
                    <a:pt x="3883" y="844"/>
                  </a:lnTo>
                  <a:lnTo>
                    <a:pt x="3897" y="887"/>
                  </a:lnTo>
                  <a:lnTo>
                    <a:pt x="3911" y="930"/>
                  </a:lnTo>
                  <a:lnTo>
                    <a:pt x="3925" y="973"/>
                  </a:lnTo>
                  <a:lnTo>
                    <a:pt x="3938" y="1018"/>
                  </a:lnTo>
                  <a:lnTo>
                    <a:pt x="3950" y="1062"/>
                  </a:lnTo>
                  <a:lnTo>
                    <a:pt x="3962" y="1107"/>
                  </a:lnTo>
                  <a:lnTo>
                    <a:pt x="3967" y="1130"/>
                  </a:lnTo>
                  <a:lnTo>
                    <a:pt x="3973" y="1154"/>
                  </a:lnTo>
                  <a:lnTo>
                    <a:pt x="3983" y="1199"/>
                  </a:lnTo>
                  <a:lnTo>
                    <a:pt x="3991" y="1246"/>
                  </a:lnTo>
                  <a:lnTo>
                    <a:pt x="4000" y="1294"/>
                  </a:lnTo>
                  <a:lnTo>
                    <a:pt x="4007" y="1340"/>
                  </a:lnTo>
                  <a:lnTo>
                    <a:pt x="4013" y="1387"/>
                  </a:lnTo>
                  <a:lnTo>
                    <a:pt x="4017" y="1435"/>
                  </a:lnTo>
                  <a:lnTo>
                    <a:pt x="4021" y="1483"/>
                  </a:lnTo>
                  <a:lnTo>
                    <a:pt x="4024" y="1530"/>
                  </a:lnTo>
                  <a:lnTo>
                    <a:pt x="4025" y="1578"/>
                  </a:lnTo>
                  <a:lnTo>
                    <a:pt x="4025" y="1625"/>
                  </a:lnTo>
                  <a:lnTo>
                    <a:pt x="4023" y="1673"/>
                  </a:lnTo>
                  <a:lnTo>
                    <a:pt x="4020" y="1719"/>
                  </a:lnTo>
                  <a:lnTo>
                    <a:pt x="4016" y="1766"/>
                  </a:lnTo>
                  <a:lnTo>
                    <a:pt x="4013" y="1789"/>
                  </a:lnTo>
                  <a:lnTo>
                    <a:pt x="4010" y="1813"/>
                  </a:lnTo>
                  <a:lnTo>
                    <a:pt x="4007" y="1835"/>
                  </a:lnTo>
                  <a:lnTo>
                    <a:pt x="4003" y="1858"/>
                  </a:lnTo>
                  <a:lnTo>
                    <a:pt x="3999" y="1881"/>
                  </a:lnTo>
                  <a:lnTo>
                    <a:pt x="3994" y="1903"/>
                  </a:lnTo>
                  <a:lnTo>
                    <a:pt x="3989" y="1926"/>
                  </a:lnTo>
                  <a:lnTo>
                    <a:pt x="3983" y="1949"/>
                  </a:lnTo>
                  <a:lnTo>
                    <a:pt x="3970" y="1994"/>
                  </a:lnTo>
                  <a:lnTo>
                    <a:pt x="3956" y="2038"/>
                  </a:lnTo>
                  <a:lnTo>
                    <a:pt x="3949" y="2059"/>
                  </a:lnTo>
                  <a:lnTo>
                    <a:pt x="3941" y="2080"/>
                  </a:lnTo>
                  <a:lnTo>
                    <a:pt x="3922" y="2122"/>
                  </a:lnTo>
                  <a:lnTo>
                    <a:pt x="3912" y="2144"/>
                  </a:lnTo>
                  <a:lnTo>
                    <a:pt x="3902" y="2164"/>
                  </a:lnTo>
                  <a:lnTo>
                    <a:pt x="3891" y="2185"/>
                  </a:lnTo>
                  <a:lnTo>
                    <a:pt x="3881" y="2205"/>
                  </a:lnTo>
                  <a:lnTo>
                    <a:pt x="3868" y="2224"/>
                  </a:lnTo>
                  <a:lnTo>
                    <a:pt x="3857" y="2244"/>
                  </a:lnTo>
                  <a:lnTo>
                    <a:pt x="3843" y="2262"/>
                  </a:lnTo>
                  <a:lnTo>
                    <a:pt x="3829" y="2279"/>
                  </a:lnTo>
                  <a:lnTo>
                    <a:pt x="3799" y="2312"/>
                  </a:lnTo>
                  <a:lnTo>
                    <a:pt x="3785" y="2329"/>
                  </a:lnTo>
                  <a:lnTo>
                    <a:pt x="3769" y="2345"/>
                  </a:lnTo>
                  <a:lnTo>
                    <a:pt x="3754" y="2360"/>
                  </a:lnTo>
                  <a:lnTo>
                    <a:pt x="3738" y="2374"/>
                  </a:lnTo>
                  <a:lnTo>
                    <a:pt x="3723" y="2388"/>
                  </a:lnTo>
                  <a:lnTo>
                    <a:pt x="3707" y="2403"/>
                  </a:lnTo>
                  <a:lnTo>
                    <a:pt x="3673" y="2431"/>
                  </a:lnTo>
                  <a:lnTo>
                    <a:pt x="3656" y="2444"/>
                  </a:lnTo>
                  <a:lnTo>
                    <a:pt x="3639" y="2456"/>
                  </a:lnTo>
                  <a:lnTo>
                    <a:pt x="3605" y="2480"/>
                  </a:lnTo>
                  <a:lnTo>
                    <a:pt x="3570" y="2503"/>
                  </a:lnTo>
                  <a:lnTo>
                    <a:pt x="3533" y="2524"/>
                  </a:lnTo>
                  <a:lnTo>
                    <a:pt x="3496" y="2544"/>
                  </a:lnTo>
                  <a:lnTo>
                    <a:pt x="3458" y="2564"/>
                  </a:lnTo>
                  <a:lnTo>
                    <a:pt x="3420" y="2581"/>
                  </a:lnTo>
                  <a:lnTo>
                    <a:pt x="3380" y="2598"/>
                  </a:lnTo>
                  <a:lnTo>
                    <a:pt x="3341" y="2613"/>
                  </a:lnTo>
                  <a:lnTo>
                    <a:pt x="3301" y="2627"/>
                  </a:lnTo>
                  <a:lnTo>
                    <a:pt x="3260" y="2640"/>
                  </a:lnTo>
                  <a:lnTo>
                    <a:pt x="3219" y="2653"/>
                  </a:lnTo>
                  <a:lnTo>
                    <a:pt x="3178" y="2664"/>
                  </a:lnTo>
                  <a:lnTo>
                    <a:pt x="3136" y="2675"/>
                  </a:lnTo>
                  <a:lnTo>
                    <a:pt x="3093" y="2684"/>
                  </a:lnTo>
                  <a:lnTo>
                    <a:pt x="3051" y="2694"/>
                  </a:lnTo>
                  <a:lnTo>
                    <a:pt x="3007" y="2702"/>
                  </a:lnTo>
                  <a:lnTo>
                    <a:pt x="2965" y="2709"/>
                  </a:lnTo>
                  <a:lnTo>
                    <a:pt x="2921" y="2716"/>
                  </a:lnTo>
                  <a:lnTo>
                    <a:pt x="2877" y="2722"/>
                  </a:lnTo>
                  <a:lnTo>
                    <a:pt x="2833" y="2728"/>
                  </a:lnTo>
                  <a:lnTo>
                    <a:pt x="2789" y="2733"/>
                  </a:lnTo>
                  <a:lnTo>
                    <a:pt x="2702" y="2743"/>
                  </a:lnTo>
                  <a:lnTo>
                    <a:pt x="2614" y="2750"/>
                  </a:lnTo>
                  <a:lnTo>
                    <a:pt x="2605" y="2742"/>
                  </a:lnTo>
                  <a:lnTo>
                    <a:pt x="2598" y="2732"/>
                  </a:lnTo>
                  <a:lnTo>
                    <a:pt x="2593" y="2724"/>
                  </a:lnTo>
                  <a:lnTo>
                    <a:pt x="2588" y="2715"/>
                  </a:lnTo>
                  <a:lnTo>
                    <a:pt x="2586" y="2707"/>
                  </a:lnTo>
                  <a:lnTo>
                    <a:pt x="2583" y="2698"/>
                  </a:lnTo>
                  <a:lnTo>
                    <a:pt x="2581" y="2691"/>
                  </a:lnTo>
                  <a:lnTo>
                    <a:pt x="2581" y="2683"/>
                  </a:lnTo>
                  <a:lnTo>
                    <a:pt x="2584" y="2667"/>
                  </a:lnTo>
                  <a:lnTo>
                    <a:pt x="2586" y="2658"/>
                  </a:lnTo>
                  <a:lnTo>
                    <a:pt x="2588" y="2651"/>
                  </a:lnTo>
                  <a:lnTo>
                    <a:pt x="2593" y="2643"/>
                  </a:lnTo>
                  <a:lnTo>
                    <a:pt x="2597" y="2636"/>
                  </a:lnTo>
                  <a:lnTo>
                    <a:pt x="2607" y="2620"/>
                  </a:lnTo>
                  <a:lnTo>
                    <a:pt x="2618" y="2606"/>
                  </a:lnTo>
                  <a:lnTo>
                    <a:pt x="2629" y="2592"/>
                  </a:lnTo>
                  <a:lnTo>
                    <a:pt x="2655" y="2564"/>
                  </a:lnTo>
                  <a:lnTo>
                    <a:pt x="2666" y="2550"/>
                  </a:lnTo>
                  <a:lnTo>
                    <a:pt x="2676" y="2535"/>
                  </a:lnTo>
                  <a:lnTo>
                    <a:pt x="2685" y="2523"/>
                  </a:lnTo>
                  <a:lnTo>
                    <a:pt x="2692" y="2509"/>
                  </a:lnTo>
                  <a:lnTo>
                    <a:pt x="2726" y="2460"/>
                  </a:lnTo>
                  <a:lnTo>
                    <a:pt x="2760" y="2411"/>
                  </a:lnTo>
                  <a:lnTo>
                    <a:pt x="2792" y="2360"/>
                  </a:lnTo>
                  <a:lnTo>
                    <a:pt x="2809" y="2335"/>
                  </a:lnTo>
                  <a:lnTo>
                    <a:pt x="2825" y="2308"/>
                  </a:lnTo>
                  <a:lnTo>
                    <a:pt x="2854" y="2255"/>
                  </a:lnTo>
                  <a:lnTo>
                    <a:pt x="2870" y="2229"/>
                  </a:lnTo>
                  <a:lnTo>
                    <a:pt x="2883" y="2202"/>
                  </a:lnTo>
                  <a:lnTo>
                    <a:pt x="2897" y="2175"/>
                  </a:lnTo>
                  <a:lnTo>
                    <a:pt x="2910" y="2147"/>
                  </a:lnTo>
                  <a:lnTo>
                    <a:pt x="2921" y="2120"/>
                  </a:lnTo>
                  <a:lnTo>
                    <a:pt x="2932" y="2091"/>
                  </a:lnTo>
                  <a:lnTo>
                    <a:pt x="2942" y="2063"/>
                  </a:lnTo>
                  <a:lnTo>
                    <a:pt x="2952" y="2036"/>
                  </a:lnTo>
                  <a:lnTo>
                    <a:pt x="2956" y="2022"/>
                  </a:lnTo>
                  <a:lnTo>
                    <a:pt x="2960" y="2008"/>
                  </a:lnTo>
                  <a:lnTo>
                    <a:pt x="2969" y="1980"/>
                  </a:lnTo>
                  <a:lnTo>
                    <a:pt x="2975" y="1951"/>
                  </a:lnTo>
                  <a:lnTo>
                    <a:pt x="2980" y="1923"/>
                  </a:lnTo>
                  <a:lnTo>
                    <a:pt x="2984" y="1893"/>
                  </a:lnTo>
                  <a:lnTo>
                    <a:pt x="2989" y="1865"/>
                  </a:lnTo>
                  <a:lnTo>
                    <a:pt x="2990" y="1837"/>
                  </a:lnTo>
                  <a:lnTo>
                    <a:pt x="2992" y="1809"/>
                  </a:lnTo>
                  <a:lnTo>
                    <a:pt x="2990" y="1779"/>
                  </a:lnTo>
                  <a:lnTo>
                    <a:pt x="2989" y="1751"/>
                  </a:lnTo>
                  <a:lnTo>
                    <a:pt x="2986" y="1722"/>
                  </a:lnTo>
                  <a:lnTo>
                    <a:pt x="2980" y="1694"/>
                  </a:lnTo>
                  <a:lnTo>
                    <a:pt x="2975" y="1664"/>
                  </a:lnTo>
                  <a:lnTo>
                    <a:pt x="2966" y="1636"/>
                  </a:lnTo>
                  <a:lnTo>
                    <a:pt x="2959" y="1620"/>
                  </a:lnTo>
                  <a:lnTo>
                    <a:pt x="2951" y="1605"/>
                  </a:lnTo>
                  <a:lnTo>
                    <a:pt x="2942" y="1591"/>
                  </a:lnTo>
                  <a:lnTo>
                    <a:pt x="2932" y="1577"/>
                  </a:lnTo>
                  <a:lnTo>
                    <a:pt x="2922" y="1562"/>
                  </a:lnTo>
                  <a:lnTo>
                    <a:pt x="2912" y="1550"/>
                  </a:lnTo>
                  <a:lnTo>
                    <a:pt x="2902" y="1537"/>
                  </a:lnTo>
                  <a:lnTo>
                    <a:pt x="2891" y="1526"/>
                  </a:lnTo>
                  <a:lnTo>
                    <a:pt x="2878" y="1514"/>
                  </a:lnTo>
                  <a:lnTo>
                    <a:pt x="2867" y="1505"/>
                  </a:lnTo>
                  <a:lnTo>
                    <a:pt x="2854" y="1495"/>
                  </a:lnTo>
                  <a:lnTo>
                    <a:pt x="2842" y="1485"/>
                  </a:lnTo>
                  <a:lnTo>
                    <a:pt x="2827" y="1476"/>
                  </a:lnTo>
                  <a:lnTo>
                    <a:pt x="2815" y="1468"/>
                  </a:lnTo>
                  <a:lnTo>
                    <a:pt x="2801" y="1459"/>
                  </a:lnTo>
                  <a:lnTo>
                    <a:pt x="2786" y="1452"/>
                  </a:lnTo>
                  <a:lnTo>
                    <a:pt x="2772" y="1445"/>
                  </a:lnTo>
                  <a:lnTo>
                    <a:pt x="2757" y="1439"/>
                  </a:lnTo>
                  <a:lnTo>
                    <a:pt x="2743" y="1432"/>
                  </a:lnTo>
                  <a:lnTo>
                    <a:pt x="2727" y="1428"/>
                  </a:lnTo>
                  <a:lnTo>
                    <a:pt x="2696" y="1418"/>
                  </a:lnTo>
                  <a:lnTo>
                    <a:pt x="2665" y="1410"/>
                  </a:lnTo>
                  <a:lnTo>
                    <a:pt x="2632" y="1403"/>
                  </a:lnTo>
                  <a:lnTo>
                    <a:pt x="2617" y="1400"/>
                  </a:lnTo>
                  <a:lnTo>
                    <a:pt x="2600" y="1397"/>
                  </a:lnTo>
                  <a:lnTo>
                    <a:pt x="2567" y="1394"/>
                  </a:lnTo>
                  <a:lnTo>
                    <a:pt x="2535" y="1391"/>
                  </a:lnTo>
                  <a:lnTo>
                    <a:pt x="2516" y="1391"/>
                  </a:lnTo>
                  <a:lnTo>
                    <a:pt x="2499" y="1391"/>
                  </a:lnTo>
                  <a:lnTo>
                    <a:pt x="2482" y="1394"/>
                  </a:lnTo>
                  <a:lnTo>
                    <a:pt x="2465" y="1397"/>
                  </a:lnTo>
                  <a:lnTo>
                    <a:pt x="2448" y="1400"/>
                  </a:lnTo>
                  <a:lnTo>
                    <a:pt x="2433" y="1404"/>
                  </a:lnTo>
                  <a:lnTo>
                    <a:pt x="2417" y="1410"/>
                  </a:lnTo>
                  <a:lnTo>
                    <a:pt x="2402" y="1417"/>
                  </a:lnTo>
                  <a:lnTo>
                    <a:pt x="2386" y="1424"/>
                  </a:lnTo>
                  <a:lnTo>
                    <a:pt x="2372" y="1432"/>
                  </a:lnTo>
                  <a:lnTo>
                    <a:pt x="2358" y="1441"/>
                  </a:lnTo>
                  <a:lnTo>
                    <a:pt x="2344" y="1451"/>
                  </a:lnTo>
                  <a:lnTo>
                    <a:pt x="2330" y="1462"/>
                  </a:lnTo>
                  <a:lnTo>
                    <a:pt x="2317" y="1473"/>
                  </a:lnTo>
                  <a:lnTo>
                    <a:pt x="2303" y="1486"/>
                  </a:lnTo>
                  <a:lnTo>
                    <a:pt x="2290" y="1500"/>
                  </a:lnTo>
                  <a:lnTo>
                    <a:pt x="2282" y="1510"/>
                  </a:lnTo>
                  <a:lnTo>
                    <a:pt x="2273" y="1521"/>
                  </a:lnTo>
                  <a:lnTo>
                    <a:pt x="2266" y="1533"/>
                  </a:lnTo>
                  <a:lnTo>
                    <a:pt x="2259" y="1544"/>
                  </a:lnTo>
                  <a:lnTo>
                    <a:pt x="2252" y="1555"/>
                  </a:lnTo>
                  <a:lnTo>
                    <a:pt x="2246" y="1568"/>
                  </a:lnTo>
                  <a:lnTo>
                    <a:pt x="2235" y="1592"/>
                  </a:lnTo>
                  <a:lnTo>
                    <a:pt x="2226" y="1618"/>
                  </a:lnTo>
                  <a:lnTo>
                    <a:pt x="2218" y="1643"/>
                  </a:lnTo>
                  <a:lnTo>
                    <a:pt x="2212" y="1670"/>
                  </a:lnTo>
                  <a:lnTo>
                    <a:pt x="2207" y="1697"/>
                  </a:lnTo>
                  <a:lnTo>
                    <a:pt x="2197" y="1751"/>
                  </a:lnTo>
                  <a:lnTo>
                    <a:pt x="2188" y="1806"/>
                  </a:lnTo>
                  <a:lnTo>
                    <a:pt x="2183" y="1833"/>
                  </a:lnTo>
                  <a:lnTo>
                    <a:pt x="2178" y="1859"/>
                  </a:lnTo>
                  <a:lnTo>
                    <a:pt x="2171" y="1885"/>
                  </a:lnTo>
                  <a:lnTo>
                    <a:pt x="2164" y="1912"/>
                  </a:lnTo>
                  <a:lnTo>
                    <a:pt x="2139" y="1903"/>
                  </a:lnTo>
                  <a:lnTo>
                    <a:pt x="2112" y="1895"/>
                  </a:lnTo>
                  <a:lnTo>
                    <a:pt x="2085" y="1885"/>
                  </a:lnTo>
                  <a:lnTo>
                    <a:pt x="2058" y="1875"/>
                  </a:lnTo>
                  <a:lnTo>
                    <a:pt x="2033" y="1864"/>
                  </a:lnTo>
                  <a:lnTo>
                    <a:pt x="2007" y="1851"/>
                  </a:lnTo>
                  <a:lnTo>
                    <a:pt x="1982" y="1837"/>
                  </a:lnTo>
                  <a:lnTo>
                    <a:pt x="1958" y="1823"/>
                  </a:lnTo>
                  <a:lnTo>
                    <a:pt x="1962" y="1800"/>
                  </a:lnTo>
                  <a:lnTo>
                    <a:pt x="1965" y="1776"/>
                  </a:lnTo>
                  <a:lnTo>
                    <a:pt x="1968" y="1753"/>
                  </a:lnTo>
                  <a:lnTo>
                    <a:pt x="1969" y="1729"/>
                  </a:lnTo>
                  <a:lnTo>
                    <a:pt x="1969" y="1705"/>
                  </a:lnTo>
                  <a:lnTo>
                    <a:pt x="1968" y="1683"/>
                  </a:lnTo>
                  <a:lnTo>
                    <a:pt x="1966" y="1659"/>
                  </a:lnTo>
                  <a:lnTo>
                    <a:pt x="1965" y="1647"/>
                  </a:lnTo>
                  <a:lnTo>
                    <a:pt x="1963" y="1636"/>
                  </a:lnTo>
                  <a:lnTo>
                    <a:pt x="1960" y="1625"/>
                  </a:lnTo>
                  <a:lnTo>
                    <a:pt x="1959" y="1613"/>
                  </a:lnTo>
                  <a:lnTo>
                    <a:pt x="1953" y="1591"/>
                  </a:lnTo>
                  <a:lnTo>
                    <a:pt x="1949" y="1579"/>
                  </a:lnTo>
                  <a:lnTo>
                    <a:pt x="1946" y="1570"/>
                  </a:lnTo>
                  <a:lnTo>
                    <a:pt x="1942" y="1558"/>
                  </a:lnTo>
                  <a:lnTo>
                    <a:pt x="1938" y="1547"/>
                  </a:lnTo>
                  <a:lnTo>
                    <a:pt x="1928" y="1527"/>
                  </a:lnTo>
                  <a:lnTo>
                    <a:pt x="1917" y="1507"/>
                  </a:lnTo>
                  <a:lnTo>
                    <a:pt x="1911" y="1497"/>
                  </a:lnTo>
                  <a:lnTo>
                    <a:pt x="1904" y="1488"/>
                  </a:lnTo>
                  <a:lnTo>
                    <a:pt x="1897" y="1479"/>
                  </a:lnTo>
                  <a:lnTo>
                    <a:pt x="1890" y="1469"/>
                  </a:lnTo>
                  <a:lnTo>
                    <a:pt x="1864" y="1455"/>
                  </a:lnTo>
                  <a:lnTo>
                    <a:pt x="1837" y="1441"/>
                  </a:lnTo>
                  <a:lnTo>
                    <a:pt x="1809" y="1428"/>
                  </a:lnTo>
                  <a:lnTo>
                    <a:pt x="1781" y="1415"/>
                  </a:lnTo>
                  <a:lnTo>
                    <a:pt x="1753" y="1406"/>
                  </a:lnTo>
                  <a:lnTo>
                    <a:pt x="1723" y="1396"/>
                  </a:lnTo>
                  <a:lnTo>
                    <a:pt x="1692" y="1387"/>
                  </a:lnTo>
                  <a:lnTo>
                    <a:pt x="1662" y="1380"/>
                  </a:lnTo>
                  <a:lnTo>
                    <a:pt x="1647" y="1379"/>
                  </a:lnTo>
                  <a:lnTo>
                    <a:pt x="1631" y="1376"/>
                  </a:lnTo>
                  <a:lnTo>
                    <a:pt x="1615" y="1374"/>
                  </a:lnTo>
                  <a:lnTo>
                    <a:pt x="1600" y="1373"/>
                  </a:lnTo>
                  <a:lnTo>
                    <a:pt x="1584" y="1373"/>
                  </a:lnTo>
                  <a:lnTo>
                    <a:pt x="1569" y="1373"/>
                  </a:lnTo>
                  <a:lnTo>
                    <a:pt x="1539" y="1376"/>
                  </a:lnTo>
                  <a:lnTo>
                    <a:pt x="1523" y="1377"/>
                  </a:lnTo>
                  <a:lnTo>
                    <a:pt x="1508" y="1380"/>
                  </a:lnTo>
                  <a:lnTo>
                    <a:pt x="1478" y="1387"/>
                  </a:lnTo>
                  <a:lnTo>
                    <a:pt x="1464" y="1393"/>
                  </a:lnTo>
                  <a:lnTo>
                    <a:pt x="1449" y="1398"/>
                  </a:lnTo>
                  <a:lnTo>
                    <a:pt x="1434" y="1404"/>
                  </a:lnTo>
                  <a:lnTo>
                    <a:pt x="1420" y="1411"/>
                  </a:lnTo>
                  <a:lnTo>
                    <a:pt x="1400" y="1428"/>
                  </a:lnTo>
                  <a:lnTo>
                    <a:pt x="1379" y="1445"/>
                  </a:lnTo>
                  <a:lnTo>
                    <a:pt x="1361" y="1462"/>
                  </a:lnTo>
                  <a:lnTo>
                    <a:pt x="1342" y="1480"/>
                  </a:lnTo>
                  <a:lnTo>
                    <a:pt x="1325" y="1499"/>
                  </a:lnTo>
                  <a:lnTo>
                    <a:pt x="1308" y="1519"/>
                  </a:lnTo>
                  <a:lnTo>
                    <a:pt x="1294" y="1538"/>
                  </a:lnTo>
                  <a:lnTo>
                    <a:pt x="1279" y="1558"/>
                  </a:lnTo>
                  <a:lnTo>
                    <a:pt x="1266" y="1579"/>
                  </a:lnTo>
                  <a:lnTo>
                    <a:pt x="1253" y="1601"/>
                  </a:lnTo>
                  <a:lnTo>
                    <a:pt x="1241" y="1622"/>
                  </a:lnTo>
                  <a:lnTo>
                    <a:pt x="1229" y="1645"/>
                  </a:lnTo>
                  <a:lnTo>
                    <a:pt x="1219" y="1667"/>
                  </a:lnTo>
                  <a:lnTo>
                    <a:pt x="1209" y="1691"/>
                  </a:lnTo>
                  <a:lnTo>
                    <a:pt x="1201" y="1714"/>
                  </a:lnTo>
                  <a:lnTo>
                    <a:pt x="1194" y="1738"/>
                  </a:lnTo>
                  <a:lnTo>
                    <a:pt x="1187" y="1762"/>
                  </a:lnTo>
                  <a:lnTo>
                    <a:pt x="1181" y="1786"/>
                  </a:lnTo>
                  <a:lnTo>
                    <a:pt x="1176" y="1811"/>
                  </a:lnTo>
                  <a:lnTo>
                    <a:pt x="1171" y="1837"/>
                  </a:lnTo>
                  <a:lnTo>
                    <a:pt x="1167" y="1862"/>
                  </a:lnTo>
                  <a:lnTo>
                    <a:pt x="1164" y="1888"/>
                  </a:lnTo>
                  <a:lnTo>
                    <a:pt x="1163" y="1913"/>
                  </a:lnTo>
                  <a:lnTo>
                    <a:pt x="1161" y="1940"/>
                  </a:lnTo>
                  <a:lnTo>
                    <a:pt x="1160" y="1967"/>
                  </a:lnTo>
                  <a:lnTo>
                    <a:pt x="1160" y="1994"/>
                  </a:lnTo>
                  <a:lnTo>
                    <a:pt x="1161" y="2019"/>
                  </a:lnTo>
                  <a:lnTo>
                    <a:pt x="1163" y="2046"/>
                  </a:lnTo>
                  <a:lnTo>
                    <a:pt x="1168" y="2101"/>
                  </a:lnTo>
                  <a:lnTo>
                    <a:pt x="1171" y="2128"/>
                  </a:lnTo>
                  <a:lnTo>
                    <a:pt x="1176" y="2155"/>
                  </a:lnTo>
                  <a:lnTo>
                    <a:pt x="1178" y="2179"/>
                  </a:lnTo>
                  <a:lnTo>
                    <a:pt x="1183" y="2202"/>
                  </a:lnTo>
                  <a:lnTo>
                    <a:pt x="1187" y="2224"/>
                  </a:lnTo>
                  <a:lnTo>
                    <a:pt x="1191" y="2246"/>
                  </a:lnTo>
                  <a:lnTo>
                    <a:pt x="1198" y="2267"/>
                  </a:lnTo>
                  <a:lnTo>
                    <a:pt x="1204" y="2287"/>
                  </a:lnTo>
                  <a:lnTo>
                    <a:pt x="1211" y="2306"/>
                  </a:lnTo>
                  <a:lnTo>
                    <a:pt x="1219" y="2326"/>
                  </a:lnTo>
                  <a:lnTo>
                    <a:pt x="1228" y="2345"/>
                  </a:lnTo>
                  <a:lnTo>
                    <a:pt x="1238" y="2363"/>
                  </a:lnTo>
                  <a:lnTo>
                    <a:pt x="1248" y="2381"/>
                  </a:lnTo>
                  <a:lnTo>
                    <a:pt x="1258" y="2398"/>
                  </a:lnTo>
                  <a:lnTo>
                    <a:pt x="1269" y="2415"/>
                  </a:lnTo>
                  <a:lnTo>
                    <a:pt x="1282" y="2432"/>
                  </a:lnTo>
                  <a:lnTo>
                    <a:pt x="1293" y="2449"/>
                  </a:lnTo>
                  <a:lnTo>
                    <a:pt x="1306" y="2465"/>
                  </a:lnTo>
                  <a:lnTo>
                    <a:pt x="1320" y="2480"/>
                  </a:lnTo>
                  <a:lnTo>
                    <a:pt x="1333" y="2496"/>
                  </a:lnTo>
                  <a:lnTo>
                    <a:pt x="1347" y="2511"/>
                  </a:lnTo>
                  <a:lnTo>
                    <a:pt x="1361" y="2526"/>
                  </a:lnTo>
                  <a:lnTo>
                    <a:pt x="1376" y="2540"/>
                  </a:lnTo>
                  <a:lnTo>
                    <a:pt x="1392" y="2555"/>
                  </a:lnTo>
                  <a:lnTo>
                    <a:pt x="1423" y="2582"/>
                  </a:lnTo>
                  <a:lnTo>
                    <a:pt x="1456" y="2609"/>
                  </a:lnTo>
                  <a:lnTo>
                    <a:pt x="1488" y="2636"/>
                  </a:lnTo>
                  <a:lnTo>
                    <a:pt x="1556" y="2688"/>
                  </a:lnTo>
                  <a:lnTo>
                    <a:pt x="1625" y="2739"/>
                  </a:lnTo>
                  <a:lnTo>
                    <a:pt x="1661" y="2765"/>
                  </a:lnTo>
                  <a:lnTo>
                    <a:pt x="1695" y="2790"/>
                  </a:lnTo>
                  <a:lnTo>
                    <a:pt x="1729" y="2817"/>
                  </a:lnTo>
                  <a:lnTo>
                    <a:pt x="1746" y="2830"/>
                  </a:lnTo>
                  <a:lnTo>
                    <a:pt x="1761" y="2842"/>
                  </a:lnTo>
                  <a:lnTo>
                    <a:pt x="1794" y="2871"/>
                  </a:lnTo>
                  <a:lnTo>
                    <a:pt x="1825" y="2899"/>
                  </a:lnTo>
                  <a:lnTo>
                    <a:pt x="1840" y="2913"/>
                  </a:lnTo>
                  <a:lnTo>
                    <a:pt x="1854" y="2927"/>
                  </a:lnTo>
                  <a:lnTo>
                    <a:pt x="1883" y="2958"/>
                  </a:lnTo>
                  <a:lnTo>
                    <a:pt x="1897" y="2974"/>
                  </a:lnTo>
                  <a:lnTo>
                    <a:pt x="1910" y="2989"/>
                  </a:lnTo>
                  <a:lnTo>
                    <a:pt x="1922" y="3006"/>
                  </a:lnTo>
                  <a:lnTo>
                    <a:pt x="1934" y="3023"/>
                  </a:lnTo>
                  <a:lnTo>
                    <a:pt x="1945" y="3040"/>
                  </a:lnTo>
                  <a:lnTo>
                    <a:pt x="1956" y="3057"/>
                  </a:lnTo>
                  <a:lnTo>
                    <a:pt x="1966" y="3076"/>
                  </a:lnTo>
                  <a:lnTo>
                    <a:pt x="1976" y="3094"/>
                  </a:lnTo>
                  <a:lnTo>
                    <a:pt x="1985" y="3112"/>
                  </a:lnTo>
                  <a:lnTo>
                    <a:pt x="1993" y="3131"/>
                  </a:lnTo>
                  <a:lnTo>
                    <a:pt x="2002" y="3151"/>
                  </a:lnTo>
                  <a:lnTo>
                    <a:pt x="2009" y="3172"/>
                  </a:lnTo>
                  <a:lnTo>
                    <a:pt x="2002" y="3177"/>
                  </a:lnTo>
                  <a:lnTo>
                    <a:pt x="1994" y="3182"/>
                  </a:lnTo>
                  <a:lnTo>
                    <a:pt x="1987" y="3185"/>
                  </a:lnTo>
                  <a:lnTo>
                    <a:pt x="1982" y="3187"/>
                  </a:lnTo>
                  <a:lnTo>
                    <a:pt x="1975" y="3189"/>
                  </a:lnTo>
                  <a:lnTo>
                    <a:pt x="1969" y="3189"/>
                  </a:lnTo>
                  <a:lnTo>
                    <a:pt x="1962" y="3189"/>
                  </a:lnTo>
                  <a:lnTo>
                    <a:pt x="1956" y="3187"/>
                  </a:lnTo>
                  <a:lnTo>
                    <a:pt x="1951" y="3186"/>
                  </a:lnTo>
                  <a:lnTo>
                    <a:pt x="1944" y="3183"/>
                  </a:lnTo>
                  <a:lnTo>
                    <a:pt x="1932" y="3177"/>
                  </a:lnTo>
                  <a:lnTo>
                    <a:pt x="1921" y="3169"/>
                  </a:lnTo>
                  <a:lnTo>
                    <a:pt x="1908" y="3159"/>
                  </a:lnTo>
                  <a:lnTo>
                    <a:pt x="1886" y="3136"/>
                  </a:lnTo>
                  <a:lnTo>
                    <a:pt x="1874" y="3125"/>
                  </a:lnTo>
                  <a:lnTo>
                    <a:pt x="1861" y="3115"/>
                  </a:lnTo>
                  <a:lnTo>
                    <a:pt x="1850" y="3104"/>
                  </a:lnTo>
                  <a:lnTo>
                    <a:pt x="1843" y="3100"/>
                  </a:lnTo>
                  <a:lnTo>
                    <a:pt x="1837" y="3095"/>
                  </a:lnTo>
                  <a:lnTo>
                    <a:pt x="1830" y="3091"/>
                  </a:lnTo>
                  <a:lnTo>
                    <a:pt x="1825" y="3088"/>
                  </a:lnTo>
                  <a:lnTo>
                    <a:pt x="1818" y="3086"/>
                  </a:lnTo>
                  <a:lnTo>
                    <a:pt x="1815" y="3084"/>
                  </a:lnTo>
                  <a:lnTo>
                    <a:pt x="1812" y="3083"/>
                  </a:lnTo>
                  <a:lnTo>
                    <a:pt x="1666" y="2987"/>
                  </a:lnTo>
                  <a:lnTo>
                    <a:pt x="1593" y="2937"/>
                  </a:lnTo>
                  <a:lnTo>
                    <a:pt x="1521" y="2885"/>
                  </a:lnTo>
                  <a:lnTo>
                    <a:pt x="1484" y="2859"/>
                  </a:lnTo>
                  <a:lnTo>
                    <a:pt x="1449" y="2832"/>
                  </a:lnTo>
                  <a:lnTo>
                    <a:pt x="1413" y="2806"/>
                  </a:lnTo>
                  <a:lnTo>
                    <a:pt x="1379" y="2777"/>
                  </a:lnTo>
                  <a:lnTo>
                    <a:pt x="1345" y="2749"/>
                  </a:lnTo>
                  <a:lnTo>
                    <a:pt x="1313" y="2719"/>
                  </a:lnTo>
                  <a:lnTo>
                    <a:pt x="1280" y="2690"/>
                  </a:lnTo>
                  <a:lnTo>
                    <a:pt x="1249" y="2660"/>
                  </a:lnTo>
                  <a:lnTo>
                    <a:pt x="1219" y="2629"/>
                  </a:lnTo>
                  <a:lnTo>
                    <a:pt x="1190" y="2596"/>
                  </a:lnTo>
                  <a:lnTo>
                    <a:pt x="1163" y="2562"/>
                  </a:lnTo>
                  <a:lnTo>
                    <a:pt x="1149" y="2547"/>
                  </a:lnTo>
                  <a:lnTo>
                    <a:pt x="1136" y="2530"/>
                  </a:lnTo>
                  <a:lnTo>
                    <a:pt x="1112" y="2494"/>
                  </a:lnTo>
                  <a:lnTo>
                    <a:pt x="1099" y="2476"/>
                  </a:lnTo>
                  <a:lnTo>
                    <a:pt x="1088" y="2459"/>
                  </a:lnTo>
                  <a:lnTo>
                    <a:pt x="1078" y="2441"/>
                  </a:lnTo>
                  <a:lnTo>
                    <a:pt x="1067" y="2422"/>
                  </a:lnTo>
                  <a:lnTo>
                    <a:pt x="1057" y="2403"/>
                  </a:lnTo>
                  <a:lnTo>
                    <a:pt x="1047" y="2384"/>
                  </a:lnTo>
                  <a:lnTo>
                    <a:pt x="1038" y="2364"/>
                  </a:lnTo>
                  <a:lnTo>
                    <a:pt x="1028" y="2345"/>
                  </a:lnTo>
                  <a:lnTo>
                    <a:pt x="1013" y="2305"/>
                  </a:lnTo>
                  <a:lnTo>
                    <a:pt x="1006" y="2284"/>
                  </a:lnTo>
                  <a:lnTo>
                    <a:pt x="999" y="2262"/>
                  </a:lnTo>
                  <a:lnTo>
                    <a:pt x="993" y="2243"/>
                  </a:lnTo>
                  <a:lnTo>
                    <a:pt x="987" y="2220"/>
                  </a:lnTo>
                  <a:lnTo>
                    <a:pt x="978" y="2176"/>
                  </a:lnTo>
                  <a:lnTo>
                    <a:pt x="973" y="2154"/>
                  </a:lnTo>
                  <a:lnTo>
                    <a:pt x="969" y="2131"/>
                  </a:lnTo>
                  <a:lnTo>
                    <a:pt x="966" y="2108"/>
                  </a:lnTo>
                  <a:lnTo>
                    <a:pt x="965" y="2084"/>
                  </a:lnTo>
                  <a:lnTo>
                    <a:pt x="963" y="2062"/>
                  </a:lnTo>
                  <a:lnTo>
                    <a:pt x="962" y="2036"/>
                  </a:lnTo>
                  <a:lnTo>
                    <a:pt x="956" y="1997"/>
                  </a:lnTo>
                  <a:lnTo>
                    <a:pt x="952" y="1954"/>
                  </a:lnTo>
                  <a:lnTo>
                    <a:pt x="946" y="1913"/>
                  </a:lnTo>
                  <a:lnTo>
                    <a:pt x="944" y="1869"/>
                  </a:lnTo>
                  <a:lnTo>
                    <a:pt x="942" y="1827"/>
                  </a:lnTo>
                  <a:lnTo>
                    <a:pt x="941" y="1785"/>
                  </a:lnTo>
                  <a:lnTo>
                    <a:pt x="941" y="1763"/>
                  </a:lnTo>
                  <a:lnTo>
                    <a:pt x="941" y="1741"/>
                  </a:lnTo>
                  <a:lnTo>
                    <a:pt x="942" y="1719"/>
                  </a:lnTo>
                  <a:lnTo>
                    <a:pt x="944" y="1698"/>
                  </a:lnTo>
                  <a:lnTo>
                    <a:pt x="945" y="1677"/>
                  </a:lnTo>
                  <a:lnTo>
                    <a:pt x="948" y="1657"/>
                  </a:lnTo>
                  <a:lnTo>
                    <a:pt x="955" y="1615"/>
                  </a:lnTo>
                  <a:lnTo>
                    <a:pt x="959" y="1595"/>
                  </a:lnTo>
                  <a:lnTo>
                    <a:pt x="963" y="1575"/>
                  </a:lnTo>
                  <a:lnTo>
                    <a:pt x="969" y="1555"/>
                  </a:lnTo>
                  <a:lnTo>
                    <a:pt x="975" y="1536"/>
                  </a:lnTo>
                  <a:lnTo>
                    <a:pt x="982" y="1516"/>
                  </a:lnTo>
                  <a:lnTo>
                    <a:pt x="989" y="1497"/>
                  </a:lnTo>
                  <a:lnTo>
                    <a:pt x="997" y="1478"/>
                  </a:lnTo>
                  <a:lnTo>
                    <a:pt x="1006" y="1461"/>
                  </a:lnTo>
                  <a:lnTo>
                    <a:pt x="1016" y="1442"/>
                  </a:lnTo>
                  <a:lnTo>
                    <a:pt x="1027" y="1425"/>
                  </a:lnTo>
                  <a:lnTo>
                    <a:pt x="1038" y="1408"/>
                  </a:lnTo>
                  <a:lnTo>
                    <a:pt x="1050" y="1391"/>
                  </a:lnTo>
                  <a:lnTo>
                    <a:pt x="1069" y="1372"/>
                  </a:lnTo>
                  <a:lnTo>
                    <a:pt x="1089" y="1352"/>
                  </a:lnTo>
                  <a:lnTo>
                    <a:pt x="1099" y="1342"/>
                  </a:lnTo>
                  <a:lnTo>
                    <a:pt x="1109" y="1333"/>
                  </a:lnTo>
                  <a:lnTo>
                    <a:pt x="1129" y="1315"/>
                  </a:lnTo>
                  <a:lnTo>
                    <a:pt x="1150" y="1298"/>
                  </a:lnTo>
                  <a:lnTo>
                    <a:pt x="1171" y="1281"/>
                  </a:lnTo>
                  <a:lnTo>
                    <a:pt x="1194" y="1266"/>
                  </a:lnTo>
                  <a:lnTo>
                    <a:pt x="1215" y="1250"/>
                  </a:lnTo>
                  <a:lnTo>
                    <a:pt x="1238" y="1236"/>
                  </a:lnTo>
                  <a:lnTo>
                    <a:pt x="1260" y="1222"/>
                  </a:lnTo>
                  <a:lnTo>
                    <a:pt x="1284" y="1209"/>
                  </a:lnTo>
                  <a:lnTo>
                    <a:pt x="1307" y="1196"/>
                  </a:lnTo>
                  <a:lnTo>
                    <a:pt x="1331" y="1185"/>
                  </a:lnTo>
                  <a:lnTo>
                    <a:pt x="1357" y="1175"/>
                  </a:lnTo>
                  <a:lnTo>
                    <a:pt x="1381" y="1165"/>
                  </a:lnTo>
                  <a:lnTo>
                    <a:pt x="1405" y="1157"/>
                  </a:lnTo>
                  <a:lnTo>
                    <a:pt x="1430" y="1150"/>
                  </a:lnTo>
                  <a:lnTo>
                    <a:pt x="1456" y="1142"/>
                  </a:lnTo>
                  <a:lnTo>
                    <a:pt x="1481" y="1137"/>
                  </a:lnTo>
                  <a:lnTo>
                    <a:pt x="1508" y="1133"/>
                  </a:lnTo>
                  <a:lnTo>
                    <a:pt x="1533" y="1128"/>
                  </a:lnTo>
                  <a:lnTo>
                    <a:pt x="1560" y="1126"/>
                  </a:lnTo>
                  <a:lnTo>
                    <a:pt x="1587" y="1124"/>
                  </a:lnTo>
                  <a:lnTo>
                    <a:pt x="1613" y="1123"/>
                  </a:lnTo>
                  <a:lnTo>
                    <a:pt x="1639" y="1123"/>
                  </a:lnTo>
                  <a:lnTo>
                    <a:pt x="1668" y="1124"/>
                  </a:lnTo>
                  <a:lnTo>
                    <a:pt x="1695" y="1127"/>
                  </a:lnTo>
                  <a:lnTo>
                    <a:pt x="1721" y="1131"/>
                  </a:lnTo>
                  <a:lnTo>
                    <a:pt x="1736" y="1133"/>
                  </a:lnTo>
                  <a:lnTo>
                    <a:pt x="1748" y="1135"/>
                  </a:lnTo>
                  <a:lnTo>
                    <a:pt x="1777" y="1141"/>
                  </a:lnTo>
                  <a:lnTo>
                    <a:pt x="1804" y="1148"/>
                  </a:lnTo>
                  <a:lnTo>
                    <a:pt x="1832" y="1157"/>
                  </a:lnTo>
                  <a:lnTo>
                    <a:pt x="1854" y="1168"/>
                  </a:lnTo>
                  <a:lnTo>
                    <a:pt x="1876" y="1179"/>
                  </a:lnTo>
                  <a:lnTo>
                    <a:pt x="1897" y="1191"/>
                  </a:lnTo>
                  <a:lnTo>
                    <a:pt x="1918" y="1205"/>
                  </a:lnTo>
                  <a:lnTo>
                    <a:pt x="1939" y="1217"/>
                  </a:lnTo>
                  <a:lnTo>
                    <a:pt x="1959" y="1233"/>
                  </a:lnTo>
                  <a:lnTo>
                    <a:pt x="1979" y="1247"/>
                  </a:lnTo>
                  <a:lnTo>
                    <a:pt x="1997" y="1264"/>
                  </a:lnTo>
                  <a:lnTo>
                    <a:pt x="2016" y="1281"/>
                  </a:lnTo>
                  <a:lnTo>
                    <a:pt x="2033" y="1298"/>
                  </a:lnTo>
                  <a:lnTo>
                    <a:pt x="2050" y="1318"/>
                  </a:lnTo>
                  <a:lnTo>
                    <a:pt x="2065" y="1336"/>
                  </a:lnTo>
                  <a:lnTo>
                    <a:pt x="2079" y="1356"/>
                  </a:lnTo>
                  <a:lnTo>
                    <a:pt x="2093" y="1377"/>
                  </a:lnTo>
                  <a:lnTo>
                    <a:pt x="2106" y="1400"/>
                  </a:lnTo>
                  <a:lnTo>
                    <a:pt x="2117" y="1422"/>
                  </a:lnTo>
                  <a:lnTo>
                    <a:pt x="2129" y="1417"/>
                  </a:lnTo>
                  <a:lnTo>
                    <a:pt x="2140" y="1410"/>
                  </a:lnTo>
                  <a:lnTo>
                    <a:pt x="2151" y="1401"/>
                  </a:lnTo>
                  <a:lnTo>
                    <a:pt x="2163" y="1393"/>
                  </a:lnTo>
                  <a:lnTo>
                    <a:pt x="2185" y="1373"/>
                  </a:lnTo>
                  <a:lnTo>
                    <a:pt x="2208" y="1353"/>
                  </a:lnTo>
                  <a:lnTo>
                    <a:pt x="2231" y="1332"/>
                  </a:lnTo>
                  <a:lnTo>
                    <a:pt x="2253" y="1311"/>
                  </a:lnTo>
                  <a:lnTo>
                    <a:pt x="2265" y="1301"/>
                  </a:lnTo>
                  <a:lnTo>
                    <a:pt x="2277" y="1292"/>
                  </a:lnTo>
                  <a:lnTo>
                    <a:pt x="2289" y="1284"/>
                  </a:lnTo>
                  <a:lnTo>
                    <a:pt x="2301" y="1275"/>
                  </a:lnTo>
                  <a:lnTo>
                    <a:pt x="2317" y="1266"/>
                  </a:lnTo>
                  <a:lnTo>
                    <a:pt x="2324" y="1261"/>
                  </a:lnTo>
                  <a:lnTo>
                    <a:pt x="2332" y="1256"/>
                  </a:lnTo>
                  <a:lnTo>
                    <a:pt x="2349" y="1247"/>
                  </a:lnTo>
                  <a:lnTo>
                    <a:pt x="2366" y="1239"/>
                  </a:lnTo>
                  <a:lnTo>
                    <a:pt x="2385" y="1230"/>
                  </a:lnTo>
                  <a:lnTo>
                    <a:pt x="2403" y="1223"/>
                  </a:lnTo>
                  <a:lnTo>
                    <a:pt x="2423" y="1216"/>
                  </a:lnTo>
                  <a:lnTo>
                    <a:pt x="2443" y="1209"/>
                  </a:lnTo>
                  <a:lnTo>
                    <a:pt x="2463" y="1203"/>
                  </a:lnTo>
                  <a:lnTo>
                    <a:pt x="2482" y="1199"/>
                  </a:lnTo>
                  <a:lnTo>
                    <a:pt x="2502" y="1195"/>
                  </a:lnTo>
                  <a:lnTo>
                    <a:pt x="2523" y="1191"/>
                  </a:lnTo>
                  <a:lnTo>
                    <a:pt x="2545" y="1188"/>
                  </a:lnTo>
                  <a:lnTo>
                    <a:pt x="2564" y="1185"/>
                  </a:lnTo>
                  <a:lnTo>
                    <a:pt x="2607" y="1182"/>
                  </a:lnTo>
                  <a:lnTo>
                    <a:pt x="2628" y="1181"/>
                  </a:lnTo>
                  <a:lnTo>
                    <a:pt x="2649" y="1181"/>
                  </a:lnTo>
                  <a:lnTo>
                    <a:pt x="2670" y="1182"/>
                  </a:lnTo>
                  <a:lnTo>
                    <a:pt x="2692" y="1183"/>
                  </a:lnTo>
                  <a:lnTo>
                    <a:pt x="2713" y="1185"/>
                  </a:lnTo>
                  <a:lnTo>
                    <a:pt x="2733" y="1188"/>
                  </a:lnTo>
                  <a:lnTo>
                    <a:pt x="2754" y="1192"/>
                  </a:lnTo>
                  <a:lnTo>
                    <a:pt x="2774" y="1196"/>
                  </a:lnTo>
                  <a:lnTo>
                    <a:pt x="2794" y="1200"/>
                  </a:lnTo>
                  <a:lnTo>
                    <a:pt x="2813" y="1206"/>
                  </a:lnTo>
                  <a:lnTo>
                    <a:pt x="2832" y="1212"/>
                  </a:lnTo>
                  <a:lnTo>
                    <a:pt x="2850" y="1219"/>
                  </a:lnTo>
                  <a:lnTo>
                    <a:pt x="2868" y="1227"/>
                  </a:lnTo>
                  <a:lnTo>
                    <a:pt x="2885" y="1236"/>
                  </a:lnTo>
                  <a:lnTo>
                    <a:pt x="2902" y="1246"/>
                  </a:lnTo>
                  <a:lnTo>
                    <a:pt x="2919" y="1256"/>
                  </a:lnTo>
                  <a:lnTo>
                    <a:pt x="2946" y="1274"/>
                  </a:lnTo>
                  <a:lnTo>
                    <a:pt x="2973" y="1294"/>
                  </a:lnTo>
                  <a:lnTo>
                    <a:pt x="2986" y="1304"/>
                  </a:lnTo>
                  <a:lnTo>
                    <a:pt x="2999" y="1315"/>
                  </a:lnTo>
                  <a:lnTo>
                    <a:pt x="3011" y="1326"/>
                  </a:lnTo>
                  <a:lnTo>
                    <a:pt x="3024" y="1338"/>
                  </a:lnTo>
                  <a:lnTo>
                    <a:pt x="3048" y="1362"/>
                  </a:lnTo>
                  <a:lnTo>
                    <a:pt x="3059" y="1374"/>
                  </a:lnTo>
                  <a:lnTo>
                    <a:pt x="3072" y="1387"/>
                  </a:lnTo>
                  <a:lnTo>
                    <a:pt x="3095" y="1414"/>
                  </a:lnTo>
                  <a:lnTo>
                    <a:pt x="3116" y="1442"/>
                  </a:lnTo>
                  <a:lnTo>
                    <a:pt x="3136" y="1471"/>
                  </a:lnTo>
                  <a:lnTo>
                    <a:pt x="3146" y="1485"/>
                  </a:lnTo>
                  <a:lnTo>
                    <a:pt x="3154" y="1500"/>
                  </a:lnTo>
                  <a:lnTo>
                    <a:pt x="3173" y="1530"/>
                  </a:lnTo>
                  <a:lnTo>
                    <a:pt x="3188" y="1561"/>
                  </a:lnTo>
                  <a:lnTo>
                    <a:pt x="3204" y="1592"/>
                  </a:lnTo>
                  <a:lnTo>
                    <a:pt x="3211" y="1608"/>
                  </a:lnTo>
                  <a:lnTo>
                    <a:pt x="3216" y="1623"/>
                  </a:lnTo>
                  <a:lnTo>
                    <a:pt x="3228" y="1654"/>
                  </a:lnTo>
                  <a:lnTo>
                    <a:pt x="3238" y="1687"/>
                  </a:lnTo>
                  <a:lnTo>
                    <a:pt x="3238" y="1721"/>
                  </a:lnTo>
                  <a:lnTo>
                    <a:pt x="3236" y="1755"/>
                  </a:lnTo>
                  <a:lnTo>
                    <a:pt x="3233" y="1787"/>
                  </a:lnTo>
                  <a:lnTo>
                    <a:pt x="3229" y="1820"/>
                  </a:lnTo>
                  <a:lnTo>
                    <a:pt x="3222" y="1852"/>
                  </a:lnTo>
                  <a:lnTo>
                    <a:pt x="3215" y="1884"/>
                  </a:lnTo>
                  <a:lnTo>
                    <a:pt x="3207" y="1915"/>
                  </a:lnTo>
                  <a:lnTo>
                    <a:pt x="3197" y="1944"/>
                  </a:lnTo>
                  <a:lnTo>
                    <a:pt x="3185" y="1975"/>
                  </a:lnTo>
                  <a:lnTo>
                    <a:pt x="3174" y="2004"/>
                  </a:lnTo>
                  <a:lnTo>
                    <a:pt x="3160" y="2033"/>
                  </a:lnTo>
                  <a:lnTo>
                    <a:pt x="3146" y="2062"/>
                  </a:lnTo>
                  <a:lnTo>
                    <a:pt x="3132" y="2090"/>
                  </a:lnTo>
                  <a:lnTo>
                    <a:pt x="3116" y="2118"/>
                  </a:lnTo>
                  <a:lnTo>
                    <a:pt x="3099" y="2147"/>
                  </a:lnTo>
                  <a:lnTo>
                    <a:pt x="3082" y="2173"/>
                  </a:lnTo>
                  <a:lnTo>
                    <a:pt x="3065" y="2200"/>
                  </a:lnTo>
                  <a:lnTo>
                    <a:pt x="3048" y="2229"/>
                  </a:lnTo>
                  <a:lnTo>
                    <a:pt x="3010" y="2282"/>
                  </a:lnTo>
                  <a:lnTo>
                    <a:pt x="2935" y="2388"/>
                  </a:lnTo>
                  <a:lnTo>
                    <a:pt x="2897" y="2442"/>
                  </a:lnTo>
                  <a:lnTo>
                    <a:pt x="2878" y="2468"/>
                  </a:lnTo>
                  <a:lnTo>
                    <a:pt x="2860" y="2494"/>
                  </a:lnTo>
                  <a:lnTo>
                    <a:pt x="2823" y="2550"/>
                  </a:lnTo>
                  <a:lnTo>
                    <a:pt x="2806" y="2576"/>
                  </a:lnTo>
                  <a:lnTo>
                    <a:pt x="2789" y="2605"/>
                  </a:lnTo>
                  <a:lnTo>
                    <a:pt x="2815" y="2605"/>
                  </a:lnTo>
                  <a:lnTo>
                    <a:pt x="2839" y="2603"/>
                  </a:lnTo>
                  <a:lnTo>
                    <a:pt x="2861" y="2602"/>
                  </a:lnTo>
                  <a:lnTo>
                    <a:pt x="2885" y="2600"/>
                  </a:lnTo>
                  <a:lnTo>
                    <a:pt x="2910" y="2599"/>
                  </a:lnTo>
                  <a:lnTo>
                    <a:pt x="2934" y="2596"/>
                  </a:lnTo>
                  <a:lnTo>
                    <a:pt x="2956" y="2592"/>
                  </a:lnTo>
                  <a:lnTo>
                    <a:pt x="2980" y="2589"/>
                  </a:lnTo>
                  <a:lnTo>
                    <a:pt x="3025" y="2579"/>
                  </a:lnTo>
                  <a:lnTo>
                    <a:pt x="3072" y="2569"/>
                  </a:lnTo>
                  <a:lnTo>
                    <a:pt x="3117" y="2557"/>
                  </a:lnTo>
                  <a:lnTo>
                    <a:pt x="3161" y="2543"/>
                  </a:lnTo>
                  <a:lnTo>
                    <a:pt x="3207" y="2527"/>
                  </a:lnTo>
                  <a:lnTo>
                    <a:pt x="3250" y="2511"/>
                  </a:lnTo>
                  <a:lnTo>
                    <a:pt x="3294" y="2493"/>
                  </a:lnTo>
                  <a:lnTo>
                    <a:pt x="3315" y="2483"/>
                  </a:lnTo>
                  <a:lnTo>
                    <a:pt x="3337" y="2475"/>
                  </a:lnTo>
                  <a:lnTo>
                    <a:pt x="3379" y="2455"/>
                  </a:lnTo>
                  <a:lnTo>
                    <a:pt x="3421" y="2434"/>
                  </a:lnTo>
                  <a:lnTo>
                    <a:pt x="3463" y="2412"/>
                  </a:lnTo>
                  <a:lnTo>
                    <a:pt x="3504" y="2390"/>
                  </a:lnTo>
                  <a:lnTo>
                    <a:pt x="3522" y="2378"/>
                  </a:lnTo>
                  <a:lnTo>
                    <a:pt x="3539" y="2367"/>
                  </a:lnTo>
                  <a:lnTo>
                    <a:pt x="3571" y="2342"/>
                  </a:lnTo>
                  <a:lnTo>
                    <a:pt x="3587" y="2329"/>
                  </a:lnTo>
                  <a:lnTo>
                    <a:pt x="3601" y="2316"/>
                  </a:lnTo>
                  <a:lnTo>
                    <a:pt x="3615" y="2302"/>
                  </a:lnTo>
                  <a:lnTo>
                    <a:pt x="3629" y="2288"/>
                  </a:lnTo>
                  <a:lnTo>
                    <a:pt x="3642" y="2274"/>
                  </a:lnTo>
                  <a:lnTo>
                    <a:pt x="3653" y="2260"/>
                  </a:lnTo>
                  <a:lnTo>
                    <a:pt x="3666" y="2244"/>
                  </a:lnTo>
                  <a:lnTo>
                    <a:pt x="3677" y="2230"/>
                  </a:lnTo>
                  <a:lnTo>
                    <a:pt x="3689" y="2214"/>
                  </a:lnTo>
                  <a:lnTo>
                    <a:pt x="3699" y="2199"/>
                  </a:lnTo>
                  <a:lnTo>
                    <a:pt x="3709" y="2182"/>
                  </a:lnTo>
                  <a:lnTo>
                    <a:pt x="3717" y="2166"/>
                  </a:lnTo>
                  <a:lnTo>
                    <a:pt x="3726" y="2149"/>
                  </a:lnTo>
                  <a:lnTo>
                    <a:pt x="3734" y="2132"/>
                  </a:lnTo>
                  <a:lnTo>
                    <a:pt x="3743" y="2115"/>
                  </a:lnTo>
                  <a:lnTo>
                    <a:pt x="3750" y="2098"/>
                  </a:lnTo>
                  <a:lnTo>
                    <a:pt x="3757" y="2081"/>
                  </a:lnTo>
                  <a:lnTo>
                    <a:pt x="3764" y="2065"/>
                  </a:lnTo>
                  <a:lnTo>
                    <a:pt x="3769" y="2046"/>
                  </a:lnTo>
                  <a:lnTo>
                    <a:pt x="3775" y="2028"/>
                  </a:lnTo>
                  <a:lnTo>
                    <a:pt x="3785" y="1992"/>
                  </a:lnTo>
                  <a:lnTo>
                    <a:pt x="3793" y="1954"/>
                  </a:lnTo>
                  <a:lnTo>
                    <a:pt x="3801" y="1917"/>
                  </a:lnTo>
                  <a:lnTo>
                    <a:pt x="3806" y="1879"/>
                  </a:lnTo>
                  <a:lnTo>
                    <a:pt x="3810" y="1840"/>
                  </a:lnTo>
                  <a:lnTo>
                    <a:pt x="3815" y="1801"/>
                  </a:lnTo>
                  <a:lnTo>
                    <a:pt x="3816" y="1762"/>
                  </a:lnTo>
                  <a:lnTo>
                    <a:pt x="3818" y="1722"/>
                  </a:lnTo>
                  <a:lnTo>
                    <a:pt x="3818" y="1683"/>
                  </a:lnTo>
                  <a:lnTo>
                    <a:pt x="3818" y="1643"/>
                  </a:lnTo>
                  <a:lnTo>
                    <a:pt x="3815" y="1603"/>
                  </a:lnTo>
                  <a:lnTo>
                    <a:pt x="3813" y="1564"/>
                  </a:lnTo>
                  <a:lnTo>
                    <a:pt x="3806" y="1485"/>
                  </a:lnTo>
                  <a:lnTo>
                    <a:pt x="3803" y="1445"/>
                  </a:lnTo>
                  <a:lnTo>
                    <a:pt x="3798" y="1407"/>
                  </a:lnTo>
                  <a:lnTo>
                    <a:pt x="3789" y="1331"/>
                  </a:lnTo>
                  <a:lnTo>
                    <a:pt x="3779" y="1256"/>
                  </a:lnTo>
                  <a:lnTo>
                    <a:pt x="3767" y="1215"/>
                  </a:lnTo>
                  <a:lnTo>
                    <a:pt x="3754" y="1174"/>
                  </a:lnTo>
                  <a:lnTo>
                    <a:pt x="3740" y="1134"/>
                  </a:lnTo>
                  <a:lnTo>
                    <a:pt x="3724" y="1093"/>
                  </a:lnTo>
                  <a:lnTo>
                    <a:pt x="3716" y="1073"/>
                  </a:lnTo>
                  <a:lnTo>
                    <a:pt x="3707" y="1053"/>
                  </a:lnTo>
                  <a:lnTo>
                    <a:pt x="3689" y="1015"/>
                  </a:lnTo>
                  <a:lnTo>
                    <a:pt x="3669" y="976"/>
                  </a:lnTo>
                  <a:lnTo>
                    <a:pt x="3649" y="937"/>
                  </a:lnTo>
                  <a:lnTo>
                    <a:pt x="3627" y="901"/>
                  </a:lnTo>
                  <a:lnTo>
                    <a:pt x="3604" y="864"/>
                  </a:lnTo>
                  <a:lnTo>
                    <a:pt x="3580" y="827"/>
                  </a:lnTo>
                  <a:lnTo>
                    <a:pt x="3554" y="792"/>
                  </a:lnTo>
                  <a:lnTo>
                    <a:pt x="3529" y="756"/>
                  </a:lnTo>
                  <a:lnTo>
                    <a:pt x="3502" y="722"/>
                  </a:lnTo>
                  <a:lnTo>
                    <a:pt x="3488" y="707"/>
                  </a:lnTo>
                  <a:lnTo>
                    <a:pt x="3474" y="690"/>
                  </a:lnTo>
                  <a:lnTo>
                    <a:pt x="3444" y="657"/>
                  </a:lnTo>
                  <a:lnTo>
                    <a:pt x="3414" y="626"/>
                  </a:lnTo>
                  <a:lnTo>
                    <a:pt x="3383" y="597"/>
                  </a:lnTo>
                  <a:lnTo>
                    <a:pt x="3351" y="568"/>
                  </a:lnTo>
                  <a:lnTo>
                    <a:pt x="3318" y="540"/>
                  </a:lnTo>
                  <a:lnTo>
                    <a:pt x="3284" y="513"/>
                  </a:lnTo>
                  <a:lnTo>
                    <a:pt x="3267" y="500"/>
                  </a:lnTo>
                  <a:lnTo>
                    <a:pt x="3249" y="488"/>
                  </a:lnTo>
                  <a:lnTo>
                    <a:pt x="3232" y="475"/>
                  </a:lnTo>
                  <a:lnTo>
                    <a:pt x="3214" y="462"/>
                  </a:lnTo>
                  <a:lnTo>
                    <a:pt x="3177" y="440"/>
                  </a:lnTo>
                  <a:lnTo>
                    <a:pt x="3158" y="428"/>
                  </a:lnTo>
                  <a:lnTo>
                    <a:pt x="3140" y="418"/>
                  </a:lnTo>
                  <a:lnTo>
                    <a:pt x="3102" y="397"/>
                  </a:lnTo>
                  <a:lnTo>
                    <a:pt x="3082" y="389"/>
                  </a:lnTo>
                  <a:lnTo>
                    <a:pt x="3062" y="379"/>
                  </a:lnTo>
                  <a:lnTo>
                    <a:pt x="3044" y="370"/>
                  </a:lnTo>
                  <a:lnTo>
                    <a:pt x="3023" y="362"/>
                  </a:lnTo>
                  <a:lnTo>
                    <a:pt x="2983" y="346"/>
                  </a:lnTo>
                  <a:lnTo>
                    <a:pt x="2942" y="331"/>
                  </a:lnTo>
                  <a:lnTo>
                    <a:pt x="2921" y="325"/>
                  </a:lnTo>
                  <a:lnTo>
                    <a:pt x="2900" y="318"/>
                  </a:lnTo>
                  <a:lnTo>
                    <a:pt x="2880" y="312"/>
                  </a:lnTo>
                  <a:lnTo>
                    <a:pt x="2857" y="308"/>
                  </a:lnTo>
                  <a:lnTo>
                    <a:pt x="2820" y="298"/>
                  </a:lnTo>
                  <a:lnTo>
                    <a:pt x="2782" y="288"/>
                  </a:lnTo>
                  <a:lnTo>
                    <a:pt x="2744" y="280"/>
                  </a:lnTo>
                  <a:lnTo>
                    <a:pt x="2707" y="273"/>
                  </a:lnTo>
                  <a:lnTo>
                    <a:pt x="2669" y="264"/>
                  </a:lnTo>
                  <a:lnTo>
                    <a:pt x="2631" y="257"/>
                  </a:lnTo>
                  <a:lnTo>
                    <a:pt x="2593" y="252"/>
                  </a:lnTo>
                  <a:lnTo>
                    <a:pt x="2553" y="244"/>
                  </a:lnTo>
                  <a:lnTo>
                    <a:pt x="2515" y="240"/>
                  </a:lnTo>
                  <a:lnTo>
                    <a:pt x="2477" y="235"/>
                  </a:lnTo>
                  <a:lnTo>
                    <a:pt x="2439" y="230"/>
                  </a:lnTo>
                  <a:lnTo>
                    <a:pt x="2400" y="226"/>
                  </a:lnTo>
                  <a:lnTo>
                    <a:pt x="2362" y="223"/>
                  </a:lnTo>
                  <a:lnTo>
                    <a:pt x="2323" y="220"/>
                  </a:lnTo>
                  <a:lnTo>
                    <a:pt x="2284" y="219"/>
                  </a:lnTo>
                  <a:lnTo>
                    <a:pt x="2246" y="218"/>
                  </a:lnTo>
                  <a:lnTo>
                    <a:pt x="2208" y="216"/>
                  </a:lnTo>
                  <a:lnTo>
                    <a:pt x="2170" y="216"/>
                  </a:lnTo>
                  <a:lnTo>
                    <a:pt x="2093" y="216"/>
                  </a:lnTo>
                  <a:lnTo>
                    <a:pt x="2017" y="220"/>
                  </a:lnTo>
                  <a:lnTo>
                    <a:pt x="1979" y="223"/>
                  </a:lnTo>
                  <a:lnTo>
                    <a:pt x="1941" y="226"/>
                  </a:lnTo>
                  <a:lnTo>
                    <a:pt x="1903" y="229"/>
                  </a:lnTo>
                  <a:lnTo>
                    <a:pt x="1866" y="235"/>
                  </a:lnTo>
                  <a:lnTo>
                    <a:pt x="1791" y="244"/>
                  </a:lnTo>
                  <a:lnTo>
                    <a:pt x="1754" y="252"/>
                  </a:lnTo>
                  <a:lnTo>
                    <a:pt x="1716" y="257"/>
                  </a:lnTo>
                  <a:lnTo>
                    <a:pt x="1679" y="266"/>
                  </a:lnTo>
                  <a:lnTo>
                    <a:pt x="1642" y="274"/>
                  </a:lnTo>
                  <a:lnTo>
                    <a:pt x="1607" y="283"/>
                  </a:lnTo>
                  <a:lnTo>
                    <a:pt x="1570" y="293"/>
                  </a:lnTo>
                  <a:lnTo>
                    <a:pt x="1533" y="302"/>
                  </a:lnTo>
                  <a:lnTo>
                    <a:pt x="1498" y="312"/>
                  </a:lnTo>
                  <a:lnTo>
                    <a:pt x="1463" y="325"/>
                  </a:lnTo>
                  <a:lnTo>
                    <a:pt x="1427" y="336"/>
                  </a:lnTo>
                  <a:lnTo>
                    <a:pt x="1392" y="349"/>
                  </a:lnTo>
                  <a:lnTo>
                    <a:pt x="1357" y="363"/>
                  </a:lnTo>
                  <a:lnTo>
                    <a:pt x="1323" y="377"/>
                  </a:lnTo>
                  <a:lnTo>
                    <a:pt x="1289" y="392"/>
                  </a:lnTo>
                  <a:lnTo>
                    <a:pt x="1255" y="407"/>
                  </a:lnTo>
                  <a:lnTo>
                    <a:pt x="1221" y="424"/>
                  </a:lnTo>
                  <a:lnTo>
                    <a:pt x="1187" y="441"/>
                  </a:lnTo>
                  <a:lnTo>
                    <a:pt x="1154" y="458"/>
                  </a:lnTo>
                  <a:lnTo>
                    <a:pt x="1122" y="476"/>
                  </a:lnTo>
                  <a:lnTo>
                    <a:pt x="1089" y="496"/>
                  </a:lnTo>
                  <a:lnTo>
                    <a:pt x="1058" y="516"/>
                  </a:lnTo>
                  <a:lnTo>
                    <a:pt x="1026" y="536"/>
                  </a:lnTo>
                  <a:lnTo>
                    <a:pt x="995" y="557"/>
                  </a:lnTo>
                  <a:lnTo>
                    <a:pt x="963" y="580"/>
                  </a:lnTo>
                  <a:lnTo>
                    <a:pt x="934" y="602"/>
                  </a:lnTo>
                  <a:lnTo>
                    <a:pt x="904" y="626"/>
                  </a:lnTo>
                  <a:lnTo>
                    <a:pt x="874" y="650"/>
                  </a:lnTo>
                  <a:lnTo>
                    <a:pt x="845" y="674"/>
                  </a:lnTo>
                  <a:lnTo>
                    <a:pt x="816" y="700"/>
                  </a:lnTo>
                  <a:lnTo>
                    <a:pt x="788" y="727"/>
                  </a:lnTo>
                  <a:lnTo>
                    <a:pt x="760" y="754"/>
                  </a:lnTo>
                  <a:lnTo>
                    <a:pt x="733" y="782"/>
                  </a:lnTo>
                  <a:lnTo>
                    <a:pt x="706" y="812"/>
                  </a:lnTo>
                  <a:lnTo>
                    <a:pt x="681" y="841"/>
                  </a:lnTo>
                  <a:lnTo>
                    <a:pt x="654" y="871"/>
                  </a:lnTo>
                  <a:lnTo>
                    <a:pt x="630" y="902"/>
                  </a:lnTo>
                  <a:lnTo>
                    <a:pt x="593" y="944"/>
                  </a:lnTo>
                  <a:lnTo>
                    <a:pt x="574" y="967"/>
                  </a:lnTo>
                  <a:lnTo>
                    <a:pt x="557" y="990"/>
                  </a:lnTo>
                  <a:lnTo>
                    <a:pt x="541" y="1012"/>
                  </a:lnTo>
                  <a:lnTo>
                    <a:pt x="524" y="1035"/>
                  </a:lnTo>
                  <a:lnTo>
                    <a:pt x="508" y="1058"/>
                  </a:lnTo>
                  <a:lnTo>
                    <a:pt x="492" y="1082"/>
                  </a:lnTo>
                  <a:lnTo>
                    <a:pt x="477" y="1106"/>
                  </a:lnTo>
                  <a:lnTo>
                    <a:pt x="463" y="1130"/>
                  </a:lnTo>
                  <a:lnTo>
                    <a:pt x="434" y="1179"/>
                  </a:lnTo>
                  <a:lnTo>
                    <a:pt x="420" y="1205"/>
                  </a:lnTo>
                  <a:lnTo>
                    <a:pt x="408" y="1229"/>
                  </a:lnTo>
                  <a:lnTo>
                    <a:pt x="384" y="1281"/>
                  </a:lnTo>
                  <a:lnTo>
                    <a:pt x="371" y="1307"/>
                  </a:lnTo>
                  <a:lnTo>
                    <a:pt x="359" y="1333"/>
                  </a:lnTo>
                  <a:lnTo>
                    <a:pt x="350" y="1360"/>
                  </a:lnTo>
                  <a:lnTo>
                    <a:pt x="338" y="1386"/>
                  </a:lnTo>
                  <a:lnTo>
                    <a:pt x="328" y="1413"/>
                  </a:lnTo>
                  <a:lnTo>
                    <a:pt x="320" y="1441"/>
                  </a:lnTo>
                  <a:lnTo>
                    <a:pt x="310" y="1468"/>
                  </a:lnTo>
                  <a:lnTo>
                    <a:pt x="301" y="1495"/>
                  </a:lnTo>
                  <a:lnTo>
                    <a:pt x="286" y="1551"/>
                  </a:lnTo>
                  <a:lnTo>
                    <a:pt x="270" y="1606"/>
                  </a:lnTo>
                  <a:lnTo>
                    <a:pt x="265" y="1635"/>
                  </a:lnTo>
                  <a:lnTo>
                    <a:pt x="258" y="1663"/>
                  </a:lnTo>
                  <a:lnTo>
                    <a:pt x="252" y="1691"/>
                  </a:lnTo>
                  <a:lnTo>
                    <a:pt x="248" y="1719"/>
                  </a:lnTo>
                  <a:lnTo>
                    <a:pt x="242" y="1749"/>
                  </a:lnTo>
                  <a:lnTo>
                    <a:pt x="238" y="1777"/>
                  </a:lnTo>
                  <a:lnTo>
                    <a:pt x="231" y="1835"/>
                  </a:lnTo>
                  <a:lnTo>
                    <a:pt x="228" y="1864"/>
                  </a:lnTo>
                  <a:lnTo>
                    <a:pt x="225" y="1893"/>
                  </a:lnTo>
                  <a:lnTo>
                    <a:pt x="221" y="1951"/>
                  </a:lnTo>
                  <a:lnTo>
                    <a:pt x="218" y="2009"/>
                  </a:lnTo>
                  <a:lnTo>
                    <a:pt x="218" y="2067"/>
                  </a:lnTo>
                  <a:lnTo>
                    <a:pt x="218" y="2097"/>
                  </a:lnTo>
                  <a:lnTo>
                    <a:pt x="218" y="2125"/>
                  </a:lnTo>
                  <a:lnTo>
                    <a:pt x="221" y="2183"/>
                  </a:lnTo>
                  <a:lnTo>
                    <a:pt x="224" y="2213"/>
                  </a:lnTo>
                  <a:lnTo>
                    <a:pt x="227" y="2241"/>
                  </a:lnTo>
                  <a:lnTo>
                    <a:pt x="232" y="2299"/>
                  </a:lnTo>
                  <a:lnTo>
                    <a:pt x="236" y="2328"/>
                  </a:lnTo>
                  <a:lnTo>
                    <a:pt x="241" y="2356"/>
                  </a:lnTo>
                  <a:lnTo>
                    <a:pt x="245" y="2384"/>
                  </a:lnTo>
                  <a:lnTo>
                    <a:pt x="251" y="2412"/>
                  </a:lnTo>
                  <a:lnTo>
                    <a:pt x="262" y="2469"/>
                  </a:lnTo>
                  <a:lnTo>
                    <a:pt x="275" y="2526"/>
                  </a:lnTo>
                  <a:lnTo>
                    <a:pt x="290" y="2581"/>
                  </a:lnTo>
                  <a:lnTo>
                    <a:pt x="306" y="2634"/>
                  </a:lnTo>
                  <a:lnTo>
                    <a:pt x="314" y="2664"/>
                  </a:lnTo>
                  <a:lnTo>
                    <a:pt x="323" y="2694"/>
                  </a:lnTo>
                  <a:lnTo>
                    <a:pt x="333" y="2722"/>
                  </a:lnTo>
                  <a:lnTo>
                    <a:pt x="343" y="2752"/>
                  </a:lnTo>
                  <a:lnTo>
                    <a:pt x="354" y="2780"/>
                  </a:lnTo>
                  <a:lnTo>
                    <a:pt x="365" y="2808"/>
                  </a:lnTo>
                  <a:lnTo>
                    <a:pt x="376" y="2837"/>
                  </a:lnTo>
                  <a:lnTo>
                    <a:pt x="389" y="2866"/>
                  </a:lnTo>
                  <a:lnTo>
                    <a:pt x="402" y="2895"/>
                  </a:lnTo>
                  <a:lnTo>
                    <a:pt x="416" y="2922"/>
                  </a:lnTo>
                  <a:lnTo>
                    <a:pt x="444" y="2978"/>
                  </a:lnTo>
                  <a:lnTo>
                    <a:pt x="460" y="3005"/>
                  </a:lnTo>
                  <a:lnTo>
                    <a:pt x="475" y="3033"/>
                  </a:lnTo>
                  <a:lnTo>
                    <a:pt x="508" y="3087"/>
                  </a:lnTo>
                  <a:lnTo>
                    <a:pt x="542" y="3139"/>
                  </a:lnTo>
                  <a:lnTo>
                    <a:pt x="579" y="3192"/>
                  </a:lnTo>
                  <a:lnTo>
                    <a:pt x="599" y="3218"/>
                  </a:lnTo>
                  <a:lnTo>
                    <a:pt x="617" y="3244"/>
                  </a:lnTo>
                  <a:lnTo>
                    <a:pt x="658" y="3293"/>
                  </a:lnTo>
                  <a:lnTo>
                    <a:pt x="678" y="3317"/>
                  </a:lnTo>
                  <a:lnTo>
                    <a:pt x="699" y="3343"/>
                  </a:lnTo>
                  <a:lnTo>
                    <a:pt x="720" y="3367"/>
                  </a:lnTo>
                  <a:lnTo>
                    <a:pt x="743" y="3390"/>
                  </a:lnTo>
                  <a:lnTo>
                    <a:pt x="788" y="3436"/>
                  </a:lnTo>
                  <a:lnTo>
                    <a:pt x="811" y="3459"/>
                  </a:lnTo>
                  <a:lnTo>
                    <a:pt x="833" y="3482"/>
                  </a:lnTo>
                  <a:lnTo>
                    <a:pt x="857" y="3504"/>
                  </a:lnTo>
                  <a:lnTo>
                    <a:pt x="881" y="3525"/>
                  </a:lnTo>
                  <a:lnTo>
                    <a:pt x="931" y="3566"/>
                  </a:lnTo>
                  <a:lnTo>
                    <a:pt x="955" y="3588"/>
                  </a:lnTo>
                  <a:lnTo>
                    <a:pt x="980" y="3607"/>
                  </a:lnTo>
                  <a:lnTo>
                    <a:pt x="1031" y="3646"/>
                  </a:lnTo>
                  <a:lnTo>
                    <a:pt x="1058" y="3665"/>
                  </a:lnTo>
                  <a:lnTo>
                    <a:pt x="1084" y="3684"/>
                  </a:lnTo>
                  <a:lnTo>
                    <a:pt x="1137" y="3719"/>
                  </a:lnTo>
                  <a:lnTo>
                    <a:pt x="1164" y="3736"/>
                  </a:lnTo>
                  <a:lnTo>
                    <a:pt x="1193" y="3752"/>
                  </a:lnTo>
                  <a:lnTo>
                    <a:pt x="1219" y="3767"/>
                  </a:lnTo>
                  <a:lnTo>
                    <a:pt x="1248" y="3783"/>
                  </a:lnTo>
                  <a:lnTo>
                    <a:pt x="1276" y="3798"/>
                  </a:lnTo>
                  <a:lnTo>
                    <a:pt x="1304" y="3812"/>
                  </a:lnTo>
                  <a:lnTo>
                    <a:pt x="1333" y="3827"/>
                  </a:lnTo>
                  <a:lnTo>
                    <a:pt x="1361" y="3839"/>
                  </a:lnTo>
                  <a:lnTo>
                    <a:pt x="1389" y="3853"/>
                  </a:lnTo>
                  <a:lnTo>
                    <a:pt x="1417" y="3865"/>
                  </a:lnTo>
                  <a:lnTo>
                    <a:pt x="1447" y="3877"/>
                  </a:lnTo>
                  <a:lnTo>
                    <a:pt x="1475" y="3887"/>
                  </a:lnTo>
                  <a:lnTo>
                    <a:pt x="1505" y="3899"/>
                  </a:lnTo>
                  <a:lnTo>
                    <a:pt x="1535" y="3909"/>
                  </a:lnTo>
                  <a:lnTo>
                    <a:pt x="1564" y="3918"/>
                  </a:lnTo>
                  <a:lnTo>
                    <a:pt x="1594" y="3927"/>
                  </a:lnTo>
                  <a:lnTo>
                    <a:pt x="1654" y="3943"/>
                  </a:lnTo>
                  <a:lnTo>
                    <a:pt x="1683" y="3950"/>
                  </a:lnTo>
                  <a:lnTo>
                    <a:pt x="1713" y="3957"/>
                  </a:lnTo>
                  <a:lnTo>
                    <a:pt x="1743" y="3964"/>
                  </a:lnTo>
                  <a:lnTo>
                    <a:pt x="1771" y="3969"/>
                  </a:lnTo>
                  <a:lnTo>
                    <a:pt x="1801" y="3975"/>
                  </a:lnTo>
                  <a:lnTo>
                    <a:pt x="1830" y="3981"/>
                  </a:lnTo>
                  <a:lnTo>
                    <a:pt x="1859" y="3985"/>
                  </a:lnTo>
                  <a:lnTo>
                    <a:pt x="1888" y="3989"/>
                  </a:lnTo>
                  <a:lnTo>
                    <a:pt x="1917" y="3993"/>
                  </a:lnTo>
                  <a:lnTo>
                    <a:pt x="1946" y="3996"/>
                  </a:lnTo>
                  <a:lnTo>
                    <a:pt x="1975" y="3999"/>
                  </a:lnTo>
                  <a:lnTo>
                    <a:pt x="2003" y="4002"/>
                  </a:lnTo>
                  <a:lnTo>
                    <a:pt x="2061" y="4005"/>
                  </a:lnTo>
                  <a:lnTo>
                    <a:pt x="2117" y="4006"/>
                  </a:lnTo>
                  <a:lnTo>
                    <a:pt x="2174" y="4005"/>
                  </a:lnTo>
                  <a:lnTo>
                    <a:pt x="2231" y="4003"/>
                  </a:lnTo>
                  <a:lnTo>
                    <a:pt x="2259" y="4001"/>
                  </a:lnTo>
                  <a:lnTo>
                    <a:pt x="2287" y="3998"/>
                  </a:lnTo>
                  <a:lnTo>
                    <a:pt x="2314" y="3995"/>
                  </a:lnTo>
                  <a:lnTo>
                    <a:pt x="2342" y="3992"/>
                  </a:lnTo>
                  <a:lnTo>
                    <a:pt x="2371" y="3988"/>
                  </a:lnTo>
                  <a:lnTo>
                    <a:pt x="2398" y="3984"/>
                  </a:lnTo>
                  <a:lnTo>
                    <a:pt x="2424" y="3979"/>
                  </a:lnTo>
                  <a:lnTo>
                    <a:pt x="2453" y="3974"/>
                  </a:lnTo>
                  <a:lnTo>
                    <a:pt x="2506" y="3962"/>
                  </a:lnTo>
                  <a:lnTo>
                    <a:pt x="2533" y="3957"/>
                  </a:lnTo>
                  <a:lnTo>
                    <a:pt x="2560" y="3950"/>
                  </a:lnTo>
                  <a:lnTo>
                    <a:pt x="2587" y="3943"/>
                  </a:lnTo>
                  <a:lnTo>
                    <a:pt x="2614" y="3934"/>
                  </a:lnTo>
                  <a:lnTo>
                    <a:pt x="2641" y="3926"/>
                  </a:lnTo>
                  <a:lnTo>
                    <a:pt x="2668" y="3917"/>
                  </a:lnTo>
                  <a:lnTo>
                    <a:pt x="2693" y="3909"/>
                  </a:lnTo>
                  <a:lnTo>
                    <a:pt x="2720" y="3900"/>
                  </a:lnTo>
                  <a:lnTo>
                    <a:pt x="2771" y="3880"/>
                  </a:lnTo>
                  <a:lnTo>
                    <a:pt x="2798" y="3869"/>
                  </a:lnTo>
                  <a:lnTo>
                    <a:pt x="2823" y="3859"/>
                  </a:lnTo>
                  <a:lnTo>
                    <a:pt x="2873" y="3835"/>
                  </a:lnTo>
                  <a:lnTo>
                    <a:pt x="2898" y="3824"/>
                  </a:lnTo>
                  <a:lnTo>
                    <a:pt x="2924" y="3811"/>
                  </a:lnTo>
                  <a:lnTo>
                    <a:pt x="2973" y="3786"/>
                  </a:lnTo>
                  <a:lnTo>
                    <a:pt x="3023" y="3759"/>
                  </a:lnTo>
                  <a:lnTo>
                    <a:pt x="3047" y="3745"/>
                  </a:lnTo>
                  <a:lnTo>
                    <a:pt x="3071" y="3730"/>
                  </a:lnTo>
                  <a:lnTo>
                    <a:pt x="3117" y="3701"/>
                  </a:lnTo>
                  <a:lnTo>
                    <a:pt x="3164" y="3670"/>
                  </a:lnTo>
                  <a:lnTo>
                    <a:pt x="3211" y="3637"/>
                  </a:lnTo>
                  <a:lnTo>
                    <a:pt x="3256" y="3603"/>
                  </a:lnTo>
                  <a:lnTo>
                    <a:pt x="3279" y="3585"/>
                  </a:lnTo>
                  <a:lnTo>
                    <a:pt x="3301" y="3568"/>
                  </a:lnTo>
                  <a:lnTo>
                    <a:pt x="3345" y="3531"/>
                  </a:lnTo>
                  <a:lnTo>
                    <a:pt x="3388" y="3494"/>
                  </a:lnTo>
                  <a:lnTo>
                    <a:pt x="3426" y="3582"/>
                  </a:lnTo>
                  <a:lnTo>
                    <a:pt x="3373" y="3626"/>
                  </a:lnTo>
                  <a:lnTo>
                    <a:pt x="3347" y="3646"/>
                  </a:lnTo>
                  <a:lnTo>
                    <a:pt x="3321" y="3667"/>
                  </a:lnTo>
                  <a:lnTo>
                    <a:pt x="3266" y="3706"/>
                  </a:lnTo>
                  <a:lnTo>
                    <a:pt x="3238" y="3726"/>
                  </a:lnTo>
                  <a:lnTo>
                    <a:pt x="3211" y="3746"/>
                  </a:lnTo>
                  <a:lnTo>
                    <a:pt x="3182" y="3764"/>
                  </a:lnTo>
                  <a:lnTo>
                    <a:pt x="3153" y="3783"/>
                  </a:lnTo>
                  <a:lnTo>
                    <a:pt x="3095" y="3818"/>
                  </a:lnTo>
                  <a:lnTo>
                    <a:pt x="3035" y="3853"/>
                  </a:lnTo>
                  <a:lnTo>
                    <a:pt x="3006" y="3869"/>
                  </a:lnTo>
                  <a:lnTo>
                    <a:pt x="2976" y="3886"/>
                  </a:lnTo>
                  <a:lnTo>
                    <a:pt x="2915" y="3917"/>
                  </a:lnTo>
                  <a:lnTo>
                    <a:pt x="2853" y="3945"/>
                  </a:lnTo>
                  <a:lnTo>
                    <a:pt x="2820" y="3960"/>
                  </a:lnTo>
                  <a:lnTo>
                    <a:pt x="2789" y="3974"/>
                  </a:lnTo>
                  <a:lnTo>
                    <a:pt x="2726" y="3999"/>
                  </a:lnTo>
                  <a:lnTo>
                    <a:pt x="2693" y="4012"/>
                  </a:lnTo>
                  <a:lnTo>
                    <a:pt x="2661" y="4023"/>
                  </a:lnTo>
                  <a:lnTo>
                    <a:pt x="2629" y="4034"/>
                  </a:lnTo>
                  <a:lnTo>
                    <a:pt x="2596" y="4044"/>
                  </a:lnTo>
                  <a:lnTo>
                    <a:pt x="2563" y="4054"/>
                  </a:lnTo>
                  <a:lnTo>
                    <a:pt x="2530" y="4064"/>
                  </a:lnTo>
                  <a:lnTo>
                    <a:pt x="2498" y="4074"/>
                  </a:lnTo>
                  <a:lnTo>
                    <a:pt x="2464" y="4083"/>
                  </a:lnTo>
                  <a:lnTo>
                    <a:pt x="2398" y="4098"/>
                  </a:lnTo>
                  <a:lnTo>
                    <a:pt x="2364" y="4105"/>
                  </a:lnTo>
                  <a:lnTo>
                    <a:pt x="2330" y="4112"/>
                  </a:lnTo>
                  <a:lnTo>
                    <a:pt x="2297" y="4118"/>
                  </a:lnTo>
                  <a:lnTo>
                    <a:pt x="2263" y="4124"/>
                  </a:lnTo>
                  <a:lnTo>
                    <a:pt x="2229" y="4128"/>
                  </a:lnTo>
                  <a:lnTo>
                    <a:pt x="2195" y="4132"/>
                  </a:lnTo>
                  <a:lnTo>
                    <a:pt x="2161" y="4136"/>
                  </a:lnTo>
                  <a:lnTo>
                    <a:pt x="2127" y="4139"/>
                  </a:lnTo>
                  <a:lnTo>
                    <a:pt x="2093" y="4142"/>
                  </a:lnTo>
                  <a:lnTo>
                    <a:pt x="2060" y="4143"/>
                  </a:lnTo>
                  <a:lnTo>
                    <a:pt x="1990" y="4145"/>
                  </a:lnTo>
                  <a:lnTo>
                    <a:pt x="1956" y="4145"/>
                  </a:lnTo>
                  <a:lnTo>
                    <a:pt x="1922" y="4145"/>
                  </a:lnTo>
                  <a:lnTo>
                    <a:pt x="1854" y="4142"/>
                  </a:lnTo>
                  <a:lnTo>
                    <a:pt x="1820" y="4139"/>
                  </a:lnTo>
                  <a:lnTo>
                    <a:pt x="1787" y="4136"/>
                  </a:lnTo>
                  <a:lnTo>
                    <a:pt x="1753" y="4132"/>
                  </a:lnTo>
                  <a:lnTo>
                    <a:pt x="1719" y="4128"/>
                  </a:lnTo>
                  <a:lnTo>
                    <a:pt x="1685" y="4122"/>
                  </a:lnTo>
                  <a:lnTo>
                    <a:pt x="1651" y="4116"/>
                  </a:lnTo>
                  <a:lnTo>
                    <a:pt x="1583" y="4104"/>
                  </a:lnTo>
                  <a:lnTo>
                    <a:pt x="1550" y="4095"/>
                  </a:lnTo>
                  <a:lnTo>
                    <a:pt x="1516" y="4087"/>
                  </a:lnTo>
                  <a:lnTo>
                    <a:pt x="1482" y="4077"/>
                  </a:lnTo>
                  <a:lnTo>
                    <a:pt x="1450" y="4067"/>
                  </a:lnTo>
                  <a:lnTo>
                    <a:pt x="1416" y="4056"/>
                  </a:lnTo>
                  <a:lnTo>
                    <a:pt x="1383" y="4044"/>
                  </a:lnTo>
                  <a:lnTo>
                    <a:pt x="989" y="3868"/>
                  </a:lnTo>
                  <a:lnTo>
                    <a:pt x="928" y="3822"/>
                  </a:lnTo>
                  <a:lnTo>
                    <a:pt x="897" y="3798"/>
                  </a:lnTo>
                  <a:lnTo>
                    <a:pt x="867" y="3774"/>
                  </a:lnTo>
                  <a:lnTo>
                    <a:pt x="808" y="3725"/>
                  </a:lnTo>
                  <a:lnTo>
                    <a:pt x="780" y="3699"/>
                  </a:lnTo>
                  <a:lnTo>
                    <a:pt x="751" y="3674"/>
                  </a:lnTo>
                  <a:lnTo>
                    <a:pt x="723" y="3648"/>
                  </a:lnTo>
                  <a:lnTo>
                    <a:pt x="696" y="3622"/>
                  </a:lnTo>
                  <a:lnTo>
                    <a:pt x="669" y="3596"/>
                  </a:lnTo>
                  <a:lnTo>
                    <a:pt x="642" y="3569"/>
                  </a:lnTo>
                  <a:lnTo>
                    <a:pt x="615" y="3541"/>
                  </a:lnTo>
                  <a:lnTo>
                    <a:pt x="590" y="3514"/>
                  </a:lnTo>
                  <a:lnTo>
                    <a:pt x="565" y="3486"/>
                  </a:lnTo>
                  <a:lnTo>
                    <a:pt x="539" y="3457"/>
                  </a:lnTo>
                  <a:lnTo>
                    <a:pt x="515" y="3429"/>
                  </a:lnTo>
                  <a:lnTo>
                    <a:pt x="491" y="3401"/>
                  </a:lnTo>
                  <a:lnTo>
                    <a:pt x="468" y="3371"/>
                  </a:lnTo>
                  <a:lnTo>
                    <a:pt x="444" y="3342"/>
                  </a:lnTo>
                  <a:lnTo>
                    <a:pt x="422" y="3312"/>
                  </a:lnTo>
                  <a:lnTo>
                    <a:pt x="400" y="3282"/>
                  </a:lnTo>
                  <a:lnTo>
                    <a:pt x="379" y="3251"/>
                  </a:lnTo>
                  <a:lnTo>
                    <a:pt x="358" y="3221"/>
                  </a:lnTo>
                  <a:lnTo>
                    <a:pt x="337" y="3190"/>
                  </a:lnTo>
                  <a:lnTo>
                    <a:pt x="317" y="3158"/>
                  </a:lnTo>
                  <a:lnTo>
                    <a:pt x="299" y="3127"/>
                  </a:lnTo>
                  <a:lnTo>
                    <a:pt x="279" y="3095"/>
                  </a:lnTo>
                  <a:lnTo>
                    <a:pt x="260" y="3063"/>
                  </a:lnTo>
                  <a:lnTo>
                    <a:pt x="244" y="3030"/>
                  </a:lnTo>
                  <a:lnTo>
                    <a:pt x="210" y="2964"/>
                  </a:lnTo>
                  <a:lnTo>
                    <a:pt x="194" y="2931"/>
                  </a:lnTo>
                  <a:lnTo>
                    <a:pt x="178" y="2897"/>
                  </a:lnTo>
                  <a:lnTo>
                    <a:pt x="163" y="2864"/>
                  </a:lnTo>
                  <a:lnTo>
                    <a:pt x="149" y="2830"/>
                  </a:lnTo>
                  <a:lnTo>
                    <a:pt x="122" y="2760"/>
                  </a:lnTo>
                  <a:lnTo>
                    <a:pt x="98" y="2690"/>
                  </a:lnTo>
                  <a:lnTo>
                    <a:pt x="87" y="2654"/>
                  </a:lnTo>
                  <a:lnTo>
                    <a:pt x="77" y="2619"/>
                  </a:lnTo>
                  <a:lnTo>
                    <a:pt x="57" y="2547"/>
                  </a:lnTo>
                  <a:lnTo>
                    <a:pt x="48" y="2510"/>
                  </a:lnTo>
                  <a:lnTo>
                    <a:pt x="41" y="2473"/>
                  </a:lnTo>
                  <a:lnTo>
                    <a:pt x="33" y="2436"/>
                  </a:lnTo>
                  <a:lnTo>
                    <a:pt x="27" y="2400"/>
                  </a:lnTo>
                  <a:lnTo>
                    <a:pt x="21" y="2361"/>
                  </a:lnTo>
                  <a:lnTo>
                    <a:pt x="16" y="2325"/>
                  </a:lnTo>
                  <a:lnTo>
                    <a:pt x="12" y="2287"/>
                  </a:lnTo>
                  <a:lnTo>
                    <a:pt x="7" y="2248"/>
                  </a:lnTo>
                  <a:lnTo>
                    <a:pt x="4" y="2210"/>
                  </a:lnTo>
                  <a:lnTo>
                    <a:pt x="3" y="2172"/>
                  </a:lnTo>
                  <a:lnTo>
                    <a:pt x="0" y="2132"/>
                  </a:lnTo>
                  <a:lnTo>
                    <a:pt x="0" y="2094"/>
                  </a:lnTo>
                  <a:lnTo>
                    <a:pt x="0" y="2055"/>
                  </a:lnTo>
                  <a:lnTo>
                    <a:pt x="0" y="2015"/>
                  </a:lnTo>
                  <a:lnTo>
                    <a:pt x="2" y="1975"/>
                  </a:lnTo>
                  <a:lnTo>
                    <a:pt x="4" y="1936"/>
                  </a:lnTo>
                  <a:lnTo>
                    <a:pt x="7" y="1896"/>
                  </a:lnTo>
                  <a:lnTo>
                    <a:pt x="12" y="1857"/>
                  </a:lnTo>
                  <a:lnTo>
                    <a:pt x="16" y="1816"/>
                  </a:lnTo>
                  <a:lnTo>
                    <a:pt x="21" y="1775"/>
                  </a:lnTo>
                  <a:lnTo>
                    <a:pt x="31" y="1711"/>
                  </a:lnTo>
                  <a:lnTo>
                    <a:pt x="37" y="1680"/>
                  </a:lnTo>
                  <a:lnTo>
                    <a:pt x="44" y="1647"/>
                  </a:lnTo>
                  <a:lnTo>
                    <a:pt x="57" y="1584"/>
                  </a:lnTo>
                  <a:lnTo>
                    <a:pt x="65" y="1551"/>
                  </a:lnTo>
                  <a:lnTo>
                    <a:pt x="72" y="1520"/>
                  </a:lnTo>
                  <a:lnTo>
                    <a:pt x="81" y="1488"/>
                  </a:lnTo>
                  <a:lnTo>
                    <a:pt x="89" y="1456"/>
                  </a:lnTo>
                  <a:lnTo>
                    <a:pt x="99" y="1425"/>
                  </a:lnTo>
                  <a:lnTo>
                    <a:pt x="108" y="1394"/>
                  </a:lnTo>
                  <a:lnTo>
                    <a:pt x="129" y="1331"/>
                  </a:lnTo>
                  <a:lnTo>
                    <a:pt x="139" y="1299"/>
                  </a:lnTo>
                  <a:lnTo>
                    <a:pt x="150" y="1270"/>
                  </a:lnTo>
                  <a:lnTo>
                    <a:pt x="174" y="1208"/>
                  </a:lnTo>
                  <a:lnTo>
                    <a:pt x="200" y="1148"/>
                  </a:lnTo>
                  <a:lnTo>
                    <a:pt x="227" y="1087"/>
                  </a:lnTo>
                  <a:lnTo>
                    <a:pt x="241" y="1058"/>
                  </a:lnTo>
                  <a:lnTo>
                    <a:pt x="255" y="1029"/>
                  </a:lnTo>
                  <a:lnTo>
                    <a:pt x="285" y="971"/>
                  </a:lnTo>
                  <a:lnTo>
                    <a:pt x="300" y="943"/>
                  </a:lnTo>
                  <a:lnTo>
                    <a:pt x="317" y="915"/>
                  </a:lnTo>
                  <a:lnTo>
                    <a:pt x="350" y="860"/>
                  </a:lnTo>
                  <a:lnTo>
                    <a:pt x="385" y="804"/>
                  </a:lnTo>
                  <a:lnTo>
                    <a:pt x="403" y="778"/>
                  </a:lnTo>
                  <a:lnTo>
                    <a:pt x="423" y="752"/>
                  </a:lnTo>
                  <a:lnTo>
                    <a:pt x="442" y="727"/>
                  </a:lnTo>
                  <a:lnTo>
                    <a:pt x="461" y="700"/>
                  </a:lnTo>
                  <a:lnTo>
                    <a:pt x="481" y="676"/>
                  </a:lnTo>
                  <a:lnTo>
                    <a:pt x="502" y="650"/>
                  </a:lnTo>
                  <a:lnTo>
                    <a:pt x="524" y="626"/>
                  </a:lnTo>
                  <a:lnTo>
                    <a:pt x="545" y="602"/>
                  </a:lnTo>
                  <a:lnTo>
                    <a:pt x="566" y="578"/>
                  </a:lnTo>
                  <a:lnTo>
                    <a:pt x="589" y="556"/>
                  </a:lnTo>
                  <a:lnTo>
                    <a:pt x="611" y="533"/>
                  </a:lnTo>
                  <a:lnTo>
                    <a:pt x="635" y="510"/>
                  </a:lnTo>
                  <a:lnTo>
                    <a:pt x="658" y="489"/>
                  </a:lnTo>
                  <a:lnTo>
                    <a:pt x="682" y="468"/>
                  </a:lnTo>
                  <a:lnTo>
                    <a:pt x="707" y="447"/>
                  </a:lnTo>
                  <a:lnTo>
                    <a:pt x="733" y="427"/>
                  </a:lnTo>
                  <a:lnTo>
                    <a:pt x="758" y="407"/>
                  </a:lnTo>
                  <a:lnTo>
                    <a:pt x="784" y="387"/>
                  </a:lnTo>
                  <a:lnTo>
                    <a:pt x="811" y="369"/>
                  </a:lnTo>
                  <a:lnTo>
                    <a:pt x="838" y="351"/>
                  </a:lnTo>
                  <a:lnTo>
                    <a:pt x="864" y="334"/>
                  </a:lnTo>
                  <a:lnTo>
                    <a:pt x="893" y="315"/>
                  </a:lnTo>
                  <a:lnTo>
                    <a:pt x="921" y="300"/>
                  </a:lnTo>
                  <a:lnTo>
                    <a:pt x="949" y="284"/>
                  </a:lnTo>
                  <a:lnTo>
                    <a:pt x="979" y="269"/>
                  </a:lnTo>
                  <a:lnTo>
                    <a:pt x="1009" y="253"/>
                  </a:lnTo>
                  <a:lnTo>
                    <a:pt x="1038" y="239"/>
                  </a:lnTo>
                  <a:lnTo>
                    <a:pt x="1069" y="226"/>
                  </a:lnTo>
                  <a:lnTo>
                    <a:pt x="1101" y="213"/>
                  </a:lnTo>
                  <a:lnTo>
                    <a:pt x="1132" y="201"/>
                  </a:lnTo>
                  <a:lnTo>
                    <a:pt x="1164" y="189"/>
                  </a:lnTo>
                  <a:lnTo>
                    <a:pt x="1197" y="178"/>
                  </a:lnTo>
                  <a:lnTo>
                    <a:pt x="1239" y="165"/>
                  </a:lnTo>
                  <a:lnTo>
                    <a:pt x="1282" y="153"/>
                  </a:lnTo>
                  <a:lnTo>
                    <a:pt x="1369" y="127"/>
                  </a:lnTo>
                  <a:lnTo>
                    <a:pt x="1458" y="104"/>
                  </a:lnTo>
                  <a:lnTo>
                    <a:pt x="1502" y="95"/>
                  </a:lnTo>
                  <a:lnTo>
                    <a:pt x="1548" y="83"/>
                  </a:lnTo>
                  <a:lnTo>
                    <a:pt x="1594" y="73"/>
                  </a:lnTo>
                  <a:lnTo>
                    <a:pt x="1639" y="65"/>
                  </a:lnTo>
                  <a:lnTo>
                    <a:pt x="1686" y="56"/>
                  </a:lnTo>
                  <a:lnTo>
                    <a:pt x="1733" y="48"/>
                  </a:lnTo>
                  <a:lnTo>
                    <a:pt x="1779" y="41"/>
                  </a:lnTo>
                  <a:lnTo>
                    <a:pt x="1826" y="34"/>
                  </a:lnTo>
                  <a:lnTo>
                    <a:pt x="1873" y="27"/>
                  </a:lnTo>
                  <a:lnTo>
                    <a:pt x="1919" y="21"/>
                  </a:lnTo>
                  <a:lnTo>
                    <a:pt x="1968" y="17"/>
                  </a:lnTo>
                  <a:lnTo>
                    <a:pt x="2014" y="13"/>
                  </a:lnTo>
                  <a:lnTo>
                    <a:pt x="2062" y="8"/>
                  </a:lnTo>
                  <a:lnTo>
                    <a:pt x="2109" y="5"/>
                  </a:lnTo>
                  <a:lnTo>
                    <a:pt x="2157" y="3"/>
                  </a:lnTo>
                  <a:lnTo>
                    <a:pt x="2204" y="1"/>
                  </a:lnTo>
                  <a:lnTo>
                    <a:pt x="2299" y="0"/>
                  </a:lnTo>
                  <a:lnTo>
                    <a:pt x="2347" y="1"/>
                  </a:lnTo>
                  <a:lnTo>
                    <a:pt x="2393" y="3"/>
                  </a:lnTo>
                  <a:lnTo>
                    <a:pt x="2440" y="4"/>
                  </a:lnTo>
                  <a:lnTo>
                    <a:pt x="2488" y="8"/>
                  </a:lnTo>
                  <a:lnTo>
                    <a:pt x="2535" y="11"/>
                  </a:lnTo>
                  <a:lnTo>
                    <a:pt x="2581" y="17"/>
                  </a:lnTo>
                  <a:lnTo>
                    <a:pt x="2627" y="22"/>
                  </a:lnTo>
                  <a:lnTo>
                    <a:pt x="2673" y="28"/>
                  </a:lnTo>
                  <a:lnTo>
                    <a:pt x="2719" y="37"/>
                  </a:lnTo>
                  <a:lnTo>
                    <a:pt x="2764" y="44"/>
                  </a:lnTo>
                  <a:lnTo>
                    <a:pt x="2809" y="54"/>
                  </a:lnTo>
                  <a:lnTo>
                    <a:pt x="2854" y="63"/>
                  </a:lnTo>
                  <a:lnTo>
                    <a:pt x="2898" y="75"/>
                  </a:lnTo>
                  <a:lnTo>
                    <a:pt x="2942" y="88"/>
                  </a:lnTo>
                  <a:lnTo>
                    <a:pt x="2986" y="100"/>
                  </a:lnTo>
                  <a:lnTo>
                    <a:pt x="3030" y="114"/>
                  </a:lnTo>
                  <a:lnTo>
                    <a:pt x="3072" y="130"/>
                  </a:lnTo>
                  <a:lnTo>
                    <a:pt x="3115" y="145"/>
                  </a:lnTo>
                  <a:lnTo>
                    <a:pt x="3156" y="164"/>
                  </a:lnTo>
                  <a:lnTo>
                    <a:pt x="3197" y="182"/>
                  </a:lnTo>
                  <a:lnTo>
                    <a:pt x="3238" y="202"/>
                  </a:lnTo>
                  <a:lnTo>
                    <a:pt x="3277" y="222"/>
                  </a:lnTo>
                  <a:lnTo>
                    <a:pt x="3317" y="244"/>
                  </a:lnTo>
                  <a:lnTo>
                    <a:pt x="3355" y="267"/>
                  </a:lnTo>
                  <a:lnTo>
                    <a:pt x="3393" y="291"/>
                  </a:lnTo>
                  <a:lnTo>
                    <a:pt x="3431" y="317"/>
                  </a:lnTo>
                  <a:lnTo>
                    <a:pt x="3468" y="342"/>
                  </a:lnTo>
                  <a:lnTo>
                    <a:pt x="3504" y="370"/>
                  </a:lnTo>
                  <a:lnTo>
                    <a:pt x="3539" y="400"/>
                  </a:lnTo>
                  <a:lnTo>
                    <a:pt x="3573" y="430"/>
                  </a:lnTo>
                  <a:lnTo>
                    <a:pt x="3607" y="461"/>
                  </a:lnTo>
                  <a:lnTo>
                    <a:pt x="3639" y="493"/>
                  </a:lnTo>
                  <a:lnTo>
                    <a:pt x="3670" y="527"/>
                  </a:lnTo>
                  <a:lnTo>
                    <a:pt x="3702" y="563"/>
                  </a:lnTo>
                  <a:lnTo>
                    <a:pt x="3731" y="599"/>
                  </a:lnTo>
                  <a:lnTo>
                    <a:pt x="3761" y="638"/>
                  </a:lnTo>
                  <a:lnTo>
                    <a:pt x="3789" y="677"/>
                  </a:lnTo>
                  <a:lnTo>
                    <a:pt x="3816" y="718"/>
                  </a:lnTo>
                  <a:lnTo>
                    <a:pt x="3842" y="761"/>
                  </a:lnTo>
                  <a:lnTo>
                    <a:pt x="3867" y="803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96" name="Freeform 73"/>
            <p:cNvSpPr>
              <a:spLocks/>
            </p:cNvSpPr>
            <p:nvPr userDrawn="1"/>
          </p:nvSpPr>
          <p:spPr bwMode="auto">
            <a:xfrm>
              <a:off x="2466" y="470"/>
              <a:ext cx="173" cy="1444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46" y="84"/>
                </a:cxn>
                <a:cxn ang="0">
                  <a:pos x="74" y="170"/>
                </a:cxn>
                <a:cxn ang="0">
                  <a:pos x="99" y="259"/>
                </a:cxn>
                <a:cxn ang="0">
                  <a:pos x="122" y="351"/>
                </a:cxn>
                <a:cxn ang="0">
                  <a:pos x="140" y="443"/>
                </a:cxn>
                <a:cxn ang="0">
                  <a:pos x="156" y="537"/>
                </a:cxn>
                <a:cxn ang="0">
                  <a:pos x="166" y="632"/>
                </a:cxn>
                <a:cxn ang="0">
                  <a:pos x="173" y="727"/>
                </a:cxn>
                <a:cxn ang="0">
                  <a:pos x="173" y="822"/>
                </a:cxn>
                <a:cxn ang="0">
                  <a:pos x="169" y="916"/>
                </a:cxn>
                <a:cxn ang="0">
                  <a:pos x="159" y="1010"/>
                </a:cxn>
                <a:cxn ang="0">
                  <a:pos x="142" y="1100"/>
                </a:cxn>
                <a:cxn ang="0">
                  <a:pos x="119" y="1189"/>
                </a:cxn>
                <a:cxn ang="0">
                  <a:pos x="105" y="1233"/>
                </a:cxn>
                <a:cxn ang="0">
                  <a:pos x="89" y="1277"/>
                </a:cxn>
                <a:cxn ang="0">
                  <a:pos x="71" y="1319"/>
                </a:cxn>
                <a:cxn ang="0">
                  <a:pos x="51" y="1363"/>
                </a:cxn>
                <a:cxn ang="0">
                  <a:pos x="6" y="1444"/>
                </a:cxn>
                <a:cxn ang="0">
                  <a:pos x="0" y="1440"/>
                </a:cxn>
                <a:cxn ang="0">
                  <a:pos x="46" y="1359"/>
                </a:cxn>
                <a:cxn ang="0">
                  <a:pos x="64" y="1318"/>
                </a:cxn>
                <a:cxn ang="0">
                  <a:pos x="82" y="1276"/>
                </a:cxn>
                <a:cxn ang="0">
                  <a:pos x="98" y="1232"/>
                </a:cxn>
                <a:cxn ang="0">
                  <a:pos x="112" y="1188"/>
                </a:cxn>
                <a:cxn ang="0">
                  <a:pos x="135" y="1099"/>
                </a:cxn>
                <a:cxn ang="0">
                  <a:pos x="152" y="1010"/>
                </a:cxn>
                <a:cxn ang="0">
                  <a:pos x="162" y="916"/>
                </a:cxn>
                <a:cxn ang="0">
                  <a:pos x="166" y="822"/>
                </a:cxn>
                <a:cxn ang="0">
                  <a:pos x="166" y="727"/>
                </a:cxn>
                <a:cxn ang="0">
                  <a:pos x="159" y="632"/>
                </a:cxn>
                <a:cxn ang="0">
                  <a:pos x="149" y="539"/>
                </a:cxn>
                <a:cxn ang="0">
                  <a:pos x="133" y="444"/>
                </a:cxn>
                <a:cxn ang="0">
                  <a:pos x="115" y="352"/>
                </a:cxn>
                <a:cxn ang="0">
                  <a:pos x="92" y="260"/>
                </a:cxn>
                <a:cxn ang="0">
                  <a:pos x="67" y="171"/>
                </a:cxn>
                <a:cxn ang="0">
                  <a:pos x="38" y="85"/>
                </a:cxn>
                <a:cxn ang="0">
                  <a:pos x="9" y="1"/>
                </a:cxn>
                <a:cxn ang="0">
                  <a:pos x="16" y="0"/>
                </a:cxn>
              </a:cxnLst>
              <a:rect l="0" t="0" r="r" b="b"/>
              <a:pathLst>
                <a:path w="173" h="1444">
                  <a:moveTo>
                    <a:pt x="16" y="0"/>
                  </a:moveTo>
                  <a:lnTo>
                    <a:pt x="46" y="84"/>
                  </a:lnTo>
                  <a:lnTo>
                    <a:pt x="74" y="170"/>
                  </a:lnTo>
                  <a:lnTo>
                    <a:pt x="99" y="259"/>
                  </a:lnTo>
                  <a:lnTo>
                    <a:pt x="122" y="351"/>
                  </a:lnTo>
                  <a:lnTo>
                    <a:pt x="140" y="443"/>
                  </a:lnTo>
                  <a:lnTo>
                    <a:pt x="156" y="537"/>
                  </a:lnTo>
                  <a:lnTo>
                    <a:pt x="166" y="632"/>
                  </a:lnTo>
                  <a:lnTo>
                    <a:pt x="173" y="727"/>
                  </a:lnTo>
                  <a:lnTo>
                    <a:pt x="173" y="822"/>
                  </a:lnTo>
                  <a:lnTo>
                    <a:pt x="169" y="916"/>
                  </a:lnTo>
                  <a:lnTo>
                    <a:pt x="159" y="1010"/>
                  </a:lnTo>
                  <a:lnTo>
                    <a:pt x="142" y="1100"/>
                  </a:lnTo>
                  <a:lnTo>
                    <a:pt x="119" y="1189"/>
                  </a:lnTo>
                  <a:lnTo>
                    <a:pt x="105" y="1233"/>
                  </a:lnTo>
                  <a:lnTo>
                    <a:pt x="89" y="1277"/>
                  </a:lnTo>
                  <a:lnTo>
                    <a:pt x="71" y="1319"/>
                  </a:lnTo>
                  <a:lnTo>
                    <a:pt x="51" y="1363"/>
                  </a:lnTo>
                  <a:lnTo>
                    <a:pt x="6" y="1444"/>
                  </a:lnTo>
                  <a:lnTo>
                    <a:pt x="0" y="1440"/>
                  </a:lnTo>
                  <a:lnTo>
                    <a:pt x="46" y="1359"/>
                  </a:lnTo>
                  <a:lnTo>
                    <a:pt x="64" y="1318"/>
                  </a:lnTo>
                  <a:lnTo>
                    <a:pt x="82" y="1276"/>
                  </a:lnTo>
                  <a:lnTo>
                    <a:pt x="98" y="1232"/>
                  </a:lnTo>
                  <a:lnTo>
                    <a:pt x="112" y="1188"/>
                  </a:lnTo>
                  <a:lnTo>
                    <a:pt x="135" y="1099"/>
                  </a:lnTo>
                  <a:lnTo>
                    <a:pt x="152" y="1010"/>
                  </a:lnTo>
                  <a:lnTo>
                    <a:pt x="162" y="916"/>
                  </a:lnTo>
                  <a:lnTo>
                    <a:pt x="166" y="822"/>
                  </a:lnTo>
                  <a:lnTo>
                    <a:pt x="166" y="727"/>
                  </a:lnTo>
                  <a:lnTo>
                    <a:pt x="159" y="632"/>
                  </a:lnTo>
                  <a:lnTo>
                    <a:pt x="149" y="539"/>
                  </a:lnTo>
                  <a:lnTo>
                    <a:pt x="133" y="444"/>
                  </a:lnTo>
                  <a:lnTo>
                    <a:pt x="115" y="352"/>
                  </a:lnTo>
                  <a:lnTo>
                    <a:pt x="92" y="260"/>
                  </a:lnTo>
                  <a:lnTo>
                    <a:pt x="67" y="171"/>
                  </a:lnTo>
                  <a:lnTo>
                    <a:pt x="38" y="85"/>
                  </a:lnTo>
                  <a:lnTo>
                    <a:pt x="9" y="1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97" name="Freeform 74"/>
            <p:cNvSpPr>
              <a:spLocks/>
            </p:cNvSpPr>
            <p:nvPr userDrawn="1"/>
          </p:nvSpPr>
          <p:spPr bwMode="auto">
            <a:xfrm>
              <a:off x="1225" y="1910"/>
              <a:ext cx="1247" cy="510"/>
            </a:xfrm>
            <a:custGeom>
              <a:avLst/>
              <a:gdLst/>
              <a:ahLst/>
              <a:cxnLst>
                <a:cxn ang="0">
                  <a:pos x="1247" y="4"/>
                </a:cxn>
                <a:cxn ang="0">
                  <a:pos x="1219" y="39"/>
                </a:cxn>
                <a:cxn ang="0">
                  <a:pos x="1189" y="72"/>
                </a:cxn>
                <a:cxn ang="0">
                  <a:pos x="1127" y="134"/>
                </a:cxn>
                <a:cxn ang="0">
                  <a:pos x="1096" y="162"/>
                </a:cxn>
                <a:cxn ang="0">
                  <a:pos x="1062" y="189"/>
                </a:cxn>
                <a:cxn ang="0">
                  <a:pos x="994" y="240"/>
                </a:cxn>
                <a:cxn ang="0">
                  <a:pos x="922" y="284"/>
                </a:cxn>
                <a:cxn ang="0">
                  <a:pos x="847" y="322"/>
                </a:cxn>
                <a:cxn ang="0">
                  <a:pos x="808" y="341"/>
                </a:cxn>
                <a:cxn ang="0">
                  <a:pos x="769" y="357"/>
                </a:cxn>
                <a:cxn ang="0">
                  <a:pos x="690" y="387"/>
                </a:cxn>
                <a:cxn ang="0">
                  <a:pos x="649" y="400"/>
                </a:cxn>
                <a:cxn ang="0">
                  <a:pos x="608" y="413"/>
                </a:cxn>
                <a:cxn ang="0">
                  <a:pos x="524" y="434"/>
                </a:cxn>
                <a:cxn ang="0">
                  <a:pos x="439" y="454"/>
                </a:cxn>
                <a:cxn ang="0">
                  <a:pos x="353" y="469"/>
                </a:cxn>
                <a:cxn ang="0">
                  <a:pos x="265" y="482"/>
                </a:cxn>
                <a:cxn ang="0">
                  <a:pos x="178" y="493"/>
                </a:cxn>
                <a:cxn ang="0">
                  <a:pos x="0" y="510"/>
                </a:cxn>
                <a:cxn ang="0">
                  <a:pos x="0" y="505"/>
                </a:cxn>
                <a:cxn ang="0">
                  <a:pos x="175" y="488"/>
                </a:cxn>
                <a:cxn ang="0">
                  <a:pos x="263" y="476"/>
                </a:cxn>
                <a:cxn ang="0">
                  <a:pos x="350" y="464"/>
                </a:cxn>
                <a:cxn ang="0">
                  <a:pos x="437" y="448"/>
                </a:cxn>
                <a:cxn ang="0">
                  <a:pos x="521" y="428"/>
                </a:cxn>
                <a:cxn ang="0">
                  <a:pos x="605" y="407"/>
                </a:cxn>
                <a:cxn ang="0">
                  <a:pos x="646" y="394"/>
                </a:cxn>
                <a:cxn ang="0">
                  <a:pos x="685" y="382"/>
                </a:cxn>
                <a:cxn ang="0">
                  <a:pos x="765" y="352"/>
                </a:cxn>
                <a:cxn ang="0">
                  <a:pos x="804" y="335"/>
                </a:cxn>
                <a:cxn ang="0">
                  <a:pos x="842" y="316"/>
                </a:cxn>
                <a:cxn ang="0">
                  <a:pos x="917" y="278"/>
                </a:cxn>
                <a:cxn ang="0">
                  <a:pos x="990" y="234"/>
                </a:cxn>
                <a:cxn ang="0">
                  <a:pos x="1057" y="184"/>
                </a:cxn>
                <a:cxn ang="0">
                  <a:pos x="1091" y="157"/>
                </a:cxn>
                <a:cxn ang="0">
                  <a:pos x="1122" y="128"/>
                </a:cxn>
                <a:cxn ang="0">
                  <a:pos x="1183" y="68"/>
                </a:cxn>
                <a:cxn ang="0">
                  <a:pos x="1213" y="35"/>
                </a:cxn>
                <a:cxn ang="0">
                  <a:pos x="1241" y="0"/>
                </a:cxn>
                <a:cxn ang="0">
                  <a:pos x="1247" y="4"/>
                </a:cxn>
              </a:cxnLst>
              <a:rect l="0" t="0" r="r" b="b"/>
              <a:pathLst>
                <a:path w="1247" h="510">
                  <a:moveTo>
                    <a:pt x="1247" y="4"/>
                  </a:moveTo>
                  <a:lnTo>
                    <a:pt x="1219" y="39"/>
                  </a:lnTo>
                  <a:lnTo>
                    <a:pt x="1189" y="72"/>
                  </a:lnTo>
                  <a:lnTo>
                    <a:pt x="1127" y="134"/>
                  </a:lnTo>
                  <a:lnTo>
                    <a:pt x="1096" y="162"/>
                  </a:lnTo>
                  <a:lnTo>
                    <a:pt x="1062" y="189"/>
                  </a:lnTo>
                  <a:lnTo>
                    <a:pt x="994" y="240"/>
                  </a:lnTo>
                  <a:lnTo>
                    <a:pt x="922" y="284"/>
                  </a:lnTo>
                  <a:lnTo>
                    <a:pt x="847" y="322"/>
                  </a:lnTo>
                  <a:lnTo>
                    <a:pt x="808" y="341"/>
                  </a:lnTo>
                  <a:lnTo>
                    <a:pt x="769" y="357"/>
                  </a:lnTo>
                  <a:lnTo>
                    <a:pt x="690" y="387"/>
                  </a:lnTo>
                  <a:lnTo>
                    <a:pt x="649" y="400"/>
                  </a:lnTo>
                  <a:lnTo>
                    <a:pt x="608" y="413"/>
                  </a:lnTo>
                  <a:lnTo>
                    <a:pt x="524" y="434"/>
                  </a:lnTo>
                  <a:lnTo>
                    <a:pt x="439" y="454"/>
                  </a:lnTo>
                  <a:lnTo>
                    <a:pt x="353" y="469"/>
                  </a:lnTo>
                  <a:lnTo>
                    <a:pt x="265" y="482"/>
                  </a:lnTo>
                  <a:lnTo>
                    <a:pt x="178" y="493"/>
                  </a:lnTo>
                  <a:lnTo>
                    <a:pt x="0" y="510"/>
                  </a:lnTo>
                  <a:lnTo>
                    <a:pt x="0" y="505"/>
                  </a:lnTo>
                  <a:lnTo>
                    <a:pt x="175" y="488"/>
                  </a:lnTo>
                  <a:lnTo>
                    <a:pt x="263" y="476"/>
                  </a:lnTo>
                  <a:lnTo>
                    <a:pt x="350" y="464"/>
                  </a:lnTo>
                  <a:lnTo>
                    <a:pt x="437" y="448"/>
                  </a:lnTo>
                  <a:lnTo>
                    <a:pt x="521" y="428"/>
                  </a:lnTo>
                  <a:lnTo>
                    <a:pt x="605" y="407"/>
                  </a:lnTo>
                  <a:lnTo>
                    <a:pt x="646" y="394"/>
                  </a:lnTo>
                  <a:lnTo>
                    <a:pt x="685" y="382"/>
                  </a:lnTo>
                  <a:lnTo>
                    <a:pt x="765" y="352"/>
                  </a:lnTo>
                  <a:lnTo>
                    <a:pt x="804" y="335"/>
                  </a:lnTo>
                  <a:lnTo>
                    <a:pt x="842" y="316"/>
                  </a:lnTo>
                  <a:lnTo>
                    <a:pt x="917" y="278"/>
                  </a:lnTo>
                  <a:lnTo>
                    <a:pt x="990" y="234"/>
                  </a:lnTo>
                  <a:lnTo>
                    <a:pt x="1057" y="184"/>
                  </a:lnTo>
                  <a:lnTo>
                    <a:pt x="1091" y="157"/>
                  </a:lnTo>
                  <a:lnTo>
                    <a:pt x="1122" y="128"/>
                  </a:lnTo>
                  <a:lnTo>
                    <a:pt x="1183" y="68"/>
                  </a:lnTo>
                  <a:lnTo>
                    <a:pt x="1213" y="35"/>
                  </a:lnTo>
                  <a:lnTo>
                    <a:pt x="1241" y="0"/>
                  </a:lnTo>
                  <a:lnTo>
                    <a:pt x="1247" y="4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98" name="Freeform 75"/>
            <p:cNvSpPr>
              <a:spLocks/>
            </p:cNvSpPr>
            <p:nvPr userDrawn="1"/>
          </p:nvSpPr>
          <p:spPr bwMode="auto">
            <a:xfrm>
              <a:off x="2466" y="1910"/>
              <a:ext cx="6" cy="4"/>
            </a:xfrm>
            <a:custGeom>
              <a:avLst/>
              <a:gdLst/>
              <a:ahLst/>
              <a:cxnLst>
                <a:cxn ang="0">
                  <a:pos x="6" y="4"/>
                </a:cxn>
                <a:cxn ang="0">
                  <a:pos x="0" y="0"/>
                </a:cxn>
                <a:cxn ang="0">
                  <a:pos x="6" y="4"/>
                </a:cxn>
              </a:cxnLst>
              <a:rect l="0" t="0" r="r" b="b"/>
              <a:pathLst>
                <a:path w="6" h="4">
                  <a:moveTo>
                    <a:pt x="6" y="4"/>
                  </a:moveTo>
                  <a:lnTo>
                    <a:pt x="0" y="0"/>
                  </a:lnTo>
                  <a:lnTo>
                    <a:pt x="6" y="4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199" name="Freeform 76"/>
            <p:cNvSpPr>
              <a:spLocks/>
            </p:cNvSpPr>
            <p:nvPr userDrawn="1"/>
          </p:nvSpPr>
          <p:spPr bwMode="auto">
            <a:xfrm>
              <a:off x="1191" y="2174"/>
              <a:ext cx="116" cy="246"/>
            </a:xfrm>
            <a:custGeom>
              <a:avLst/>
              <a:gdLst/>
              <a:ahLst/>
              <a:cxnLst>
                <a:cxn ang="0">
                  <a:pos x="31" y="246"/>
                </a:cxn>
                <a:cxn ang="0">
                  <a:pos x="17" y="228"/>
                </a:cxn>
                <a:cxn ang="0">
                  <a:pos x="7" y="211"/>
                </a:cxn>
                <a:cxn ang="0">
                  <a:pos x="1" y="191"/>
                </a:cxn>
                <a:cxn ang="0">
                  <a:pos x="0" y="176"/>
                </a:cxn>
                <a:cxn ang="0">
                  <a:pos x="2" y="159"/>
                </a:cxn>
                <a:cxn ang="0">
                  <a:pos x="7" y="143"/>
                </a:cxn>
                <a:cxn ang="0">
                  <a:pos x="25" y="112"/>
                </a:cxn>
                <a:cxn ang="0">
                  <a:pos x="48" y="82"/>
                </a:cxn>
                <a:cxn ang="0">
                  <a:pos x="72" y="54"/>
                </a:cxn>
                <a:cxn ang="0">
                  <a:pos x="94" y="27"/>
                </a:cxn>
                <a:cxn ang="0">
                  <a:pos x="103" y="14"/>
                </a:cxn>
                <a:cxn ang="0">
                  <a:pos x="110" y="0"/>
                </a:cxn>
                <a:cxn ang="0">
                  <a:pos x="116" y="4"/>
                </a:cxn>
                <a:cxn ang="0">
                  <a:pos x="108" y="19"/>
                </a:cxn>
                <a:cxn ang="0">
                  <a:pos x="100" y="31"/>
                </a:cxn>
                <a:cxn ang="0">
                  <a:pos x="76" y="60"/>
                </a:cxn>
                <a:cxn ang="0">
                  <a:pos x="52" y="88"/>
                </a:cxn>
                <a:cxn ang="0">
                  <a:pos x="31" y="116"/>
                </a:cxn>
                <a:cxn ang="0">
                  <a:pos x="12" y="147"/>
                </a:cxn>
                <a:cxn ang="0">
                  <a:pos x="8" y="161"/>
                </a:cxn>
                <a:cxn ang="0">
                  <a:pos x="5" y="176"/>
                </a:cxn>
                <a:cxn ang="0">
                  <a:pos x="7" y="191"/>
                </a:cxn>
                <a:cxn ang="0">
                  <a:pos x="12" y="207"/>
                </a:cxn>
                <a:cxn ang="0">
                  <a:pos x="22" y="224"/>
                </a:cxn>
                <a:cxn ang="0">
                  <a:pos x="35" y="241"/>
                </a:cxn>
                <a:cxn ang="0">
                  <a:pos x="31" y="246"/>
                </a:cxn>
              </a:cxnLst>
              <a:rect l="0" t="0" r="r" b="b"/>
              <a:pathLst>
                <a:path w="116" h="246">
                  <a:moveTo>
                    <a:pt x="31" y="246"/>
                  </a:moveTo>
                  <a:lnTo>
                    <a:pt x="17" y="228"/>
                  </a:lnTo>
                  <a:lnTo>
                    <a:pt x="7" y="211"/>
                  </a:lnTo>
                  <a:lnTo>
                    <a:pt x="1" y="191"/>
                  </a:lnTo>
                  <a:lnTo>
                    <a:pt x="0" y="176"/>
                  </a:lnTo>
                  <a:lnTo>
                    <a:pt x="2" y="159"/>
                  </a:lnTo>
                  <a:lnTo>
                    <a:pt x="7" y="143"/>
                  </a:lnTo>
                  <a:lnTo>
                    <a:pt x="25" y="112"/>
                  </a:lnTo>
                  <a:lnTo>
                    <a:pt x="48" y="82"/>
                  </a:lnTo>
                  <a:lnTo>
                    <a:pt x="72" y="54"/>
                  </a:lnTo>
                  <a:lnTo>
                    <a:pt x="94" y="27"/>
                  </a:lnTo>
                  <a:lnTo>
                    <a:pt x="103" y="14"/>
                  </a:lnTo>
                  <a:lnTo>
                    <a:pt x="110" y="0"/>
                  </a:lnTo>
                  <a:lnTo>
                    <a:pt x="116" y="4"/>
                  </a:lnTo>
                  <a:lnTo>
                    <a:pt x="108" y="19"/>
                  </a:lnTo>
                  <a:lnTo>
                    <a:pt x="100" y="31"/>
                  </a:lnTo>
                  <a:lnTo>
                    <a:pt x="76" y="60"/>
                  </a:lnTo>
                  <a:lnTo>
                    <a:pt x="52" y="88"/>
                  </a:lnTo>
                  <a:lnTo>
                    <a:pt x="31" y="116"/>
                  </a:lnTo>
                  <a:lnTo>
                    <a:pt x="12" y="147"/>
                  </a:lnTo>
                  <a:lnTo>
                    <a:pt x="8" y="161"/>
                  </a:lnTo>
                  <a:lnTo>
                    <a:pt x="5" y="176"/>
                  </a:lnTo>
                  <a:lnTo>
                    <a:pt x="7" y="191"/>
                  </a:lnTo>
                  <a:lnTo>
                    <a:pt x="12" y="207"/>
                  </a:lnTo>
                  <a:lnTo>
                    <a:pt x="22" y="224"/>
                  </a:lnTo>
                  <a:lnTo>
                    <a:pt x="35" y="241"/>
                  </a:lnTo>
                  <a:lnTo>
                    <a:pt x="31" y="246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00" name="Freeform 77"/>
            <p:cNvSpPr>
              <a:spLocks/>
            </p:cNvSpPr>
            <p:nvPr userDrawn="1"/>
          </p:nvSpPr>
          <p:spPr bwMode="auto">
            <a:xfrm>
              <a:off x="1222" y="2415"/>
              <a:ext cx="4" cy="5"/>
            </a:xfrm>
            <a:custGeom>
              <a:avLst/>
              <a:gdLst/>
              <a:ahLst/>
              <a:cxnLst>
                <a:cxn ang="0">
                  <a:pos x="3" y="5"/>
                </a:cxn>
                <a:cxn ang="0">
                  <a:pos x="0" y="5"/>
                </a:cxn>
                <a:cxn ang="0">
                  <a:pos x="4" y="0"/>
                </a:cxn>
                <a:cxn ang="0">
                  <a:pos x="3" y="0"/>
                </a:cxn>
                <a:cxn ang="0">
                  <a:pos x="3" y="5"/>
                </a:cxn>
              </a:cxnLst>
              <a:rect l="0" t="0" r="r" b="b"/>
              <a:pathLst>
                <a:path w="4" h="5">
                  <a:moveTo>
                    <a:pt x="3" y="5"/>
                  </a:moveTo>
                  <a:lnTo>
                    <a:pt x="0" y="5"/>
                  </a:lnTo>
                  <a:lnTo>
                    <a:pt x="4" y="0"/>
                  </a:lnTo>
                  <a:lnTo>
                    <a:pt x="3" y="0"/>
                  </a:lnTo>
                  <a:lnTo>
                    <a:pt x="3" y="5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01" name="Freeform 78"/>
            <p:cNvSpPr>
              <a:spLocks/>
            </p:cNvSpPr>
            <p:nvPr userDrawn="1"/>
          </p:nvSpPr>
          <p:spPr bwMode="auto">
            <a:xfrm>
              <a:off x="1301" y="1302"/>
              <a:ext cx="304" cy="876"/>
            </a:xfrm>
            <a:custGeom>
              <a:avLst/>
              <a:gdLst/>
              <a:ahLst/>
              <a:cxnLst>
                <a:cxn ang="0">
                  <a:pos x="0" y="872"/>
                </a:cxn>
                <a:cxn ang="0">
                  <a:pos x="68" y="775"/>
                </a:cxn>
                <a:cxn ang="0">
                  <a:pos x="133" y="671"/>
                </a:cxn>
                <a:cxn ang="0">
                  <a:pos x="163" y="619"/>
                </a:cxn>
                <a:cxn ang="0">
                  <a:pos x="191" y="565"/>
                </a:cxn>
                <a:cxn ang="0">
                  <a:pos x="218" y="510"/>
                </a:cxn>
                <a:cxn ang="0">
                  <a:pos x="240" y="455"/>
                </a:cxn>
                <a:cxn ang="0">
                  <a:pos x="260" y="400"/>
                </a:cxn>
                <a:cxn ang="0">
                  <a:pos x="276" y="343"/>
                </a:cxn>
                <a:cxn ang="0">
                  <a:pos x="288" y="287"/>
                </a:cxn>
                <a:cxn ang="0">
                  <a:pos x="295" y="230"/>
                </a:cxn>
                <a:cxn ang="0">
                  <a:pos x="298" y="174"/>
                </a:cxn>
                <a:cxn ang="0">
                  <a:pos x="298" y="144"/>
                </a:cxn>
                <a:cxn ang="0">
                  <a:pos x="297" y="116"/>
                </a:cxn>
                <a:cxn ang="0">
                  <a:pos x="288" y="58"/>
                </a:cxn>
                <a:cxn ang="0">
                  <a:pos x="274" y="2"/>
                </a:cxn>
                <a:cxn ang="0">
                  <a:pos x="280" y="0"/>
                </a:cxn>
                <a:cxn ang="0">
                  <a:pos x="294" y="58"/>
                </a:cxn>
                <a:cxn ang="0">
                  <a:pos x="303" y="116"/>
                </a:cxn>
                <a:cxn ang="0">
                  <a:pos x="304" y="144"/>
                </a:cxn>
                <a:cxn ang="0">
                  <a:pos x="304" y="174"/>
                </a:cxn>
                <a:cxn ang="0">
                  <a:pos x="301" y="230"/>
                </a:cxn>
                <a:cxn ang="0">
                  <a:pos x="294" y="290"/>
                </a:cxn>
                <a:cxn ang="0">
                  <a:pos x="281" y="346"/>
                </a:cxn>
                <a:cxn ang="0">
                  <a:pos x="266" y="404"/>
                </a:cxn>
                <a:cxn ang="0">
                  <a:pos x="246" y="459"/>
                </a:cxn>
                <a:cxn ang="0">
                  <a:pos x="223" y="514"/>
                </a:cxn>
                <a:cxn ang="0">
                  <a:pos x="196" y="570"/>
                </a:cxn>
                <a:cxn ang="0">
                  <a:pos x="168" y="623"/>
                </a:cxn>
                <a:cxn ang="0">
                  <a:pos x="138" y="676"/>
                </a:cxn>
                <a:cxn ang="0">
                  <a:pos x="73" y="779"/>
                </a:cxn>
                <a:cxn ang="0">
                  <a:pos x="6" y="876"/>
                </a:cxn>
                <a:cxn ang="0">
                  <a:pos x="0" y="872"/>
                </a:cxn>
              </a:cxnLst>
              <a:rect l="0" t="0" r="r" b="b"/>
              <a:pathLst>
                <a:path w="304" h="876">
                  <a:moveTo>
                    <a:pt x="0" y="872"/>
                  </a:moveTo>
                  <a:lnTo>
                    <a:pt x="68" y="775"/>
                  </a:lnTo>
                  <a:lnTo>
                    <a:pt x="133" y="671"/>
                  </a:lnTo>
                  <a:lnTo>
                    <a:pt x="163" y="619"/>
                  </a:lnTo>
                  <a:lnTo>
                    <a:pt x="191" y="565"/>
                  </a:lnTo>
                  <a:lnTo>
                    <a:pt x="218" y="510"/>
                  </a:lnTo>
                  <a:lnTo>
                    <a:pt x="240" y="455"/>
                  </a:lnTo>
                  <a:lnTo>
                    <a:pt x="260" y="400"/>
                  </a:lnTo>
                  <a:lnTo>
                    <a:pt x="276" y="343"/>
                  </a:lnTo>
                  <a:lnTo>
                    <a:pt x="288" y="287"/>
                  </a:lnTo>
                  <a:lnTo>
                    <a:pt x="295" y="230"/>
                  </a:lnTo>
                  <a:lnTo>
                    <a:pt x="298" y="174"/>
                  </a:lnTo>
                  <a:lnTo>
                    <a:pt x="298" y="144"/>
                  </a:lnTo>
                  <a:lnTo>
                    <a:pt x="297" y="116"/>
                  </a:lnTo>
                  <a:lnTo>
                    <a:pt x="288" y="58"/>
                  </a:lnTo>
                  <a:lnTo>
                    <a:pt x="274" y="2"/>
                  </a:lnTo>
                  <a:lnTo>
                    <a:pt x="280" y="0"/>
                  </a:lnTo>
                  <a:lnTo>
                    <a:pt x="294" y="58"/>
                  </a:lnTo>
                  <a:lnTo>
                    <a:pt x="303" y="116"/>
                  </a:lnTo>
                  <a:lnTo>
                    <a:pt x="304" y="144"/>
                  </a:lnTo>
                  <a:lnTo>
                    <a:pt x="304" y="174"/>
                  </a:lnTo>
                  <a:lnTo>
                    <a:pt x="301" y="230"/>
                  </a:lnTo>
                  <a:lnTo>
                    <a:pt x="294" y="290"/>
                  </a:lnTo>
                  <a:lnTo>
                    <a:pt x="281" y="346"/>
                  </a:lnTo>
                  <a:lnTo>
                    <a:pt x="266" y="404"/>
                  </a:lnTo>
                  <a:lnTo>
                    <a:pt x="246" y="459"/>
                  </a:lnTo>
                  <a:lnTo>
                    <a:pt x="223" y="514"/>
                  </a:lnTo>
                  <a:lnTo>
                    <a:pt x="196" y="570"/>
                  </a:lnTo>
                  <a:lnTo>
                    <a:pt x="168" y="623"/>
                  </a:lnTo>
                  <a:lnTo>
                    <a:pt x="138" y="676"/>
                  </a:lnTo>
                  <a:lnTo>
                    <a:pt x="73" y="779"/>
                  </a:lnTo>
                  <a:lnTo>
                    <a:pt x="6" y="876"/>
                  </a:lnTo>
                  <a:lnTo>
                    <a:pt x="0" y="872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02" name="Freeform 79"/>
            <p:cNvSpPr>
              <a:spLocks/>
            </p:cNvSpPr>
            <p:nvPr userDrawn="1"/>
          </p:nvSpPr>
          <p:spPr bwMode="auto">
            <a:xfrm>
              <a:off x="1301" y="2174"/>
              <a:ext cx="6" cy="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4"/>
                </a:cxn>
                <a:cxn ang="0">
                  <a:pos x="0" y="0"/>
                </a:cxn>
              </a:cxnLst>
              <a:rect l="0" t="0" r="r" b="b"/>
              <a:pathLst>
                <a:path w="6" h="4">
                  <a:moveTo>
                    <a:pt x="0" y="0"/>
                  </a:moveTo>
                  <a:lnTo>
                    <a:pt x="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03" name="Freeform 80"/>
            <p:cNvSpPr>
              <a:spLocks/>
            </p:cNvSpPr>
            <p:nvPr userDrawn="1"/>
          </p:nvSpPr>
          <p:spPr bwMode="auto">
            <a:xfrm>
              <a:off x="1147" y="1056"/>
              <a:ext cx="434" cy="250"/>
            </a:xfrm>
            <a:custGeom>
              <a:avLst/>
              <a:gdLst/>
              <a:ahLst/>
              <a:cxnLst>
                <a:cxn ang="0">
                  <a:pos x="428" y="250"/>
                </a:cxn>
                <a:cxn ang="0">
                  <a:pos x="413" y="219"/>
                </a:cxn>
                <a:cxn ang="0">
                  <a:pos x="394" y="189"/>
                </a:cxn>
                <a:cxn ang="0">
                  <a:pos x="375" y="164"/>
                </a:cxn>
                <a:cxn ang="0">
                  <a:pos x="352" y="140"/>
                </a:cxn>
                <a:cxn ang="0">
                  <a:pos x="329" y="118"/>
                </a:cxn>
                <a:cxn ang="0">
                  <a:pos x="304" y="99"/>
                </a:cxn>
                <a:cxn ang="0">
                  <a:pos x="277" y="82"/>
                </a:cxn>
                <a:cxn ang="0">
                  <a:pos x="249" y="66"/>
                </a:cxn>
                <a:cxn ang="0">
                  <a:pos x="191" y="41"/>
                </a:cxn>
                <a:cxn ang="0">
                  <a:pos x="128" y="24"/>
                </a:cxn>
                <a:cxn ang="0">
                  <a:pos x="65" y="11"/>
                </a:cxn>
                <a:cxn ang="0">
                  <a:pos x="32" y="8"/>
                </a:cxn>
                <a:cxn ang="0">
                  <a:pos x="0" y="5"/>
                </a:cxn>
                <a:cxn ang="0">
                  <a:pos x="0" y="0"/>
                </a:cxn>
                <a:cxn ang="0">
                  <a:pos x="32" y="2"/>
                </a:cxn>
                <a:cxn ang="0">
                  <a:pos x="65" y="5"/>
                </a:cxn>
                <a:cxn ang="0">
                  <a:pos x="131" y="18"/>
                </a:cxn>
                <a:cxn ang="0">
                  <a:pos x="193" y="35"/>
                </a:cxn>
                <a:cxn ang="0">
                  <a:pos x="253" y="60"/>
                </a:cxn>
                <a:cxn ang="0">
                  <a:pos x="281" y="76"/>
                </a:cxn>
                <a:cxn ang="0">
                  <a:pos x="308" y="93"/>
                </a:cxn>
                <a:cxn ang="0">
                  <a:pos x="333" y="113"/>
                </a:cxn>
                <a:cxn ang="0">
                  <a:pos x="356" y="134"/>
                </a:cxn>
                <a:cxn ang="0">
                  <a:pos x="379" y="158"/>
                </a:cxn>
                <a:cxn ang="0">
                  <a:pos x="400" y="185"/>
                </a:cxn>
                <a:cxn ang="0">
                  <a:pos x="418" y="214"/>
                </a:cxn>
                <a:cxn ang="0">
                  <a:pos x="434" y="246"/>
                </a:cxn>
                <a:cxn ang="0">
                  <a:pos x="428" y="250"/>
                </a:cxn>
              </a:cxnLst>
              <a:rect l="0" t="0" r="r" b="b"/>
              <a:pathLst>
                <a:path w="434" h="250">
                  <a:moveTo>
                    <a:pt x="428" y="250"/>
                  </a:moveTo>
                  <a:lnTo>
                    <a:pt x="413" y="219"/>
                  </a:lnTo>
                  <a:lnTo>
                    <a:pt x="394" y="189"/>
                  </a:lnTo>
                  <a:lnTo>
                    <a:pt x="375" y="164"/>
                  </a:lnTo>
                  <a:lnTo>
                    <a:pt x="352" y="140"/>
                  </a:lnTo>
                  <a:lnTo>
                    <a:pt x="329" y="118"/>
                  </a:lnTo>
                  <a:lnTo>
                    <a:pt x="304" y="99"/>
                  </a:lnTo>
                  <a:lnTo>
                    <a:pt x="277" y="82"/>
                  </a:lnTo>
                  <a:lnTo>
                    <a:pt x="249" y="66"/>
                  </a:lnTo>
                  <a:lnTo>
                    <a:pt x="191" y="41"/>
                  </a:lnTo>
                  <a:lnTo>
                    <a:pt x="128" y="24"/>
                  </a:lnTo>
                  <a:lnTo>
                    <a:pt x="65" y="11"/>
                  </a:lnTo>
                  <a:lnTo>
                    <a:pt x="32" y="8"/>
                  </a:lnTo>
                  <a:lnTo>
                    <a:pt x="0" y="5"/>
                  </a:lnTo>
                  <a:lnTo>
                    <a:pt x="0" y="0"/>
                  </a:lnTo>
                  <a:lnTo>
                    <a:pt x="32" y="2"/>
                  </a:lnTo>
                  <a:lnTo>
                    <a:pt x="65" y="5"/>
                  </a:lnTo>
                  <a:lnTo>
                    <a:pt x="131" y="18"/>
                  </a:lnTo>
                  <a:lnTo>
                    <a:pt x="193" y="35"/>
                  </a:lnTo>
                  <a:lnTo>
                    <a:pt x="253" y="60"/>
                  </a:lnTo>
                  <a:lnTo>
                    <a:pt x="281" y="76"/>
                  </a:lnTo>
                  <a:lnTo>
                    <a:pt x="308" y="93"/>
                  </a:lnTo>
                  <a:lnTo>
                    <a:pt x="333" y="113"/>
                  </a:lnTo>
                  <a:lnTo>
                    <a:pt x="356" y="134"/>
                  </a:lnTo>
                  <a:lnTo>
                    <a:pt x="379" y="158"/>
                  </a:lnTo>
                  <a:lnTo>
                    <a:pt x="400" y="185"/>
                  </a:lnTo>
                  <a:lnTo>
                    <a:pt x="418" y="214"/>
                  </a:lnTo>
                  <a:lnTo>
                    <a:pt x="434" y="246"/>
                  </a:lnTo>
                  <a:lnTo>
                    <a:pt x="428" y="25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04" name="Freeform 81"/>
            <p:cNvSpPr>
              <a:spLocks/>
            </p:cNvSpPr>
            <p:nvPr userDrawn="1"/>
          </p:nvSpPr>
          <p:spPr bwMode="auto">
            <a:xfrm>
              <a:off x="1575" y="1302"/>
              <a:ext cx="6" cy="4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6" y="0"/>
                </a:cxn>
              </a:cxnLst>
              <a:rect l="0" t="0" r="r" b="b"/>
              <a:pathLst>
                <a:path w="6" h="4">
                  <a:moveTo>
                    <a:pt x="6" y="0"/>
                  </a:moveTo>
                  <a:lnTo>
                    <a:pt x="0" y="4"/>
                  </a:lnTo>
                  <a:lnTo>
                    <a:pt x="0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05" name="Freeform 82"/>
            <p:cNvSpPr>
              <a:spLocks/>
            </p:cNvSpPr>
            <p:nvPr userDrawn="1"/>
          </p:nvSpPr>
          <p:spPr bwMode="auto">
            <a:xfrm>
              <a:off x="899" y="1056"/>
              <a:ext cx="248" cy="114"/>
            </a:xfrm>
            <a:custGeom>
              <a:avLst/>
              <a:gdLst/>
              <a:ahLst/>
              <a:cxnLst>
                <a:cxn ang="0">
                  <a:pos x="248" y="5"/>
                </a:cxn>
                <a:cxn ang="0">
                  <a:pos x="212" y="5"/>
                </a:cxn>
                <a:cxn ang="0">
                  <a:pos x="178" y="9"/>
                </a:cxn>
                <a:cxn ang="0">
                  <a:pos x="163" y="14"/>
                </a:cxn>
                <a:cxn ang="0">
                  <a:pos x="146" y="18"/>
                </a:cxn>
                <a:cxn ang="0">
                  <a:pos x="116" y="31"/>
                </a:cxn>
                <a:cxn ang="0">
                  <a:pos x="86" y="46"/>
                </a:cxn>
                <a:cxn ang="0">
                  <a:pos x="58" y="65"/>
                </a:cxn>
                <a:cxn ang="0">
                  <a:pos x="31" y="87"/>
                </a:cxn>
                <a:cxn ang="0">
                  <a:pos x="6" y="114"/>
                </a:cxn>
                <a:cxn ang="0">
                  <a:pos x="0" y="110"/>
                </a:cxn>
                <a:cxn ang="0">
                  <a:pos x="27" y="82"/>
                </a:cxn>
                <a:cxn ang="0">
                  <a:pos x="54" y="59"/>
                </a:cxn>
                <a:cxn ang="0">
                  <a:pos x="82" y="41"/>
                </a:cxn>
                <a:cxn ang="0">
                  <a:pos x="112" y="25"/>
                </a:cxn>
                <a:cxn ang="0">
                  <a:pos x="142" y="12"/>
                </a:cxn>
                <a:cxn ang="0">
                  <a:pos x="160" y="8"/>
                </a:cxn>
                <a:cxn ang="0">
                  <a:pos x="176" y="4"/>
                </a:cxn>
                <a:cxn ang="0">
                  <a:pos x="212" y="0"/>
                </a:cxn>
                <a:cxn ang="0">
                  <a:pos x="248" y="0"/>
                </a:cxn>
                <a:cxn ang="0">
                  <a:pos x="248" y="5"/>
                </a:cxn>
              </a:cxnLst>
              <a:rect l="0" t="0" r="r" b="b"/>
              <a:pathLst>
                <a:path w="248" h="114">
                  <a:moveTo>
                    <a:pt x="248" y="5"/>
                  </a:moveTo>
                  <a:lnTo>
                    <a:pt x="212" y="5"/>
                  </a:lnTo>
                  <a:lnTo>
                    <a:pt x="178" y="9"/>
                  </a:lnTo>
                  <a:lnTo>
                    <a:pt x="163" y="14"/>
                  </a:lnTo>
                  <a:lnTo>
                    <a:pt x="146" y="18"/>
                  </a:lnTo>
                  <a:lnTo>
                    <a:pt x="116" y="31"/>
                  </a:lnTo>
                  <a:lnTo>
                    <a:pt x="86" y="46"/>
                  </a:lnTo>
                  <a:lnTo>
                    <a:pt x="58" y="65"/>
                  </a:lnTo>
                  <a:lnTo>
                    <a:pt x="31" y="87"/>
                  </a:lnTo>
                  <a:lnTo>
                    <a:pt x="6" y="114"/>
                  </a:lnTo>
                  <a:lnTo>
                    <a:pt x="0" y="110"/>
                  </a:lnTo>
                  <a:lnTo>
                    <a:pt x="27" y="82"/>
                  </a:lnTo>
                  <a:lnTo>
                    <a:pt x="54" y="59"/>
                  </a:lnTo>
                  <a:lnTo>
                    <a:pt x="82" y="41"/>
                  </a:lnTo>
                  <a:lnTo>
                    <a:pt x="112" y="25"/>
                  </a:lnTo>
                  <a:lnTo>
                    <a:pt x="142" y="12"/>
                  </a:lnTo>
                  <a:lnTo>
                    <a:pt x="160" y="8"/>
                  </a:lnTo>
                  <a:lnTo>
                    <a:pt x="176" y="4"/>
                  </a:lnTo>
                  <a:lnTo>
                    <a:pt x="212" y="0"/>
                  </a:lnTo>
                  <a:lnTo>
                    <a:pt x="248" y="0"/>
                  </a:lnTo>
                  <a:lnTo>
                    <a:pt x="248" y="5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06" name="Freeform 83"/>
            <p:cNvSpPr>
              <a:spLocks/>
            </p:cNvSpPr>
            <p:nvPr userDrawn="1"/>
          </p:nvSpPr>
          <p:spPr bwMode="auto">
            <a:xfrm>
              <a:off x="1147" y="1056"/>
              <a:ext cx="1" cy="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"/>
                </a:cxn>
                <a:cxn ang="0">
                  <a:pos x="0" y="0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07" name="Freeform 84"/>
            <p:cNvSpPr>
              <a:spLocks/>
            </p:cNvSpPr>
            <p:nvPr userDrawn="1"/>
          </p:nvSpPr>
          <p:spPr bwMode="auto">
            <a:xfrm>
              <a:off x="772" y="1166"/>
              <a:ext cx="133" cy="411"/>
            </a:xfrm>
            <a:custGeom>
              <a:avLst/>
              <a:gdLst/>
              <a:ahLst/>
              <a:cxnLst>
                <a:cxn ang="0">
                  <a:pos x="133" y="4"/>
                </a:cxn>
                <a:cxn ang="0">
                  <a:pos x="116" y="25"/>
                </a:cxn>
                <a:cxn ang="0">
                  <a:pos x="102" y="48"/>
                </a:cxn>
                <a:cxn ang="0">
                  <a:pos x="78" y="93"/>
                </a:cxn>
                <a:cxn ang="0">
                  <a:pos x="61" y="144"/>
                </a:cxn>
                <a:cxn ang="0">
                  <a:pos x="48" y="198"/>
                </a:cxn>
                <a:cxn ang="0">
                  <a:pos x="31" y="307"/>
                </a:cxn>
                <a:cxn ang="0">
                  <a:pos x="21" y="360"/>
                </a:cxn>
                <a:cxn ang="0">
                  <a:pos x="7" y="411"/>
                </a:cxn>
                <a:cxn ang="0">
                  <a:pos x="0" y="410"/>
                </a:cxn>
                <a:cxn ang="0">
                  <a:pos x="14" y="359"/>
                </a:cxn>
                <a:cxn ang="0">
                  <a:pos x="24" y="307"/>
                </a:cxn>
                <a:cxn ang="0">
                  <a:pos x="41" y="198"/>
                </a:cxn>
                <a:cxn ang="0">
                  <a:pos x="54" y="143"/>
                </a:cxn>
                <a:cxn ang="0">
                  <a:pos x="71" y="92"/>
                </a:cxn>
                <a:cxn ang="0">
                  <a:pos x="96" y="44"/>
                </a:cxn>
                <a:cxn ang="0">
                  <a:pos x="110" y="21"/>
                </a:cxn>
                <a:cxn ang="0">
                  <a:pos x="127" y="0"/>
                </a:cxn>
                <a:cxn ang="0">
                  <a:pos x="133" y="4"/>
                </a:cxn>
              </a:cxnLst>
              <a:rect l="0" t="0" r="r" b="b"/>
              <a:pathLst>
                <a:path w="133" h="411">
                  <a:moveTo>
                    <a:pt x="133" y="4"/>
                  </a:moveTo>
                  <a:lnTo>
                    <a:pt x="116" y="25"/>
                  </a:lnTo>
                  <a:lnTo>
                    <a:pt x="102" y="48"/>
                  </a:lnTo>
                  <a:lnTo>
                    <a:pt x="78" y="93"/>
                  </a:lnTo>
                  <a:lnTo>
                    <a:pt x="61" y="144"/>
                  </a:lnTo>
                  <a:lnTo>
                    <a:pt x="48" y="198"/>
                  </a:lnTo>
                  <a:lnTo>
                    <a:pt x="31" y="307"/>
                  </a:lnTo>
                  <a:lnTo>
                    <a:pt x="21" y="360"/>
                  </a:lnTo>
                  <a:lnTo>
                    <a:pt x="7" y="411"/>
                  </a:lnTo>
                  <a:lnTo>
                    <a:pt x="0" y="410"/>
                  </a:lnTo>
                  <a:lnTo>
                    <a:pt x="14" y="359"/>
                  </a:lnTo>
                  <a:lnTo>
                    <a:pt x="24" y="307"/>
                  </a:lnTo>
                  <a:lnTo>
                    <a:pt x="41" y="198"/>
                  </a:lnTo>
                  <a:lnTo>
                    <a:pt x="54" y="143"/>
                  </a:lnTo>
                  <a:lnTo>
                    <a:pt x="71" y="92"/>
                  </a:lnTo>
                  <a:lnTo>
                    <a:pt x="96" y="44"/>
                  </a:lnTo>
                  <a:lnTo>
                    <a:pt x="110" y="21"/>
                  </a:lnTo>
                  <a:lnTo>
                    <a:pt x="127" y="0"/>
                  </a:lnTo>
                  <a:lnTo>
                    <a:pt x="133" y="4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08" name="Freeform 85"/>
            <p:cNvSpPr>
              <a:spLocks/>
            </p:cNvSpPr>
            <p:nvPr userDrawn="1"/>
          </p:nvSpPr>
          <p:spPr bwMode="auto">
            <a:xfrm>
              <a:off x="899" y="1166"/>
              <a:ext cx="6" cy="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4"/>
                </a:cxn>
                <a:cxn ang="0">
                  <a:pos x="0" y="0"/>
                </a:cxn>
              </a:cxnLst>
              <a:rect l="0" t="0" r="r" b="b"/>
              <a:pathLst>
                <a:path w="6" h="4">
                  <a:moveTo>
                    <a:pt x="0" y="0"/>
                  </a:moveTo>
                  <a:lnTo>
                    <a:pt x="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09" name="Freeform 86"/>
            <p:cNvSpPr>
              <a:spLocks/>
            </p:cNvSpPr>
            <p:nvPr userDrawn="1"/>
          </p:nvSpPr>
          <p:spPr bwMode="auto">
            <a:xfrm>
              <a:off x="567" y="1487"/>
              <a:ext cx="211" cy="93"/>
            </a:xfrm>
            <a:custGeom>
              <a:avLst/>
              <a:gdLst/>
              <a:ahLst/>
              <a:cxnLst>
                <a:cxn ang="0">
                  <a:pos x="208" y="93"/>
                </a:cxn>
                <a:cxn ang="0">
                  <a:pos x="155" y="78"/>
                </a:cxn>
                <a:cxn ang="0">
                  <a:pos x="102" y="58"/>
                </a:cxn>
                <a:cxn ang="0">
                  <a:pos x="49" y="34"/>
                </a:cxn>
                <a:cxn ang="0">
                  <a:pos x="0" y="6"/>
                </a:cxn>
                <a:cxn ang="0">
                  <a:pos x="4" y="0"/>
                </a:cxn>
                <a:cxn ang="0">
                  <a:pos x="54" y="28"/>
                </a:cxn>
                <a:cxn ang="0">
                  <a:pos x="105" y="52"/>
                </a:cxn>
                <a:cxn ang="0">
                  <a:pos x="158" y="72"/>
                </a:cxn>
                <a:cxn ang="0">
                  <a:pos x="211" y="88"/>
                </a:cxn>
                <a:cxn ang="0">
                  <a:pos x="208" y="93"/>
                </a:cxn>
              </a:cxnLst>
              <a:rect l="0" t="0" r="r" b="b"/>
              <a:pathLst>
                <a:path w="211" h="93">
                  <a:moveTo>
                    <a:pt x="208" y="93"/>
                  </a:moveTo>
                  <a:lnTo>
                    <a:pt x="155" y="78"/>
                  </a:lnTo>
                  <a:lnTo>
                    <a:pt x="102" y="58"/>
                  </a:lnTo>
                  <a:lnTo>
                    <a:pt x="49" y="34"/>
                  </a:lnTo>
                  <a:lnTo>
                    <a:pt x="0" y="6"/>
                  </a:lnTo>
                  <a:lnTo>
                    <a:pt x="4" y="0"/>
                  </a:lnTo>
                  <a:lnTo>
                    <a:pt x="54" y="28"/>
                  </a:lnTo>
                  <a:lnTo>
                    <a:pt x="105" y="52"/>
                  </a:lnTo>
                  <a:lnTo>
                    <a:pt x="158" y="72"/>
                  </a:lnTo>
                  <a:lnTo>
                    <a:pt x="211" y="88"/>
                  </a:lnTo>
                  <a:lnTo>
                    <a:pt x="208" y="93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10" name="Freeform 87"/>
            <p:cNvSpPr>
              <a:spLocks/>
            </p:cNvSpPr>
            <p:nvPr userDrawn="1"/>
          </p:nvSpPr>
          <p:spPr bwMode="auto">
            <a:xfrm>
              <a:off x="772" y="1575"/>
              <a:ext cx="7" cy="7"/>
            </a:xfrm>
            <a:custGeom>
              <a:avLst/>
              <a:gdLst/>
              <a:ahLst/>
              <a:cxnLst>
                <a:cxn ang="0">
                  <a:pos x="7" y="2"/>
                </a:cxn>
                <a:cxn ang="0">
                  <a:pos x="6" y="7"/>
                </a:cxn>
                <a:cxn ang="0">
                  <a:pos x="3" y="5"/>
                </a:cxn>
                <a:cxn ang="0">
                  <a:pos x="6" y="0"/>
                </a:cxn>
                <a:cxn ang="0">
                  <a:pos x="0" y="1"/>
                </a:cxn>
                <a:cxn ang="0">
                  <a:pos x="7" y="2"/>
                </a:cxn>
              </a:cxnLst>
              <a:rect l="0" t="0" r="r" b="b"/>
              <a:pathLst>
                <a:path w="7" h="7">
                  <a:moveTo>
                    <a:pt x="7" y="2"/>
                  </a:moveTo>
                  <a:lnTo>
                    <a:pt x="6" y="7"/>
                  </a:lnTo>
                  <a:lnTo>
                    <a:pt x="3" y="5"/>
                  </a:lnTo>
                  <a:lnTo>
                    <a:pt x="6" y="0"/>
                  </a:lnTo>
                  <a:lnTo>
                    <a:pt x="0" y="1"/>
                  </a:lnTo>
                  <a:lnTo>
                    <a:pt x="7" y="2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11" name="Freeform 88"/>
            <p:cNvSpPr>
              <a:spLocks/>
            </p:cNvSpPr>
            <p:nvPr userDrawn="1"/>
          </p:nvSpPr>
          <p:spPr bwMode="auto">
            <a:xfrm>
              <a:off x="499" y="1135"/>
              <a:ext cx="83" cy="356"/>
            </a:xfrm>
            <a:custGeom>
              <a:avLst/>
              <a:gdLst/>
              <a:ahLst/>
              <a:cxnLst>
                <a:cxn ang="0">
                  <a:pos x="68" y="353"/>
                </a:cxn>
                <a:cxn ang="0">
                  <a:pos x="75" y="307"/>
                </a:cxn>
                <a:cxn ang="0">
                  <a:pos x="78" y="261"/>
                </a:cxn>
                <a:cxn ang="0">
                  <a:pos x="78" y="215"/>
                </a:cxn>
                <a:cxn ang="0">
                  <a:pos x="73" y="168"/>
                </a:cxn>
                <a:cxn ang="0">
                  <a:pos x="64" y="124"/>
                </a:cxn>
                <a:cxn ang="0">
                  <a:pos x="48" y="80"/>
                </a:cxn>
                <a:cxn ang="0">
                  <a:pos x="38" y="62"/>
                </a:cxn>
                <a:cxn ang="0">
                  <a:pos x="27" y="42"/>
                </a:cxn>
                <a:cxn ang="0">
                  <a:pos x="0" y="4"/>
                </a:cxn>
                <a:cxn ang="0">
                  <a:pos x="6" y="0"/>
                </a:cxn>
                <a:cxn ang="0">
                  <a:pos x="32" y="38"/>
                </a:cxn>
                <a:cxn ang="0">
                  <a:pos x="44" y="58"/>
                </a:cxn>
                <a:cxn ang="0">
                  <a:pos x="54" y="78"/>
                </a:cxn>
                <a:cxn ang="0">
                  <a:pos x="69" y="121"/>
                </a:cxn>
                <a:cxn ang="0">
                  <a:pos x="79" y="168"/>
                </a:cxn>
                <a:cxn ang="0">
                  <a:pos x="83" y="215"/>
                </a:cxn>
                <a:cxn ang="0">
                  <a:pos x="83" y="261"/>
                </a:cxn>
                <a:cxn ang="0">
                  <a:pos x="81" y="309"/>
                </a:cxn>
                <a:cxn ang="0">
                  <a:pos x="73" y="356"/>
                </a:cxn>
                <a:cxn ang="0">
                  <a:pos x="68" y="353"/>
                </a:cxn>
              </a:cxnLst>
              <a:rect l="0" t="0" r="r" b="b"/>
              <a:pathLst>
                <a:path w="83" h="356">
                  <a:moveTo>
                    <a:pt x="68" y="353"/>
                  </a:moveTo>
                  <a:lnTo>
                    <a:pt x="75" y="307"/>
                  </a:lnTo>
                  <a:lnTo>
                    <a:pt x="78" y="261"/>
                  </a:lnTo>
                  <a:lnTo>
                    <a:pt x="78" y="215"/>
                  </a:lnTo>
                  <a:lnTo>
                    <a:pt x="73" y="168"/>
                  </a:lnTo>
                  <a:lnTo>
                    <a:pt x="64" y="124"/>
                  </a:lnTo>
                  <a:lnTo>
                    <a:pt x="48" y="80"/>
                  </a:lnTo>
                  <a:lnTo>
                    <a:pt x="38" y="62"/>
                  </a:lnTo>
                  <a:lnTo>
                    <a:pt x="27" y="42"/>
                  </a:lnTo>
                  <a:lnTo>
                    <a:pt x="0" y="4"/>
                  </a:lnTo>
                  <a:lnTo>
                    <a:pt x="6" y="0"/>
                  </a:lnTo>
                  <a:lnTo>
                    <a:pt x="32" y="38"/>
                  </a:lnTo>
                  <a:lnTo>
                    <a:pt x="44" y="58"/>
                  </a:lnTo>
                  <a:lnTo>
                    <a:pt x="54" y="78"/>
                  </a:lnTo>
                  <a:lnTo>
                    <a:pt x="69" y="121"/>
                  </a:lnTo>
                  <a:lnTo>
                    <a:pt x="79" y="168"/>
                  </a:lnTo>
                  <a:lnTo>
                    <a:pt x="83" y="215"/>
                  </a:lnTo>
                  <a:lnTo>
                    <a:pt x="83" y="261"/>
                  </a:lnTo>
                  <a:lnTo>
                    <a:pt x="81" y="309"/>
                  </a:lnTo>
                  <a:lnTo>
                    <a:pt x="73" y="356"/>
                  </a:lnTo>
                  <a:lnTo>
                    <a:pt x="68" y="353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12" name="Freeform 89"/>
            <p:cNvSpPr>
              <a:spLocks/>
            </p:cNvSpPr>
            <p:nvPr userDrawn="1"/>
          </p:nvSpPr>
          <p:spPr bwMode="auto">
            <a:xfrm>
              <a:off x="567" y="1487"/>
              <a:ext cx="5" cy="6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1"/>
                </a:cxn>
                <a:cxn ang="0">
                  <a:pos x="5" y="4"/>
                </a:cxn>
                <a:cxn ang="0">
                  <a:pos x="4" y="0"/>
                </a:cxn>
                <a:cxn ang="0">
                  <a:pos x="0" y="6"/>
                </a:cxn>
              </a:cxnLst>
              <a:rect l="0" t="0" r="r" b="b"/>
              <a:pathLst>
                <a:path w="5" h="6">
                  <a:moveTo>
                    <a:pt x="0" y="6"/>
                  </a:moveTo>
                  <a:lnTo>
                    <a:pt x="0" y="1"/>
                  </a:lnTo>
                  <a:lnTo>
                    <a:pt x="5" y="4"/>
                  </a:lnTo>
                  <a:lnTo>
                    <a:pt x="4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13" name="Freeform 90"/>
            <p:cNvSpPr>
              <a:spLocks/>
            </p:cNvSpPr>
            <p:nvPr userDrawn="1"/>
          </p:nvSpPr>
          <p:spPr bwMode="auto">
            <a:xfrm>
              <a:off x="29" y="1037"/>
              <a:ext cx="474" cy="102"/>
            </a:xfrm>
            <a:custGeom>
              <a:avLst/>
              <a:gdLst/>
              <a:ahLst/>
              <a:cxnLst>
                <a:cxn ang="0">
                  <a:pos x="470" y="102"/>
                </a:cxn>
                <a:cxn ang="0">
                  <a:pos x="418" y="74"/>
                </a:cxn>
                <a:cxn ang="0">
                  <a:pos x="362" y="48"/>
                </a:cxn>
                <a:cxn ang="0">
                  <a:pos x="304" y="28"/>
                </a:cxn>
                <a:cxn ang="0">
                  <a:pos x="273" y="20"/>
                </a:cxn>
                <a:cxn ang="0">
                  <a:pos x="244" y="13"/>
                </a:cxn>
                <a:cxn ang="0">
                  <a:pos x="214" y="9"/>
                </a:cxn>
                <a:cxn ang="0">
                  <a:pos x="183" y="6"/>
                </a:cxn>
                <a:cxn ang="0">
                  <a:pos x="152" y="6"/>
                </a:cxn>
                <a:cxn ang="0">
                  <a:pos x="122" y="9"/>
                </a:cxn>
                <a:cxn ang="0">
                  <a:pos x="92" y="13"/>
                </a:cxn>
                <a:cxn ang="0">
                  <a:pos x="63" y="20"/>
                </a:cxn>
                <a:cxn ang="0">
                  <a:pos x="33" y="31"/>
                </a:cxn>
                <a:cxn ang="0">
                  <a:pos x="5" y="44"/>
                </a:cxn>
                <a:cxn ang="0">
                  <a:pos x="0" y="38"/>
                </a:cxn>
                <a:cxn ang="0">
                  <a:pos x="29" y="26"/>
                </a:cxn>
                <a:cxn ang="0">
                  <a:pos x="60" y="14"/>
                </a:cxn>
                <a:cxn ang="0">
                  <a:pos x="90" y="7"/>
                </a:cxn>
                <a:cxn ang="0">
                  <a:pos x="119" y="3"/>
                </a:cxn>
                <a:cxn ang="0">
                  <a:pos x="152" y="0"/>
                </a:cxn>
                <a:cxn ang="0">
                  <a:pos x="183" y="0"/>
                </a:cxn>
                <a:cxn ang="0">
                  <a:pos x="214" y="3"/>
                </a:cxn>
                <a:cxn ang="0">
                  <a:pos x="244" y="7"/>
                </a:cxn>
                <a:cxn ang="0">
                  <a:pos x="276" y="14"/>
                </a:cxn>
                <a:cxn ang="0">
                  <a:pos x="307" y="23"/>
                </a:cxn>
                <a:cxn ang="0">
                  <a:pos x="365" y="43"/>
                </a:cxn>
                <a:cxn ang="0">
                  <a:pos x="422" y="68"/>
                </a:cxn>
                <a:cxn ang="0">
                  <a:pos x="474" y="96"/>
                </a:cxn>
                <a:cxn ang="0">
                  <a:pos x="470" y="102"/>
                </a:cxn>
              </a:cxnLst>
              <a:rect l="0" t="0" r="r" b="b"/>
              <a:pathLst>
                <a:path w="474" h="102">
                  <a:moveTo>
                    <a:pt x="470" y="102"/>
                  </a:moveTo>
                  <a:lnTo>
                    <a:pt x="418" y="74"/>
                  </a:lnTo>
                  <a:lnTo>
                    <a:pt x="362" y="48"/>
                  </a:lnTo>
                  <a:lnTo>
                    <a:pt x="304" y="28"/>
                  </a:lnTo>
                  <a:lnTo>
                    <a:pt x="273" y="20"/>
                  </a:lnTo>
                  <a:lnTo>
                    <a:pt x="244" y="13"/>
                  </a:lnTo>
                  <a:lnTo>
                    <a:pt x="214" y="9"/>
                  </a:lnTo>
                  <a:lnTo>
                    <a:pt x="183" y="6"/>
                  </a:lnTo>
                  <a:lnTo>
                    <a:pt x="152" y="6"/>
                  </a:lnTo>
                  <a:lnTo>
                    <a:pt x="122" y="9"/>
                  </a:lnTo>
                  <a:lnTo>
                    <a:pt x="92" y="13"/>
                  </a:lnTo>
                  <a:lnTo>
                    <a:pt x="63" y="20"/>
                  </a:lnTo>
                  <a:lnTo>
                    <a:pt x="33" y="31"/>
                  </a:lnTo>
                  <a:lnTo>
                    <a:pt x="5" y="44"/>
                  </a:lnTo>
                  <a:lnTo>
                    <a:pt x="0" y="38"/>
                  </a:lnTo>
                  <a:lnTo>
                    <a:pt x="29" y="26"/>
                  </a:lnTo>
                  <a:lnTo>
                    <a:pt x="60" y="14"/>
                  </a:lnTo>
                  <a:lnTo>
                    <a:pt x="90" y="7"/>
                  </a:lnTo>
                  <a:lnTo>
                    <a:pt x="119" y="3"/>
                  </a:lnTo>
                  <a:lnTo>
                    <a:pt x="152" y="0"/>
                  </a:lnTo>
                  <a:lnTo>
                    <a:pt x="183" y="0"/>
                  </a:lnTo>
                  <a:lnTo>
                    <a:pt x="214" y="3"/>
                  </a:lnTo>
                  <a:lnTo>
                    <a:pt x="244" y="7"/>
                  </a:lnTo>
                  <a:lnTo>
                    <a:pt x="276" y="14"/>
                  </a:lnTo>
                  <a:lnTo>
                    <a:pt x="307" y="23"/>
                  </a:lnTo>
                  <a:lnTo>
                    <a:pt x="365" y="43"/>
                  </a:lnTo>
                  <a:lnTo>
                    <a:pt x="422" y="68"/>
                  </a:lnTo>
                  <a:lnTo>
                    <a:pt x="474" y="96"/>
                  </a:lnTo>
                  <a:lnTo>
                    <a:pt x="470" y="102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14" name="Freeform 91"/>
            <p:cNvSpPr>
              <a:spLocks/>
            </p:cNvSpPr>
            <p:nvPr userDrawn="1"/>
          </p:nvSpPr>
          <p:spPr bwMode="auto">
            <a:xfrm>
              <a:off x="499" y="1133"/>
              <a:ext cx="6" cy="6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4" y="0"/>
                </a:cxn>
                <a:cxn ang="0">
                  <a:pos x="0" y="6"/>
                </a:cxn>
                <a:cxn ang="0">
                  <a:pos x="6" y="2"/>
                </a:cxn>
              </a:cxnLst>
              <a:rect l="0" t="0" r="r" b="b"/>
              <a:pathLst>
                <a:path w="6" h="6">
                  <a:moveTo>
                    <a:pt x="6" y="2"/>
                  </a:moveTo>
                  <a:lnTo>
                    <a:pt x="4" y="0"/>
                  </a:lnTo>
                  <a:lnTo>
                    <a:pt x="0" y="6"/>
                  </a:lnTo>
                  <a:lnTo>
                    <a:pt x="6" y="2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15" name="Freeform 92"/>
            <p:cNvSpPr>
              <a:spLocks/>
            </p:cNvSpPr>
            <p:nvPr userDrawn="1"/>
          </p:nvSpPr>
          <p:spPr bwMode="auto">
            <a:xfrm>
              <a:off x="-232" y="1075"/>
              <a:ext cx="266" cy="748"/>
            </a:xfrm>
            <a:custGeom>
              <a:avLst/>
              <a:gdLst/>
              <a:ahLst/>
              <a:cxnLst>
                <a:cxn ang="0">
                  <a:pos x="266" y="6"/>
                </a:cxn>
                <a:cxn ang="0">
                  <a:pos x="225" y="40"/>
                </a:cxn>
                <a:cxn ang="0">
                  <a:pos x="189" y="75"/>
                </a:cxn>
                <a:cxn ang="0">
                  <a:pos x="155" y="113"/>
                </a:cxn>
                <a:cxn ang="0">
                  <a:pos x="126" y="153"/>
                </a:cxn>
                <a:cxn ang="0">
                  <a:pos x="99" y="195"/>
                </a:cxn>
                <a:cxn ang="0">
                  <a:pos x="76" y="237"/>
                </a:cxn>
                <a:cxn ang="0">
                  <a:pos x="56" y="282"/>
                </a:cxn>
                <a:cxn ang="0">
                  <a:pos x="41" y="330"/>
                </a:cxn>
                <a:cxn ang="0">
                  <a:pos x="28" y="378"/>
                </a:cxn>
                <a:cxn ang="0">
                  <a:pos x="18" y="429"/>
                </a:cxn>
                <a:cxn ang="0">
                  <a:pos x="11" y="480"/>
                </a:cxn>
                <a:cxn ang="0">
                  <a:pos x="7" y="532"/>
                </a:cxn>
                <a:cxn ang="0">
                  <a:pos x="7" y="584"/>
                </a:cxn>
                <a:cxn ang="0">
                  <a:pos x="10" y="638"/>
                </a:cxn>
                <a:cxn ang="0">
                  <a:pos x="14" y="693"/>
                </a:cxn>
                <a:cxn ang="0">
                  <a:pos x="22" y="747"/>
                </a:cxn>
                <a:cxn ang="0">
                  <a:pos x="15" y="748"/>
                </a:cxn>
                <a:cxn ang="0">
                  <a:pos x="7" y="695"/>
                </a:cxn>
                <a:cxn ang="0">
                  <a:pos x="3" y="638"/>
                </a:cxn>
                <a:cxn ang="0">
                  <a:pos x="0" y="584"/>
                </a:cxn>
                <a:cxn ang="0">
                  <a:pos x="0" y="532"/>
                </a:cxn>
                <a:cxn ang="0">
                  <a:pos x="4" y="480"/>
                </a:cxn>
                <a:cxn ang="0">
                  <a:pos x="11" y="429"/>
                </a:cxn>
                <a:cxn ang="0">
                  <a:pos x="21" y="377"/>
                </a:cxn>
                <a:cxn ang="0">
                  <a:pos x="34" y="328"/>
                </a:cxn>
                <a:cxn ang="0">
                  <a:pos x="49" y="280"/>
                </a:cxn>
                <a:cxn ang="0">
                  <a:pos x="69" y="235"/>
                </a:cxn>
                <a:cxn ang="0">
                  <a:pos x="93" y="191"/>
                </a:cxn>
                <a:cxn ang="0">
                  <a:pos x="120" y="149"/>
                </a:cxn>
                <a:cxn ang="0">
                  <a:pos x="150" y="109"/>
                </a:cxn>
                <a:cxn ang="0">
                  <a:pos x="184" y="71"/>
                </a:cxn>
                <a:cxn ang="0">
                  <a:pos x="220" y="34"/>
                </a:cxn>
                <a:cxn ang="0">
                  <a:pos x="261" y="0"/>
                </a:cxn>
                <a:cxn ang="0">
                  <a:pos x="266" y="6"/>
                </a:cxn>
              </a:cxnLst>
              <a:rect l="0" t="0" r="r" b="b"/>
              <a:pathLst>
                <a:path w="266" h="748">
                  <a:moveTo>
                    <a:pt x="266" y="6"/>
                  </a:moveTo>
                  <a:lnTo>
                    <a:pt x="225" y="40"/>
                  </a:lnTo>
                  <a:lnTo>
                    <a:pt x="189" y="75"/>
                  </a:lnTo>
                  <a:lnTo>
                    <a:pt x="155" y="113"/>
                  </a:lnTo>
                  <a:lnTo>
                    <a:pt x="126" y="153"/>
                  </a:lnTo>
                  <a:lnTo>
                    <a:pt x="99" y="195"/>
                  </a:lnTo>
                  <a:lnTo>
                    <a:pt x="76" y="237"/>
                  </a:lnTo>
                  <a:lnTo>
                    <a:pt x="56" y="282"/>
                  </a:lnTo>
                  <a:lnTo>
                    <a:pt x="41" y="330"/>
                  </a:lnTo>
                  <a:lnTo>
                    <a:pt x="28" y="378"/>
                  </a:lnTo>
                  <a:lnTo>
                    <a:pt x="18" y="429"/>
                  </a:lnTo>
                  <a:lnTo>
                    <a:pt x="11" y="480"/>
                  </a:lnTo>
                  <a:lnTo>
                    <a:pt x="7" y="532"/>
                  </a:lnTo>
                  <a:lnTo>
                    <a:pt x="7" y="584"/>
                  </a:lnTo>
                  <a:lnTo>
                    <a:pt x="10" y="638"/>
                  </a:lnTo>
                  <a:lnTo>
                    <a:pt x="14" y="693"/>
                  </a:lnTo>
                  <a:lnTo>
                    <a:pt x="22" y="747"/>
                  </a:lnTo>
                  <a:lnTo>
                    <a:pt x="15" y="748"/>
                  </a:lnTo>
                  <a:lnTo>
                    <a:pt x="7" y="695"/>
                  </a:lnTo>
                  <a:lnTo>
                    <a:pt x="3" y="638"/>
                  </a:lnTo>
                  <a:lnTo>
                    <a:pt x="0" y="584"/>
                  </a:lnTo>
                  <a:lnTo>
                    <a:pt x="0" y="532"/>
                  </a:lnTo>
                  <a:lnTo>
                    <a:pt x="4" y="480"/>
                  </a:lnTo>
                  <a:lnTo>
                    <a:pt x="11" y="429"/>
                  </a:lnTo>
                  <a:lnTo>
                    <a:pt x="21" y="377"/>
                  </a:lnTo>
                  <a:lnTo>
                    <a:pt x="34" y="328"/>
                  </a:lnTo>
                  <a:lnTo>
                    <a:pt x="49" y="280"/>
                  </a:lnTo>
                  <a:lnTo>
                    <a:pt x="69" y="235"/>
                  </a:lnTo>
                  <a:lnTo>
                    <a:pt x="93" y="191"/>
                  </a:lnTo>
                  <a:lnTo>
                    <a:pt x="120" y="149"/>
                  </a:lnTo>
                  <a:lnTo>
                    <a:pt x="150" y="109"/>
                  </a:lnTo>
                  <a:lnTo>
                    <a:pt x="184" y="71"/>
                  </a:lnTo>
                  <a:lnTo>
                    <a:pt x="220" y="34"/>
                  </a:lnTo>
                  <a:lnTo>
                    <a:pt x="261" y="0"/>
                  </a:lnTo>
                  <a:lnTo>
                    <a:pt x="266" y="6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16" name="Freeform 93"/>
            <p:cNvSpPr>
              <a:spLocks/>
            </p:cNvSpPr>
            <p:nvPr userDrawn="1"/>
          </p:nvSpPr>
          <p:spPr bwMode="auto">
            <a:xfrm>
              <a:off x="29" y="1075"/>
              <a:ext cx="5" cy="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6"/>
                </a:cxn>
                <a:cxn ang="0">
                  <a:pos x="0" y="0"/>
                </a:cxn>
              </a:cxnLst>
              <a:rect l="0" t="0" r="r" b="b"/>
              <a:pathLst>
                <a:path w="5" h="6">
                  <a:moveTo>
                    <a:pt x="0" y="0"/>
                  </a:moveTo>
                  <a:lnTo>
                    <a:pt x="5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17" name="Freeform 94"/>
            <p:cNvSpPr>
              <a:spLocks/>
            </p:cNvSpPr>
            <p:nvPr userDrawn="1"/>
          </p:nvSpPr>
          <p:spPr bwMode="auto">
            <a:xfrm>
              <a:off x="-217" y="1822"/>
              <a:ext cx="840" cy="1018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4" y="47"/>
                </a:cxn>
                <a:cxn ang="0">
                  <a:pos x="23" y="91"/>
                </a:cxn>
                <a:cxn ang="0">
                  <a:pos x="36" y="132"/>
                </a:cxn>
                <a:cxn ang="0">
                  <a:pos x="51" y="171"/>
                </a:cxn>
                <a:cxn ang="0">
                  <a:pos x="70" y="206"/>
                </a:cxn>
                <a:cxn ang="0">
                  <a:pos x="89" y="242"/>
                </a:cxn>
                <a:cxn ang="0">
                  <a:pos x="113" y="276"/>
                </a:cxn>
                <a:cxn ang="0">
                  <a:pos x="137" y="308"/>
                </a:cxn>
                <a:cxn ang="0">
                  <a:pos x="164" y="339"/>
                </a:cxn>
                <a:cxn ang="0">
                  <a:pos x="191" y="368"/>
                </a:cxn>
                <a:cxn ang="0">
                  <a:pos x="253" y="424"/>
                </a:cxn>
                <a:cxn ang="0">
                  <a:pos x="319" y="478"/>
                </a:cxn>
                <a:cxn ang="0">
                  <a:pos x="386" y="530"/>
                </a:cxn>
                <a:cxn ang="0">
                  <a:pos x="525" y="632"/>
                </a:cxn>
                <a:cxn ang="0">
                  <a:pos x="591" y="684"/>
                </a:cxn>
                <a:cxn ang="0">
                  <a:pos x="655" y="741"/>
                </a:cxn>
                <a:cxn ang="0">
                  <a:pos x="715" y="802"/>
                </a:cxn>
                <a:cxn ang="0">
                  <a:pos x="741" y="833"/>
                </a:cxn>
                <a:cxn ang="0">
                  <a:pos x="765" y="865"/>
                </a:cxn>
                <a:cxn ang="0">
                  <a:pos x="788" y="901"/>
                </a:cxn>
                <a:cxn ang="0">
                  <a:pos x="808" y="936"/>
                </a:cxn>
                <a:cxn ang="0">
                  <a:pos x="825" y="976"/>
                </a:cxn>
                <a:cxn ang="0">
                  <a:pos x="840" y="1017"/>
                </a:cxn>
                <a:cxn ang="0">
                  <a:pos x="833" y="1018"/>
                </a:cxn>
                <a:cxn ang="0">
                  <a:pos x="818" y="977"/>
                </a:cxn>
                <a:cxn ang="0">
                  <a:pos x="802" y="940"/>
                </a:cxn>
                <a:cxn ang="0">
                  <a:pos x="782" y="905"/>
                </a:cxn>
                <a:cxn ang="0">
                  <a:pos x="760" y="870"/>
                </a:cxn>
                <a:cxn ang="0">
                  <a:pos x="736" y="837"/>
                </a:cxn>
                <a:cxn ang="0">
                  <a:pos x="709" y="806"/>
                </a:cxn>
                <a:cxn ang="0">
                  <a:pos x="651" y="747"/>
                </a:cxn>
                <a:cxn ang="0">
                  <a:pos x="587" y="690"/>
                </a:cxn>
                <a:cxn ang="0">
                  <a:pos x="521" y="638"/>
                </a:cxn>
                <a:cxn ang="0">
                  <a:pos x="382" y="536"/>
                </a:cxn>
                <a:cxn ang="0">
                  <a:pos x="314" y="484"/>
                </a:cxn>
                <a:cxn ang="0">
                  <a:pos x="249" y="430"/>
                </a:cxn>
                <a:cxn ang="0">
                  <a:pos x="187" y="373"/>
                </a:cxn>
                <a:cxn ang="0">
                  <a:pos x="159" y="344"/>
                </a:cxn>
                <a:cxn ang="0">
                  <a:pos x="132" y="313"/>
                </a:cxn>
                <a:cxn ang="0">
                  <a:pos x="108" y="280"/>
                </a:cxn>
                <a:cxn ang="0">
                  <a:pos x="84" y="246"/>
                </a:cxn>
                <a:cxn ang="0">
                  <a:pos x="64" y="211"/>
                </a:cxn>
                <a:cxn ang="0">
                  <a:pos x="44" y="173"/>
                </a:cxn>
                <a:cxn ang="0">
                  <a:pos x="29" y="133"/>
                </a:cxn>
                <a:cxn ang="0">
                  <a:pos x="16" y="92"/>
                </a:cxn>
                <a:cxn ang="0">
                  <a:pos x="7" y="48"/>
                </a:cxn>
                <a:cxn ang="0">
                  <a:pos x="0" y="1"/>
                </a:cxn>
                <a:cxn ang="0">
                  <a:pos x="7" y="0"/>
                </a:cxn>
              </a:cxnLst>
              <a:rect l="0" t="0" r="r" b="b"/>
              <a:pathLst>
                <a:path w="840" h="1018">
                  <a:moveTo>
                    <a:pt x="7" y="0"/>
                  </a:moveTo>
                  <a:lnTo>
                    <a:pt x="14" y="47"/>
                  </a:lnTo>
                  <a:lnTo>
                    <a:pt x="23" y="91"/>
                  </a:lnTo>
                  <a:lnTo>
                    <a:pt x="36" y="132"/>
                  </a:lnTo>
                  <a:lnTo>
                    <a:pt x="51" y="171"/>
                  </a:lnTo>
                  <a:lnTo>
                    <a:pt x="70" y="206"/>
                  </a:lnTo>
                  <a:lnTo>
                    <a:pt x="89" y="242"/>
                  </a:lnTo>
                  <a:lnTo>
                    <a:pt x="113" y="276"/>
                  </a:lnTo>
                  <a:lnTo>
                    <a:pt x="137" y="308"/>
                  </a:lnTo>
                  <a:lnTo>
                    <a:pt x="164" y="339"/>
                  </a:lnTo>
                  <a:lnTo>
                    <a:pt x="191" y="368"/>
                  </a:lnTo>
                  <a:lnTo>
                    <a:pt x="253" y="424"/>
                  </a:lnTo>
                  <a:lnTo>
                    <a:pt x="319" y="478"/>
                  </a:lnTo>
                  <a:lnTo>
                    <a:pt x="386" y="530"/>
                  </a:lnTo>
                  <a:lnTo>
                    <a:pt x="525" y="632"/>
                  </a:lnTo>
                  <a:lnTo>
                    <a:pt x="591" y="684"/>
                  </a:lnTo>
                  <a:lnTo>
                    <a:pt x="655" y="741"/>
                  </a:lnTo>
                  <a:lnTo>
                    <a:pt x="715" y="802"/>
                  </a:lnTo>
                  <a:lnTo>
                    <a:pt x="741" y="833"/>
                  </a:lnTo>
                  <a:lnTo>
                    <a:pt x="765" y="865"/>
                  </a:lnTo>
                  <a:lnTo>
                    <a:pt x="788" y="901"/>
                  </a:lnTo>
                  <a:lnTo>
                    <a:pt x="808" y="936"/>
                  </a:lnTo>
                  <a:lnTo>
                    <a:pt x="825" y="976"/>
                  </a:lnTo>
                  <a:lnTo>
                    <a:pt x="840" y="1017"/>
                  </a:lnTo>
                  <a:lnTo>
                    <a:pt x="833" y="1018"/>
                  </a:lnTo>
                  <a:lnTo>
                    <a:pt x="818" y="977"/>
                  </a:lnTo>
                  <a:lnTo>
                    <a:pt x="802" y="940"/>
                  </a:lnTo>
                  <a:lnTo>
                    <a:pt x="782" y="905"/>
                  </a:lnTo>
                  <a:lnTo>
                    <a:pt x="760" y="870"/>
                  </a:lnTo>
                  <a:lnTo>
                    <a:pt x="736" y="837"/>
                  </a:lnTo>
                  <a:lnTo>
                    <a:pt x="709" y="806"/>
                  </a:lnTo>
                  <a:lnTo>
                    <a:pt x="651" y="747"/>
                  </a:lnTo>
                  <a:lnTo>
                    <a:pt x="587" y="690"/>
                  </a:lnTo>
                  <a:lnTo>
                    <a:pt x="521" y="638"/>
                  </a:lnTo>
                  <a:lnTo>
                    <a:pt x="382" y="536"/>
                  </a:lnTo>
                  <a:lnTo>
                    <a:pt x="314" y="484"/>
                  </a:lnTo>
                  <a:lnTo>
                    <a:pt x="249" y="430"/>
                  </a:lnTo>
                  <a:lnTo>
                    <a:pt x="187" y="373"/>
                  </a:lnTo>
                  <a:lnTo>
                    <a:pt x="159" y="344"/>
                  </a:lnTo>
                  <a:lnTo>
                    <a:pt x="132" y="313"/>
                  </a:lnTo>
                  <a:lnTo>
                    <a:pt x="108" y="280"/>
                  </a:lnTo>
                  <a:lnTo>
                    <a:pt x="84" y="246"/>
                  </a:lnTo>
                  <a:lnTo>
                    <a:pt x="64" y="211"/>
                  </a:lnTo>
                  <a:lnTo>
                    <a:pt x="44" y="173"/>
                  </a:lnTo>
                  <a:lnTo>
                    <a:pt x="29" y="133"/>
                  </a:lnTo>
                  <a:lnTo>
                    <a:pt x="16" y="92"/>
                  </a:lnTo>
                  <a:lnTo>
                    <a:pt x="7" y="48"/>
                  </a:lnTo>
                  <a:lnTo>
                    <a:pt x="0" y="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18" name="Freeform 95"/>
            <p:cNvSpPr>
              <a:spLocks/>
            </p:cNvSpPr>
            <p:nvPr userDrawn="1"/>
          </p:nvSpPr>
          <p:spPr bwMode="auto">
            <a:xfrm>
              <a:off x="-217" y="1822"/>
              <a:ext cx="7" cy="1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1"/>
                </a:cxn>
                <a:cxn ang="0">
                  <a:pos x="7" y="0"/>
                </a:cxn>
              </a:cxnLst>
              <a:rect l="0" t="0" r="r" b="b"/>
              <a:pathLst>
                <a:path w="7" h="1">
                  <a:moveTo>
                    <a:pt x="7" y="0"/>
                  </a:moveTo>
                  <a:lnTo>
                    <a:pt x="0" y="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19" name="Freeform 96"/>
            <p:cNvSpPr>
              <a:spLocks/>
            </p:cNvSpPr>
            <p:nvPr userDrawn="1"/>
          </p:nvSpPr>
          <p:spPr bwMode="auto">
            <a:xfrm>
              <a:off x="420" y="2747"/>
              <a:ext cx="202" cy="112"/>
            </a:xfrm>
            <a:custGeom>
              <a:avLst/>
              <a:gdLst/>
              <a:ahLst/>
              <a:cxnLst>
                <a:cxn ang="0">
                  <a:pos x="202" y="95"/>
                </a:cxn>
                <a:cxn ang="0">
                  <a:pos x="188" y="105"/>
                </a:cxn>
                <a:cxn ang="0">
                  <a:pos x="175" y="110"/>
                </a:cxn>
                <a:cxn ang="0">
                  <a:pos x="161" y="112"/>
                </a:cxn>
                <a:cxn ang="0">
                  <a:pos x="147" y="110"/>
                </a:cxn>
                <a:cxn ang="0">
                  <a:pos x="134" y="106"/>
                </a:cxn>
                <a:cxn ang="0">
                  <a:pos x="121" y="100"/>
                </a:cxn>
                <a:cxn ang="0">
                  <a:pos x="97" y="82"/>
                </a:cxn>
                <a:cxn ang="0">
                  <a:pos x="51" y="37"/>
                </a:cxn>
                <a:cxn ang="0">
                  <a:pos x="27" y="18"/>
                </a:cxn>
                <a:cxn ang="0">
                  <a:pos x="0" y="6"/>
                </a:cxn>
                <a:cxn ang="0">
                  <a:pos x="4" y="0"/>
                </a:cxn>
                <a:cxn ang="0">
                  <a:pos x="31" y="13"/>
                </a:cxn>
                <a:cxn ang="0">
                  <a:pos x="55" y="31"/>
                </a:cxn>
                <a:cxn ang="0">
                  <a:pos x="102" y="76"/>
                </a:cxn>
                <a:cxn ang="0">
                  <a:pos x="126" y="95"/>
                </a:cxn>
                <a:cxn ang="0">
                  <a:pos x="137" y="100"/>
                </a:cxn>
                <a:cxn ang="0">
                  <a:pos x="150" y="105"/>
                </a:cxn>
                <a:cxn ang="0">
                  <a:pos x="161" y="106"/>
                </a:cxn>
                <a:cxn ang="0">
                  <a:pos x="172" y="105"/>
                </a:cxn>
                <a:cxn ang="0">
                  <a:pos x="184" y="99"/>
                </a:cxn>
                <a:cxn ang="0">
                  <a:pos x="198" y="89"/>
                </a:cxn>
                <a:cxn ang="0">
                  <a:pos x="202" y="95"/>
                </a:cxn>
              </a:cxnLst>
              <a:rect l="0" t="0" r="r" b="b"/>
              <a:pathLst>
                <a:path w="202" h="112">
                  <a:moveTo>
                    <a:pt x="202" y="95"/>
                  </a:moveTo>
                  <a:lnTo>
                    <a:pt x="188" y="105"/>
                  </a:lnTo>
                  <a:lnTo>
                    <a:pt x="175" y="110"/>
                  </a:lnTo>
                  <a:lnTo>
                    <a:pt x="161" y="112"/>
                  </a:lnTo>
                  <a:lnTo>
                    <a:pt x="147" y="110"/>
                  </a:lnTo>
                  <a:lnTo>
                    <a:pt x="134" y="106"/>
                  </a:lnTo>
                  <a:lnTo>
                    <a:pt x="121" y="100"/>
                  </a:lnTo>
                  <a:lnTo>
                    <a:pt x="97" y="82"/>
                  </a:lnTo>
                  <a:lnTo>
                    <a:pt x="51" y="37"/>
                  </a:lnTo>
                  <a:lnTo>
                    <a:pt x="27" y="18"/>
                  </a:lnTo>
                  <a:lnTo>
                    <a:pt x="0" y="6"/>
                  </a:lnTo>
                  <a:lnTo>
                    <a:pt x="4" y="0"/>
                  </a:lnTo>
                  <a:lnTo>
                    <a:pt x="31" y="13"/>
                  </a:lnTo>
                  <a:lnTo>
                    <a:pt x="55" y="31"/>
                  </a:lnTo>
                  <a:lnTo>
                    <a:pt x="102" y="76"/>
                  </a:lnTo>
                  <a:lnTo>
                    <a:pt x="126" y="95"/>
                  </a:lnTo>
                  <a:lnTo>
                    <a:pt x="137" y="100"/>
                  </a:lnTo>
                  <a:lnTo>
                    <a:pt x="150" y="105"/>
                  </a:lnTo>
                  <a:lnTo>
                    <a:pt x="161" y="106"/>
                  </a:lnTo>
                  <a:lnTo>
                    <a:pt x="172" y="105"/>
                  </a:lnTo>
                  <a:lnTo>
                    <a:pt x="184" y="99"/>
                  </a:lnTo>
                  <a:lnTo>
                    <a:pt x="198" y="89"/>
                  </a:lnTo>
                  <a:lnTo>
                    <a:pt x="202" y="95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20" name="Freeform 97"/>
            <p:cNvSpPr>
              <a:spLocks/>
            </p:cNvSpPr>
            <p:nvPr userDrawn="1"/>
          </p:nvSpPr>
          <p:spPr bwMode="auto">
            <a:xfrm>
              <a:off x="616" y="2836"/>
              <a:ext cx="7" cy="6"/>
            </a:xfrm>
            <a:custGeom>
              <a:avLst/>
              <a:gdLst/>
              <a:ahLst/>
              <a:cxnLst>
                <a:cxn ang="0">
                  <a:pos x="7" y="3"/>
                </a:cxn>
                <a:cxn ang="0">
                  <a:pos x="7" y="4"/>
                </a:cxn>
                <a:cxn ang="0">
                  <a:pos x="6" y="6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7" y="3"/>
                </a:cxn>
              </a:cxnLst>
              <a:rect l="0" t="0" r="r" b="b"/>
              <a:pathLst>
                <a:path w="7" h="6">
                  <a:moveTo>
                    <a:pt x="7" y="3"/>
                  </a:moveTo>
                  <a:lnTo>
                    <a:pt x="7" y="4"/>
                  </a:lnTo>
                  <a:lnTo>
                    <a:pt x="6" y="6"/>
                  </a:lnTo>
                  <a:lnTo>
                    <a:pt x="2" y="0"/>
                  </a:lnTo>
                  <a:lnTo>
                    <a:pt x="0" y="4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21" name="Freeform 98"/>
            <p:cNvSpPr>
              <a:spLocks/>
            </p:cNvSpPr>
            <p:nvPr userDrawn="1"/>
          </p:nvSpPr>
          <p:spPr bwMode="auto">
            <a:xfrm>
              <a:off x="-429" y="1703"/>
              <a:ext cx="853" cy="1050"/>
            </a:xfrm>
            <a:custGeom>
              <a:avLst/>
              <a:gdLst/>
              <a:ahLst/>
              <a:cxnLst>
                <a:cxn ang="0">
                  <a:pos x="849" y="1050"/>
                </a:cxn>
                <a:cxn ang="0">
                  <a:pos x="704" y="953"/>
                </a:cxn>
                <a:cxn ang="0">
                  <a:pos x="557" y="852"/>
                </a:cxn>
                <a:cxn ang="0">
                  <a:pos x="487" y="799"/>
                </a:cxn>
                <a:cxn ang="0">
                  <a:pos x="417" y="744"/>
                </a:cxn>
                <a:cxn ang="0">
                  <a:pos x="351" y="686"/>
                </a:cxn>
                <a:cxn ang="0">
                  <a:pos x="287" y="627"/>
                </a:cxn>
                <a:cxn ang="0">
                  <a:pos x="228" y="563"/>
                </a:cxn>
                <a:cxn ang="0">
                  <a:pos x="174" y="495"/>
                </a:cxn>
                <a:cxn ang="0">
                  <a:pos x="126" y="424"/>
                </a:cxn>
                <a:cxn ang="0">
                  <a:pos x="105" y="388"/>
                </a:cxn>
                <a:cxn ang="0">
                  <a:pos x="85" y="351"/>
                </a:cxn>
                <a:cxn ang="0">
                  <a:pos x="67" y="310"/>
                </a:cxn>
                <a:cxn ang="0">
                  <a:pos x="51" y="270"/>
                </a:cxn>
                <a:cxn ang="0">
                  <a:pos x="37" y="228"/>
                </a:cxn>
                <a:cxn ang="0">
                  <a:pos x="24" y="185"/>
                </a:cxn>
                <a:cxn ang="0">
                  <a:pos x="16" y="140"/>
                </a:cxn>
                <a:cxn ang="0">
                  <a:pos x="7" y="95"/>
                </a:cxn>
                <a:cxn ang="0">
                  <a:pos x="3" y="48"/>
                </a:cxn>
                <a:cxn ang="0">
                  <a:pos x="0" y="0"/>
                </a:cxn>
                <a:cxn ang="0">
                  <a:pos x="6" y="0"/>
                </a:cxn>
                <a:cxn ang="0">
                  <a:pos x="9" y="48"/>
                </a:cxn>
                <a:cxn ang="0">
                  <a:pos x="13" y="95"/>
                </a:cxn>
                <a:cxn ang="0">
                  <a:pos x="21" y="140"/>
                </a:cxn>
                <a:cxn ang="0">
                  <a:pos x="30" y="183"/>
                </a:cxn>
                <a:cxn ang="0">
                  <a:pos x="43" y="225"/>
                </a:cxn>
                <a:cxn ang="0">
                  <a:pos x="57" y="268"/>
                </a:cxn>
                <a:cxn ang="0">
                  <a:pos x="72" y="307"/>
                </a:cxn>
                <a:cxn ang="0">
                  <a:pos x="91" y="347"/>
                </a:cxn>
                <a:cxn ang="0">
                  <a:pos x="110" y="383"/>
                </a:cxn>
                <a:cxn ang="0">
                  <a:pos x="132" y="420"/>
                </a:cxn>
                <a:cxn ang="0">
                  <a:pos x="180" y="491"/>
                </a:cxn>
                <a:cxn ang="0">
                  <a:pos x="232" y="557"/>
                </a:cxn>
                <a:cxn ang="0">
                  <a:pos x="292" y="621"/>
                </a:cxn>
                <a:cxn ang="0">
                  <a:pos x="355" y="680"/>
                </a:cxn>
                <a:cxn ang="0">
                  <a:pos x="422" y="738"/>
                </a:cxn>
                <a:cxn ang="0">
                  <a:pos x="491" y="794"/>
                </a:cxn>
                <a:cxn ang="0">
                  <a:pos x="562" y="846"/>
                </a:cxn>
                <a:cxn ang="0">
                  <a:pos x="709" y="948"/>
                </a:cxn>
                <a:cxn ang="0">
                  <a:pos x="853" y="1044"/>
                </a:cxn>
                <a:cxn ang="0">
                  <a:pos x="849" y="1050"/>
                </a:cxn>
              </a:cxnLst>
              <a:rect l="0" t="0" r="r" b="b"/>
              <a:pathLst>
                <a:path w="853" h="1050">
                  <a:moveTo>
                    <a:pt x="849" y="1050"/>
                  </a:moveTo>
                  <a:lnTo>
                    <a:pt x="704" y="953"/>
                  </a:lnTo>
                  <a:lnTo>
                    <a:pt x="557" y="852"/>
                  </a:lnTo>
                  <a:lnTo>
                    <a:pt x="487" y="799"/>
                  </a:lnTo>
                  <a:lnTo>
                    <a:pt x="417" y="744"/>
                  </a:lnTo>
                  <a:lnTo>
                    <a:pt x="351" y="686"/>
                  </a:lnTo>
                  <a:lnTo>
                    <a:pt x="287" y="627"/>
                  </a:lnTo>
                  <a:lnTo>
                    <a:pt x="228" y="563"/>
                  </a:lnTo>
                  <a:lnTo>
                    <a:pt x="174" y="495"/>
                  </a:lnTo>
                  <a:lnTo>
                    <a:pt x="126" y="424"/>
                  </a:lnTo>
                  <a:lnTo>
                    <a:pt x="105" y="388"/>
                  </a:lnTo>
                  <a:lnTo>
                    <a:pt x="85" y="351"/>
                  </a:lnTo>
                  <a:lnTo>
                    <a:pt x="67" y="310"/>
                  </a:lnTo>
                  <a:lnTo>
                    <a:pt x="51" y="270"/>
                  </a:lnTo>
                  <a:lnTo>
                    <a:pt x="37" y="228"/>
                  </a:lnTo>
                  <a:lnTo>
                    <a:pt x="24" y="185"/>
                  </a:lnTo>
                  <a:lnTo>
                    <a:pt x="16" y="140"/>
                  </a:lnTo>
                  <a:lnTo>
                    <a:pt x="7" y="95"/>
                  </a:lnTo>
                  <a:lnTo>
                    <a:pt x="3" y="48"/>
                  </a:lnTo>
                  <a:lnTo>
                    <a:pt x="0" y="0"/>
                  </a:lnTo>
                  <a:lnTo>
                    <a:pt x="6" y="0"/>
                  </a:lnTo>
                  <a:lnTo>
                    <a:pt x="9" y="48"/>
                  </a:lnTo>
                  <a:lnTo>
                    <a:pt x="13" y="95"/>
                  </a:lnTo>
                  <a:lnTo>
                    <a:pt x="21" y="140"/>
                  </a:lnTo>
                  <a:lnTo>
                    <a:pt x="30" y="183"/>
                  </a:lnTo>
                  <a:lnTo>
                    <a:pt x="43" y="225"/>
                  </a:lnTo>
                  <a:lnTo>
                    <a:pt x="57" y="268"/>
                  </a:lnTo>
                  <a:lnTo>
                    <a:pt x="72" y="307"/>
                  </a:lnTo>
                  <a:lnTo>
                    <a:pt x="91" y="347"/>
                  </a:lnTo>
                  <a:lnTo>
                    <a:pt x="110" y="383"/>
                  </a:lnTo>
                  <a:lnTo>
                    <a:pt x="132" y="420"/>
                  </a:lnTo>
                  <a:lnTo>
                    <a:pt x="180" y="491"/>
                  </a:lnTo>
                  <a:lnTo>
                    <a:pt x="232" y="557"/>
                  </a:lnTo>
                  <a:lnTo>
                    <a:pt x="292" y="621"/>
                  </a:lnTo>
                  <a:lnTo>
                    <a:pt x="355" y="680"/>
                  </a:lnTo>
                  <a:lnTo>
                    <a:pt x="422" y="738"/>
                  </a:lnTo>
                  <a:lnTo>
                    <a:pt x="491" y="794"/>
                  </a:lnTo>
                  <a:lnTo>
                    <a:pt x="562" y="846"/>
                  </a:lnTo>
                  <a:lnTo>
                    <a:pt x="709" y="948"/>
                  </a:lnTo>
                  <a:lnTo>
                    <a:pt x="853" y="1044"/>
                  </a:lnTo>
                  <a:lnTo>
                    <a:pt x="849" y="105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22" name="Freeform 99"/>
            <p:cNvSpPr>
              <a:spLocks/>
            </p:cNvSpPr>
            <p:nvPr userDrawn="1"/>
          </p:nvSpPr>
          <p:spPr bwMode="auto">
            <a:xfrm>
              <a:off x="420" y="2747"/>
              <a:ext cx="4" cy="6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4" y="0"/>
                </a:cxn>
                <a:cxn ang="0">
                  <a:pos x="0" y="6"/>
                </a:cxn>
              </a:cxnLst>
              <a:rect l="0" t="0" r="r" b="b"/>
              <a:pathLst>
                <a:path w="4" h="6">
                  <a:moveTo>
                    <a:pt x="0" y="6"/>
                  </a:moveTo>
                  <a:lnTo>
                    <a:pt x="4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23" name="Freeform 100"/>
            <p:cNvSpPr>
              <a:spLocks/>
            </p:cNvSpPr>
            <p:nvPr userDrawn="1"/>
          </p:nvSpPr>
          <p:spPr bwMode="auto">
            <a:xfrm>
              <a:off x="-451" y="1057"/>
              <a:ext cx="116" cy="646"/>
            </a:xfrm>
            <a:custGeom>
              <a:avLst/>
              <a:gdLst/>
              <a:ahLst/>
              <a:cxnLst>
                <a:cxn ang="0">
                  <a:pos x="22" y="646"/>
                </a:cxn>
                <a:cxn ang="0">
                  <a:pos x="11" y="564"/>
                </a:cxn>
                <a:cxn ang="0">
                  <a:pos x="4" y="479"/>
                </a:cxn>
                <a:cxn ang="0">
                  <a:pos x="0" y="395"/>
                </a:cxn>
                <a:cxn ang="0">
                  <a:pos x="4" y="308"/>
                </a:cxn>
                <a:cxn ang="0">
                  <a:pos x="8" y="264"/>
                </a:cxn>
                <a:cxn ang="0">
                  <a:pos x="15" y="223"/>
                </a:cxn>
                <a:cxn ang="0">
                  <a:pos x="24" y="184"/>
                </a:cxn>
                <a:cxn ang="0">
                  <a:pos x="35" y="144"/>
                </a:cxn>
                <a:cxn ang="0">
                  <a:pos x="49" y="105"/>
                </a:cxn>
                <a:cxn ang="0">
                  <a:pos x="66" y="68"/>
                </a:cxn>
                <a:cxn ang="0">
                  <a:pos x="87" y="32"/>
                </a:cxn>
                <a:cxn ang="0">
                  <a:pos x="110" y="0"/>
                </a:cxn>
                <a:cxn ang="0">
                  <a:pos x="116" y="4"/>
                </a:cxn>
                <a:cxn ang="0">
                  <a:pos x="93" y="37"/>
                </a:cxn>
                <a:cxn ang="0">
                  <a:pos x="72" y="72"/>
                </a:cxn>
                <a:cxn ang="0">
                  <a:pos x="55" y="109"/>
                </a:cxn>
                <a:cxn ang="0">
                  <a:pos x="41" y="148"/>
                </a:cxn>
                <a:cxn ang="0">
                  <a:pos x="29" y="187"/>
                </a:cxn>
                <a:cxn ang="0">
                  <a:pos x="21" y="226"/>
                </a:cxn>
                <a:cxn ang="0">
                  <a:pos x="14" y="267"/>
                </a:cxn>
                <a:cxn ang="0">
                  <a:pos x="9" y="308"/>
                </a:cxn>
                <a:cxn ang="0">
                  <a:pos x="7" y="395"/>
                </a:cxn>
                <a:cxn ang="0">
                  <a:pos x="9" y="479"/>
                </a:cxn>
                <a:cxn ang="0">
                  <a:pos x="16" y="564"/>
                </a:cxn>
                <a:cxn ang="0">
                  <a:pos x="28" y="646"/>
                </a:cxn>
                <a:cxn ang="0">
                  <a:pos x="22" y="646"/>
                </a:cxn>
              </a:cxnLst>
              <a:rect l="0" t="0" r="r" b="b"/>
              <a:pathLst>
                <a:path w="116" h="646">
                  <a:moveTo>
                    <a:pt x="22" y="646"/>
                  </a:moveTo>
                  <a:lnTo>
                    <a:pt x="11" y="564"/>
                  </a:lnTo>
                  <a:lnTo>
                    <a:pt x="4" y="479"/>
                  </a:lnTo>
                  <a:lnTo>
                    <a:pt x="0" y="395"/>
                  </a:lnTo>
                  <a:lnTo>
                    <a:pt x="4" y="308"/>
                  </a:lnTo>
                  <a:lnTo>
                    <a:pt x="8" y="264"/>
                  </a:lnTo>
                  <a:lnTo>
                    <a:pt x="15" y="223"/>
                  </a:lnTo>
                  <a:lnTo>
                    <a:pt x="24" y="184"/>
                  </a:lnTo>
                  <a:lnTo>
                    <a:pt x="35" y="144"/>
                  </a:lnTo>
                  <a:lnTo>
                    <a:pt x="49" y="105"/>
                  </a:lnTo>
                  <a:lnTo>
                    <a:pt x="66" y="68"/>
                  </a:lnTo>
                  <a:lnTo>
                    <a:pt x="87" y="32"/>
                  </a:lnTo>
                  <a:lnTo>
                    <a:pt x="110" y="0"/>
                  </a:lnTo>
                  <a:lnTo>
                    <a:pt x="116" y="4"/>
                  </a:lnTo>
                  <a:lnTo>
                    <a:pt x="93" y="37"/>
                  </a:lnTo>
                  <a:lnTo>
                    <a:pt x="72" y="72"/>
                  </a:lnTo>
                  <a:lnTo>
                    <a:pt x="55" y="109"/>
                  </a:lnTo>
                  <a:lnTo>
                    <a:pt x="41" y="148"/>
                  </a:lnTo>
                  <a:lnTo>
                    <a:pt x="29" y="187"/>
                  </a:lnTo>
                  <a:lnTo>
                    <a:pt x="21" y="226"/>
                  </a:lnTo>
                  <a:lnTo>
                    <a:pt x="14" y="267"/>
                  </a:lnTo>
                  <a:lnTo>
                    <a:pt x="9" y="308"/>
                  </a:lnTo>
                  <a:lnTo>
                    <a:pt x="7" y="395"/>
                  </a:lnTo>
                  <a:lnTo>
                    <a:pt x="9" y="479"/>
                  </a:lnTo>
                  <a:lnTo>
                    <a:pt x="16" y="564"/>
                  </a:lnTo>
                  <a:lnTo>
                    <a:pt x="28" y="646"/>
                  </a:lnTo>
                  <a:lnTo>
                    <a:pt x="22" y="646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24" name="Freeform 101"/>
            <p:cNvSpPr>
              <a:spLocks/>
            </p:cNvSpPr>
            <p:nvPr userDrawn="1"/>
          </p:nvSpPr>
          <p:spPr bwMode="auto">
            <a:xfrm>
              <a:off x="-429" y="1703"/>
              <a:ext cx="6" cy="1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0"/>
                </a:cxn>
                <a:cxn ang="0">
                  <a:pos x="6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25" name="Freeform 102"/>
            <p:cNvSpPr>
              <a:spLocks/>
            </p:cNvSpPr>
            <p:nvPr userDrawn="1"/>
          </p:nvSpPr>
          <p:spPr bwMode="auto">
            <a:xfrm>
              <a:off x="-341" y="787"/>
              <a:ext cx="785" cy="274"/>
            </a:xfrm>
            <a:custGeom>
              <a:avLst/>
              <a:gdLst/>
              <a:ahLst/>
              <a:cxnLst>
                <a:cxn ang="0">
                  <a:pos x="0" y="269"/>
                </a:cxn>
                <a:cxn ang="0">
                  <a:pos x="39" y="229"/>
                </a:cxn>
                <a:cxn ang="0">
                  <a:pos x="79" y="192"/>
                </a:cxn>
                <a:cxn ang="0">
                  <a:pos x="121" y="158"/>
                </a:cxn>
                <a:cxn ang="0">
                  <a:pos x="165" y="127"/>
                </a:cxn>
                <a:cxn ang="0">
                  <a:pos x="211" y="99"/>
                </a:cxn>
                <a:cxn ang="0">
                  <a:pos x="257" y="73"/>
                </a:cxn>
                <a:cxn ang="0">
                  <a:pos x="308" y="52"/>
                </a:cxn>
                <a:cxn ang="0">
                  <a:pos x="358" y="34"/>
                </a:cxn>
                <a:cxn ang="0">
                  <a:pos x="409" y="20"/>
                </a:cxn>
                <a:cxn ang="0">
                  <a:pos x="461" y="8"/>
                </a:cxn>
                <a:cxn ang="0">
                  <a:pos x="513" y="3"/>
                </a:cxn>
                <a:cxn ang="0">
                  <a:pos x="566" y="0"/>
                </a:cxn>
                <a:cxn ang="0">
                  <a:pos x="619" y="1"/>
                </a:cxn>
                <a:cxn ang="0">
                  <a:pos x="674" y="8"/>
                </a:cxn>
                <a:cxn ang="0">
                  <a:pos x="730" y="18"/>
                </a:cxn>
                <a:cxn ang="0">
                  <a:pos x="785" y="34"/>
                </a:cxn>
                <a:cxn ang="0">
                  <a:pos x="783" y="41"/>
                </a:cxn>
                <a:cxn ang="0">
                  <a:pos x="728" y="25"/>
                </a:cxn>
                <a:cxn ang="0">
                  <a:pos x="673" y="15"/>
                </a:cxn>
                <a:cxn ang="0">
                  <a:pos x="619" y="8"/>
                </a:cxn>
                <a:cxn ang="0">
                  <a:pos x="566" y="7"/>
                </a:cxn>
                <a:cxn ang="0">
                  <a:pos x="513" y="10"/>
                </a:cxn>
                <a:cxn ang="0">
                  <a:pos x="461" y="15"/>
                </a:cxn>
                <a:cxn ang="0">
                  <a:pos x="410" y="27"/>
                </a:cxn>
                <a:cxn ang="0">
                  <a:pos x="359" y="41"/>
                </a:cxn>
                <a:cxn ang="0">
                  <a:pos x="310" y="59"/>
                </a:cxn>
                <a:cxn ang="0">
                  <a:pos x="261" y="79"/>
                </a:cxn>
                <a:cxn ang="0">
                  <a:pos x="215" y="104"/>
                </a:cxn>
                <a:cxn ang="0">
                  <a:pos x="170" y="133"/>
                </a:cxn>
                <a:cxn ang="0">
                  <a:pos x="126" y="164"/>
                </a:cxn>
                <a:cxn ang="0">
                  <a:pos x="83" y="198"/>
                </a:cxn>
                <a:cxn ang="0">
                  <a:pos x="44" y="235"/>
                </a:cxn>
                <a:cxn ang="0">
                  <a:pos x="4" y="274"/>
                </a:cxn>
                <a:cxn ang="0">
                  <a:pos x="0" y="269"/>
                </a:cxn>
              </a:cxnLst>
              <a:rect l="0" t="0" r="r" b="b"/>
              <a:pathLst>
                <a:path w="785" h="274">
                  <a:moveTo>
                    <a:pt x="0" y="269"/>
                  </a:moveTo>
                  <a:lnTo>
                    <a:pt x="39" y="229"/>
                  </a:lnTo>
                  <a:lnTo>
                    <a:pt x="79" y="192"/>
                  </a:lnTo>
                  <a:lnTo>
                    <a:pt x="121" y="158"/>
                  </a:lnTo>
                  <a:lnTo>
                    <a:pt x="165" y="127"/>
                  </a:lnTo>
                  <a:lnTo>
                    <a:pt x="211" y="99"/>
                  </a:lnTo>
                  <a:lnTo>
                    <a:pt x="257" y="73"/>
                  </a:lnTo>
                  <a:lnTo>
                    <a:pt x="308" y="52"/>
                  </a:lnTo>
                  <a:lnTo>
                    <a:pt x="358" y="34"/>
                  </a:lnTo>
                  <a:lnTo>
                    <a:pt x="409" y="20"/>
                  </a:lnTo>
                  <a:lnTo>
                    <a:pt x="461" y="8"/>
                  </a:lnTo>
                  <a:lnTo>
                    <a:pt x="513" y="3"/>
                  </a:lnTo>
                  <a:lnTo>
                    <a:pt x="566" y="0"/>
                  </a:lnTo>
                  <a:lnTo>
                    <a:pt x="619" y="1"/>
                  </a:lnTo>
                  <a:lnTo>
                    <a:pt x="674" y="8"/>
                  </a:lnTo>
                  <a:lnTo>
                    <a:pt x="730" y="18"/>
                  </a:lnTo>
                  <a:lnTo>
                    <a:pt x="785" y="34"/>
                  </a:lnTo>
                  <a:lnTo>
                    <a:pt x="783" y="41"/>
                  </a:lnTo>
                  <a:lnTo>
                    <a:pt x="728" y="25"/>
                  </a:lnTo>
                  <a:lnTo>
                    <a:pt x="673" y="15"/>
                  </a:lnTo>
                  <a:lnTo>
                    <a:pt x="619" y="8"/>
                  </a:lnTo>
                  <a:lnTo>
                    <a:pt x="566" y="7"/>
                  </a:lnTo>
                  <a:lnTo>
                    <a:pt x="513" y="10"/>
                  </a:lnTo>
                  <a:lnTo>
                    <a:pt x="461" y="15"/>
                  </a:lnTo>
                  <a:lnTo>
                    <a:pt x="410" y="27"/>
                  </a:lnTo>
                  <a:lnTo>
                    <a:pt x="359" y="41"/>
                  </a:lnTo>
                  <a:lnTo>
                    <a:pt x="310" y="59"/>
                  </a:lnTo>
                  <a:lnTo>
                    <a:pt x="261" y="79"/>
                  </a:lnTo>
                  <a:lnTo>
                    <a:pt x="215" y="104"/>
                  </a:lnTo>
                  <a:lnTo>
                    <a:pt x="170" y="133"/>
                  </a:lnTo>
                  <a:lnTo>
                    <a:pt x="126" y="164"/>
                  </a:lnTo>
                  <a:lnTo>
                    <a:pt x="83" y="198"/>
                  </a:lnTo>
                  <a:lnTo>
                    <a:pt x="44" y="235"/>
                  </a:lnTo>
                  <a:lnTo>
                    <a:pt x="4" y="274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26" name="Freeform 103"/>
            <p:cNvSpPr>
              <a:spLocks/>
            </p:cNvSpPr>
            <p:nvPr userDrawn="1"/>
          </p:nvSpPr>
          <p:spPr bwMode="auto">
            <a:xfrm>
              <a:off x="-341" y="1056"/>
              <a:ext cx="6" cy="5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0"/>
                </a:cxn>
                <a:cxn ang="0">
                  <a:pos x="4" y="5"/>
                </a:cxn>
                <a:cxn ang="0">
                  <a:pos x="6" y="5"/>
                </a:cxn>
                <a:cxn ang="0">
                  <a:pos x="0" y="1"/>
                </a:cxn>
              </a:cxnLst>
              <a:rect l="0" t="0" r="r" b="b"/>
              <a:pathLst>
                <a:path w="6" h="5">
                  <a:moveTo>
                    <a:pt x="0" y="1"/>
                  </a:moveTo>
                  <a:lnTo>
                    <a:pt x="0" y="0"/>
                  </a:lnTo>
                  <a:lnTo>
                    <a:pt x="4" y="5"/>
                  </a:lnTo>
                  <a:lnTo>
                    <a:pt x="6" y="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27" name="Freeform 104"/>
            <p:cNvSpPr>
              <a:spLocks/>
            </p:cNvSpPr>
            <p:nvPr userDrawn="1"/>
          </p:nvSpPr>
          <p:spPr bwMode="auto">
            <a:xfrm>
              <a:off x="441" y="821"/>
              <a:ext cx="291" cy="27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8" y="22"/>
                </a:cxn>
                <a:cxn ang="0">
                  <a:pos x="90" y="46"/>
                </a:cxn>
                <a:cxn ang="0">
                  <a:pos x="131" y="75"/>
                </a:cxn>
                <a:cxn ang="0">
                  <a:pos x="170" y="107"/>
                </a:cxn>
                <a:cxn ang="0">
                  <a:pos x="206" y="143"/>
                </a:cxn>
                <a:cxn ang="0">
                  <a:pos x="223" y="161"/>
                </a:cxn>
                <a:cxn ang="0">
                  <a:pos x="239" y="181"/>
                </a:cxn>
                <a:cxn ang="0">
                  <a:pos x="267" y="222"/>
                </a:cxn>
                <a:cxn ang="0">
                  <a:pos x="291" y="266"/>
                </a:cxn>
                <a:cxn ang="0">
                  <a:pos x="286" y="270"/>
                </a:cxn>
                <a:cxn ang="0">
                  <a:pos x="262" y="226"/>
                </a:cxn>
                <a:cxn ang="0">
                  <a:pos x="233" y="185"/>
                </a:cxn>
                <a:cxn ang="0">
                  <a:pos x="218" y="165"/>
                </a:cxn>
                <a:cxn ang="0">
                  <a:pos x="201" y="147"/>
                </a:cxn>
                <a:cxn ang="0">
                  <a:pos x="165" y="113"/>
                </a:cxn>
                <a:cxn ang="0">
                  <a:pos x="127" y="80"/>
                </a:cxn>
                <a:cxn ang="0">
                  <a:pos x="86" y="52"/>
                </a:cxn>
                <a:cxn ang="0">
                  <a:pos x="44" y="28"/>
                </a:cxn>
                <a:cxn ang="0">
                  <a:pos x="0" y="5"/>
                </a:cxn>
                <a:cxn ang="0">
                  <a:pos x="4" y="0"/>
                </a:cxn>
              </a:cxnLst>
              <a:rect l="0" t="0" r="r" b="b"/>
              <a:pathLst>
                <a:path w="291" h="270">
                  <a:moveTo>
                    <a:pt x="4" y="0"/>
                  </a:moveTo>
                  <a:lnTo>
                    <a:pt x="48" y="22"/>
                  </a:lnTo>
                  <a:lnTo>
                    <a:pt x="90" y="46"/>
                  </a:lnTo>
                  <a:lnTo>
                    <a:pt x="131" y="75"/>
                  </a:lnTo>
                  <a:lnTo>
                    <a:pt x="170" y="107"/>
                  </a:lnTo>
                  <a:lnTo>
                    <a:pt x="206" y="143"/>
                  </a:lnTo>
                  <a:lnTo>
                    <a:pt x="223" y="161"/>
                  </a:lnTo>
                  <a:lnTo>
                    <a:pt x="239" y="181"/>
                  </a:lnTo>
                  <a:lnTo>
                    <a:pt x="267" y="222"/>
                  </a:lnTo>
                  <a:lnTo>
                    <a:pt x="291" y="266"/>
                  </a:lnTo>
                  <a:lnTo>
                    <a:pt x="286" y="270"/>
                  </a:lnTo>
                  <a:lnTo>
                    <a:pt x="262" y="226"/>
                  </a:lnTo>
                  <a:lnTo>
                    <a:pt x="233" y="185"/>
                  </a:lnTo>
                  <a:lnTo>
                    <a:pt x="218" y="165"/>
                  </a:lnTo>
                  <a:lnTo>
                    <a:pt x="201" y="147"/>
                  </a:lnTo>
                  <a:lnTo>
                    <a:pt x="165" y="113"/>
                  </a:lnTo>
                  <a:lnTo>
                    <a:pt x="127" y="80"/>
                  </a:lnTo>
                  <a:lnTo>
                    <a:pt x="86" y="52"/>
                  </a:lnTo>
                  <a:lnTo>
                    <a:pt x="44" y="28"/>
                  </a:lnTo>
                  <a:lnTo>
                    <a:pt x="0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28" name="Freeform 105"/>
            <p:cNvSpPr>
              <a:spLocks/>
            </p:cNvSpPr>
            <p:nvPr userDrawn="1"/>
          </p:nvSpPr>
          <p:spPr bwMode="auto">
            <a:xfrm>
              <a:off x="441" y="821"/>
              <a:ext cx="4" cy="7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4" y="0"/>
                </a:cxn>
                <a:cxn ang="0">
                  <a:pos x="0" y="5"/>
                </a:cxn>
                <a:cxn ang="0">
                  <a:pos x="1" y="7"/>
                </a:cxn>
                <a:cxn ang="0">
                  <a:pos x="3" y="0"/>
                </a:cxn>
              </a:cxnLst>
              <a:rect l="0" t="0" r="r" b="b"/>
              <a:pathLst>
                <a:path w="4" h="7">
                  <a:moveTo>
                    <a:pt x="3" y="0"/>
                  </a:moveTo>
                  <a:lnTo>
                    <a:pt x="4" y="0"/>
                  </a:lnTo>
                  <a:lnTo>
                    <a:pt x="0" y="5"/>
                  </a:lnTo>
                  <a:lnTo>
                    <a:pt x="1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29" name="Freeform 106"/>
            <p:cNvSpPr>
              <a:spLocks/>
            </p:cNvSpPr>
            <p:nvPr userDrawn="1"/>
          </p:nvSpPr>
          <p:spPr bwMode="auto">
            <a:xfrm>
              <a:off x="727" y="940"/>
              <a:ext cx="186" cy="151"/>
            </a:xfrm>
            <a:custGeom>
              <a:avLst/>
              <a:gdLst/>
              <a:ahLst/>
              <a:cxnLst>
                <a:cxn ang="0">
                  <a:pos x="0" y="145"/>
                </a:cxn>
                <a:cxn ang="0">
                  <a:pos x="22" y="134"/>
                </a:cxn>
                <a:cxn ang="0">
                  <a:pos x="45" y="117"/>
                </a:cxn>
                <a:cxn ang="0">
                  <a:pos x="90" y="77"/>
                </a:cxn>
                <a:cxn ang="0">
                  <a:pos x="135" y="35"/>
                </a:cxn>
                <a:cxn ang="0">
                  <a:pos x="182" y="0"/>
                </a:cxn>
                <a:cxn ang="0">
                  <a:pos x="186" y="5"/>
                </a:cxn>
                <a:cxn ang="0">
                  <a:pos x="140" y="41"/>
                </a:cxn>
                <a:cxn ang="0">
                  <a:pos x="94" y="83"/>
                </a:cxn>
                <a:cxn ang="0">
                  <a:pos x="49" y="123"/>
                </a:cxn>
                <a:cxn ang="0">
                  <a:pos x="27" y="140"/>
                </a:cxn>
                <a:cxn ang="0">
                  <a:pos x="4" y="151"/>
                </a:cxn>
                <a:cxn ang="0">
                  <a:pos x="0" y="145"/>
                </a:cxn>
              </a:cxnLst>
              <a:rect l="0" t="0" r="r" b="b"/>
              <a:pathLst>
                <a:path w="186" h="151">
                  <a:moveTo>
                    <a:pt x="0" y="145"/>
                  </a:moveTo>
                  <a:lnTo>
                    <a:pt x="22" y="134"/>
                  </a:lnTo>
                  <a:lnTo>
                    <a:pt x="45" y="117"/>
                  </a:lnTo>
                  <a:lnTo>
                    <a:pt x="90" y="77"/>
                  </a:lnTo>
                  <a:lnTo>
                    <a:pt x="135" y="35"/>
                  </a:lnTo>
                  <a:lnTo>
                    <a:pt x="182" y="0"/>
                  </a:lnTo>
                  <a:lnTo>
                    <a:pt x="186" y="5"/>
                  </a:lnTo>
                  <a:lnTo>
                    <a:pt x="140" y="41"/>
                  </a:lnTo>
                  <a:lnTo>
                    <a:pt x="94" y="83"/>
                  </a:lnTo>
                  <a:lnTo>
                    <a:pt x="49" y="123"/>
                  </a:lnTo>
                  <a:lnTo>
                    <a:pt x="27" y="140"/>
                  </a:lnTo>
                  <a:lnTo>
                    <a:pt x="4" y="151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30" name="Freeform 107"/>
            <p:cNvSpPr>
              <a:spLocks/>
            </p:cNvSpPr>
            <p:nvPr userDrawn="1"/>
          </p:nvSpPr>
          <p:spPr bwMode="auto">
            <a:xfrm>
              <a:off x="727" y="1085"/>
              <a:ext cx="5" cy="7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1" y="7"/>
                </a:cxn>
                <a:cxn ang="0">
                  <a:pos x="4" y="6"/>
                </a:cxn>
                <a:cxn ang="0">
                  <a:pos x="0" y="0"/>
                </a:cxn>
                <a:cxn ang="0">
                  <a:pos x="5" y="2"/>
                </a:cxn>
                <a:cxn ang="0">
                  <a:pos x="0" y="6"/>
                </a:cxn>
              </a:cxnLst>
              <a:rect l="0" t="0" r="r" b="b"/>
              <a:pathLst>
                <a:path w="5" h="7">
                  <a:moveTo>
                    <a:pt x="0" y="6"/>
                  </a:moveTo>
                  <a:lnTo>
                    <a:pt x="1" y="7"/>
                  </a:lnTo>
                  <a:lnTo>
                    <a:pt x="4" y="6"/>
                  </a:lnTo>
                  <a:lnTo>
                    <a:pt x="0" y="0"/>
                  </a:lnTo>
                  <a:lnTo>
                    <a:pt x="5" y="2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31" name="Freeform 108"/>
            <p:cNvSpPr>
              <a:spLocks/>
            </p:cNvSpPr>
            <p:nvPr userDrawn="1"/>
          </p:nvSpPr>
          <p:spPr bwMode="auto">
            <a:xfrm>
              <a:off x="909" y="845"/>
              <a:ext cx="624" cy="100"/>
            </a:xfrm>
            <a:custGeom>
              <a:avLst/>
              <a:gdLst/>
              <a:ahLst/>
              <a:cxnLst>
                <a:cxn ang="0">
                  <a:pos x="0" y="95"/>
                </a:cxn>
                <a:cxn ang="0">
                  <a:pos x="33" y="75"/>
                </a:cxn>
                <a:cxn ang="0">
                  <a:pos x="69" y="58"/>
                </a:cxn>
                <a:cxn ang="0">
                  <a:pos x="106" y="42"/>
                </a:cxn>
                <a:cxn ang="0">
                  <a:pos x="144" y="28"/>
                </a:cxn>
                <a:cxn ang="0">
                  <a:pos x="185" y="18"/>
                </a:cxn>
                <a:cxn ang="0">
                  <a:pos x="226" y="10"/>
                </a:cxn>
                <a:cxn ang="0">
                  <a:pos x="310" y="0"/>
                </a:cxn>
                <a:cxn ang="0">
                  <a:pos x="352" y="0"/>
                </a:cxn>
                <a:cxn ang="0">
                  <a:pos x="395" y="3"/>
                </a:cxn>
                <a:cxn ang="0">
                  <a:pos x="436" y="7"/>
                </a:cxn>
                <a:cxn ang="0">
                  <a:pos x="477" y="14"/>
                </a:cxn>
                <a:cxn ang="0">
                  <a:pos x="516" y="25"/>
                </a:cxn>
                <a:cxn ang="0">
                  <a:pos x="553" y="38"/>
                </a:cxn>
                <a:cxn ang="0">
                  <a:pos x="590" y="55"/>
                </a:cxn>
                <a:cxn ang="0">
                  <a:pos x="624" y="75"/>
                </a:cxn>
                <a:cxn ang="0">
                  <a:pos x="620" y="80"/>
                </a:cxn>
                <a:cxn ang="0">
                  <a:pos x="586" y="61"/>
                </a:cxn>
                <a:cxn ang="0">
                  <a:pos x="552" y="45"/>
                </a:cxn>
                <a:cxn ang="0">
                  <a:pos x="515" y="32"/>
                </a:cxn>
                <a:cxn ang="0">
                  <a:pos x="475" y="21"/>
                </a:cxn>
                <a:cxn ang="0">
                  <a:pos x="434" y="14"/>
                </a:cxn>
                <a:cxn ang="0">
                  <a:pos x="395" y="10"/>
                </a:cxn>
                <a:cxn ang="0">
                  <a:pos x="352" y="7"/>
                </a:cxn>
                <a:cxn ang="0">
                  <a:pos x="310" y="7"/>
                </a:cxn>
                <a:cxn ang="0">
                  <a:pos x="226" y="17"/>
                </a:cxn>
                <a:cxn ang="0">
                  <a:pos x="187" y="25"/>
                </a:cxn>
                <a:cxn ang="0">
                  <a:pos x="146" y="35"/>
                </a:cxn>
                <a:cxn ang="0">
                  <a:pos x="108" y="49"/>
                </a:cxn>
                <a:cxn ang="0">
                  <a:pos x="71" y="65"/>
                </a:cxn>
                <a:cxn ang="0">
                  <a:pos x="37" y="80"/>
                </a:cxn>
                <a:cxn ang="0">
                  <a:pos x="4" y="100"/>
                </a:cxn>
                <a:cxn ang="0">
                  <a:pos x="0" y="95"/>
                </a:cxn>
              </a:cxnLst>
              <a:rect l="0" t="0" r="r" b="b"/>
              <a:pathLst>
                <a:path w="624" h="100">
                  <a:moveTo>
                    <a:pt x="0" y="95"/>
                  </a:moveTo>
                  <a:lnTo>
                    <a:pt x="33" y="75"/>
                  </a:lnTo>
                  <a:lnTo>
                    <a:pt x="69" y="58"/>
                  </a:lnTo>
                  <a:lnTo>
                    <a:pt x="106" y="42"/>
                  </a:lnTo>
                  <a:lnTo>
                    <a:pt x="144" y="28"/>
                  </a:lnTo>
                  <a:lnTo>
                    <a:pt x="185" y="18"/>
                  </a:lnTo>
                  <a:lnTo>
                    <a:pt x="226" y="10"/>
                  </a:lnTo>
                  <a:lnTo>
                    <a:pt x="310" y="0"/>
                  </a:lnTo>
                  <a:lnTo>
                    <a:pt x="352" y="0"/>
                  </a:lnTo>
                  <a:lnTo>
                    <a:pt x="395" y="3"/>
                  </a:lnTo>
                  <a:lnTo>
                    <a:pt x="436" y="7"/>
                  </a:lnTo>
                  <a:lnTo>
                    <a:pt x="477" y="14"/>
                  </a:lnTo>
                  <a:lnTo>
                    <a:pt x="516" y="25"/>
                  </a:lnTo>
                  <a:lnTo>
                    <a:pt x="553" y="38"/>
                  </a:lnTo>
                  <a:lnTo>
                    <a:pt x="590" y="55"/>
                  </a:lnTo>
                  <a:lnTo>
                    <a:pt x="624" y="75"/>
                  </a:lnTo>
                  <a:lnTo>
                    <a:pt x="620" y="80"/>
                  </a:lnTo>
                  <a:lnTo>
                    <a:pt x="586" y="61"/>
                  </a:lnTo>
                  <a:lnTo>
                    <a:pt x="552" y="45"/>
                  </a:lnTo>
                  <a:lnTo>
                    <a:pt x="515" y="32"/>
                  </a:lnTo>
                  <a:lnTo>
                    <a:pt x="475" y="21"/>
                  </a:lnTo>
                  <a:lnTo>
                    <a:pt x="434" y="14"/>
                  </a:lnTo>
                  <a:lnTo>
                    <a:pt x="395" y="10"/>
                  </a:lnTo>
                  <a:lnTo>
                    <a:pt x="352" y="7"/>
                  </a:lnTo>
                  <a:lnTo>
                    <a:pt x="310" y="7"/>
                  </a:lnTo>
                  <a:lnTo>
                    <a:pt x="226" y="17"/>
                  </a:lnTo>
                  <a:lnTo>
                    <a:pt x="187" y="25"/>
                  </a:lnTo>
                  <a:lnTo>
                    <a:pt x="146" y="35"/>
                  </a:lnTo>
                  <a:lnTo>
                    <a:pt x="108" y="49"/>
                  </a:lnTo>
                  <a:lnTo>
                    <a:pt x="71" y="65"/>
                  </a:lnTo>
                  <a:lnTo>
                    <a:pt x="37" y="80"/>
                  </a:lnTo>
                  <a:lnTo>
                    <a:pt x="4" y="10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32" name="Freeform 109"/>
            <p:cNvSpPr>
              <a:spLocks/>
            </p:cNvSpPr>
            <p:nvPr userDrawn="1"/>
          </p:nvSpPr>
          <p:spPr bwMode="auto">
            <a:xfrm>
              <a:off x="909" y="940"/>
              <a:ext cx="4" cy="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5"/>
                </a:cxn>
                <a:cxn ang="0">
                  <a:pos x="0" y="0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lnTo>
                    <a:pt x="4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33" name="Freeform 110"/>
            <p:cNvSpPr>
              <a:spLocks/>
            </p:cNvSpPr>
            <p:nvPr userDrawn="1"/>
          </p:nvSpPr>
          <p:spPr bwMode="auto">
            <a:xfrm>
              <a:off x="1529" y="920"/>
              <a:ext cx="323" cy="43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31" y="18"/>
                </a:cxn>
                <a:cxn ang="0">
                  <a:pos x="58" y="38"/>
                </a:cxn>
                <a:cxn ang="0">
                  <a:pos x="108" y="82"/>
                </a:cxn>
                <a:cxn ang="0">
                  <a:pos x="157" y="133"/>
                </a:cxn>
                <a:cxn ang="0">
                  <a:pos x="202" y="186"/>
                </a:cxn>
                <a:cxn ang="0">
                  <a:pos x="240" y="244"/>
                </a:cxn>
                <a:cxn ang="0">
                  <a:pos x="258" y="276"/>
                </a:cxn>
                <a:cxn ang="0">
                  <a:pos x="274" y="307"/>
                </a:cxn>
                <a:cxn ang="0">
                  <a:pos x="302" y="370"/>
                </a:cxn>
                <a:cxn ang="0">
                  <a:pos x="323" y="434"/>
                </a:cxn>
                <a:cxn ang="0">
                  <a:pos x="316" y="435"/>
                </a:cxn>
                <a:cxn ang="0">
                  <a:pos x="295" y="372"/>
                </a:cxn>
                <a:cxn ang="0">
                  <a:pos x="267" y="308"/>
                </a:cxn>
                <a:cxn ang="0">
                  <a:pos x="253" y="280"/>
                </a:cxn>
                <a:cxn ang="0">
                  <a:pos x="234" y="249"/>
                </a:cxn>
                <a:cxn ang="0">
                  <a:pos x="196" y="191"/>
                </a:cxn>
                <a:cxn ang="0">
                  <a:pos x="151" y="137"/>
                </a:cxn>
                <a:cxn ang="0">
                  <a:pos x="104" y="87"/>
                </a:cxn>
                <a:cxn ang="0">
                  <a:pos x="53" y="44"/>
                </a:cxn>
                <a:cxn ang="0">
                  <a:pos x="26" y="24"/>
                </a:cxn>
                <a:cxn ang="0">
                  <a:pos x="0" y="5"/>
                </a:cxn>
                <a:cxn ang="0">
                  <a:pos x="4" y="0"/>
                </a:cxn>
              </a:cxnLst>
              <a:rect l="0" t="0" r="r" b="b"/>
              <a:pathLst>
                <a:path w="323" h="435">
                  <a:moveTo>
                    <a:pt x="4" y="0"/>
                  </a:moveTo>
                  <a:lnTo>
                    <a:pt x="31" y="18"/>
                  </a:lnTo>
                  <a:lnTo>
                    <a:pt x="58" y="38"/>
                  </a:lnTo>
                  <a:lnTo>
                    <a:pt x="108" y="82"/>
                  </a:lnTo>
                  <a:lnTo>
                    <a:pt x="157" y="133"/>
                  </a:lnTo>
                  <a:lnTo>
                    <a:pt x="202" y="186"/>
                  </a:lnTo>
                  <a:lnTo>
                    <a:pt x="240" y="244"/>
                  </a:lnTo>
                  <a:lnTo>
                    <a:pt x="258" y="276"/>
                  </a:lnTo>
                  <a:lnTo>
                    <a:pt x="274" y="307"/>
                  </a:lnTo>
                  <a:lnTo>
                    <a:pt x="302" y="370"/>
                  </a:lnTo>
                  <a:lnTo>
                    <a:pt x="323" y="434"/>
                  </a:lnTo>
                  <a:lnTo>
                    <a:pt x="316" y="435"/>
                  </a:lnTo>
                  <a:lnTo>
                    <a:pt x="295" y="372"/>
                  </a:lnTo>
                  <a:lnTo>
                    <a:pt x="267" y="308"/>
                  </a:lnTo>
                  <a:lnTo>
                    <a:pt x="253" y="280"/>
                  </a:lnTo>
                  <a:lnTo>
                    <a:pt x="234" y="249"/>
                  </a:lnTo>
                  <a:lnTo>
                    <a:pt x="196" y="191"/>
                  </a:lnTo>
                  <a:lnTo>
                    <a:pt x="151" y="137"/>
                  </a:lnTo>
                  <a:lnTo>
                    <a:pt x="104" y="87"/>
                  </a:lnTo>
                  <a:lnTo>
                    <a:pt x="53" y="44"/>
                  </a:lnTo>
                  <a:lnTo>
                    <a:pt x="26" y="24"/>
                  </a:lnTo>
                  <a:lnTo>
                    <a:pt x="0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34" name="Freeform 111"/>
            <p:cNvSpPr>
              <a:spLocks/>
            </p:cNvSpPr>
            <p:nvPr userDrawn="1"/>
          </p:nvSpPr>
          <p:spPr bwMode="auto">
            <a:xfrm>
              <a:off x="1529" y="920"/>
              <a:ext cx="4" cy="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5"/>
                </a:cxn>
                <a:cxn ang="0">
                  <a:pos x="4" y="0"/>
                </a:cxn>
              </a:cxnLst>
              <a:rect l="0" t="0" r="r" b="b"/>
              <a:pathLst>
                <a:path w="4" h="5">
                  <a:moveTo>
                    <a:pt x="4" y="0"/>
                  </a:moveTo>
                  <a:lnTo>
                    <a:pt x="0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35" name="Freeform 112"/>
            <p:cNvSpPr>
              <a:spLocks/>
            </p:cNvSpPr>
            <p:nvPr userDrawn="1"/>
          </p:nvSpPr>
          <p:spPr bwMode="auto">
            <a:xfrm>
              <a:off x="1398" y="1354"/>
              <a:ext cx="454" cy="919"/>
            </a:xfrm>
            <a:custGeom>
              <a:avLst/>
              <a:gdLst/>
              <a:ahLst/>
              <a:cxnLst>
                <a:cxn ang="0">
                  <a:pos x="454" y="0"/>
                </a:cxn>
                <a:cxn ang="0">
                  <a:pos x="453" y="68"/>
                </a:cxn>
                <a:cxn ang="0">
                  <a:pos x="446" y="133"/>
                </a:cxn>
                <a:cxn ang="0">
                  <a:pos x="432" y="197"/>
                </a:cxn>
                <a:cxn ang="0">
                  <a:pos x="413" y="257"/>
                </a:cxn>
                <a:cxn ang="0">
                  <a:pos x="391" y="317"/>
                </a:cxn>
                <a:cxn ang="0">
                  <a:pos x="363" y="378"/>
                </a:cxn>
                <a:cxn ang="0">
                  <a:pos x="333" y="434"/>
                </a:cxn>
                <a:cxn ang="0">
                  <a:pos x="299" y="489"/>
                </a:cxn>
                <a:cxn ang="0">
                  <a:pos x="264" y="543"/>
                </a:cxn>
                <a:cxn ang="0">
                  <a:pos x="227" y="597"/>
                </a:cxn>
                <a:cxn ang="0">
                  <a:pos x="152" y="704"/>
                </a:cxn>
                <a:cxn ang="0">
                  <a:pos x="75" y="810"/>
                </a:cxn>
                <a:cxn ang="0">
                  <a:pos x="40" y="865"/>
                </a:cxn>
                <a:cxn ang="0">
                  <a:pos x="6" y="919"/>
                </a:cxn>
                <a:cxn ang="0">
                  <a:pos x="0" y="915"/>
                </a:cxn>
                <a:cxn ang="0">
                  <a:pos x="34" y="861"/>
                </a:cxn>
                <a:cxn ang="0">
                  <a:pos x="70" y="806"/>
                </a:cxn>
                <a:cxn ang="0">
                  <a:pos x="146" y="700"/>
                </a:cxn>
                <a:cxn ang="0">
                  <a:pos x="221" y="592"/>
                </a:cxn>
                <a:cxn ang="0">
                  <a:pos x="258" y="539"/>
                </a:cxn>
                <a:cxn ang="0">
                  <a:pos x="293" y="485"/>
                </a:cxn>
                <a:cxn ang="0">
                  <a:pos x="327" y="430"/>
                </a:cxn>
                <a:cxn ang="0">
                  <a:pos x="357" y="373"/>
                </a:cxn>
                <a:cxn ang="0">
                  <a:pos x="384" y="315"/>
                </a:cxn>
                <a:cxn ang="0">
                  <a:pos x="406" y="256"/>
                </a:cxn>
                <a:cxn ang="0">
                  <a:pos x="425" y="195"/>
                </a:cxn>
                <a:cxn ang="0">
                  <a:pos x="439" y="133"/>
                </a:cxn>
                <a:cxn ang="0">
                  <a:pos x="446" y="68"/>
                </a:cxn>
                <a:cxn ang="0">
                  <a:pos x="447" y="0"/>
                </a:cxn>
                <a:cxn ang="0">
                  <a:pos x="454" y="0"/>
                </a:cxn>
              </a:cxnLst>
              <a:rect l="0" t="0" r="r" b="b"/>
              <a:pathLst>
                <a:path w="454" h="919">
                  <a:moveTo>
                    <a:pt x="454" y="0"/>
                  </a:moveTo>
                  <a:lnTo>
                    <a:pt x="453" y="68"/>
                  </a:lnTo>
                  <a:lnTo>
                    <a:pt x="446" y="133"/>
                  </a:lnTo>
                  <a:lnTo>
                    <a:pt x="432" y="197"/>
                  </a:lnTo>
                  <a:lnTo>
                    <a:pt x="413" y="257"/>
                  </a:lnTo>
                  <a:lnTo>
                    <a:pt x="391" y="317"/>
                  </a:lnTo>
                  <a:lnTo>
                    <a:pt x="363" y="378"/>
                  </a:lnTo>
                  <a:lnTo>
                    <a:pt x="333" y="434"/>
                  </a:lnTo>
                  <a:lnTo>
                    <a:pt x="299" y="489"/>
                  </a:lnTo>
                  <a:lnTo>
                    <a:pt x="264" y="543"/>
                  </a:lnTo>
                  <a:lnTo>
                    <a:pt x="227" y="597"/>
                  </a:lnTo>
                  <a:lnTo>
                    <a:pt x="152" y="704"/>
                  </a:lnTo>
                  <a:lnTo>
                    <a:pt x="75" y="810"/>
                  </a:lnTo>
                  <a:lnTo>
                    <a:pt x="40" y="865"/>
                  </a:lnTo>
                  <a:lnTo>
                    <a:pt x="6" y="919"/>
                  </a:lnTo>
                  <a:lnTo>
                    <a:pt x="0" y="915"/>
                  </a:lnTo>
                  <a:lnTo>
                    <a:pt x="34" y="861"/>
                  </a:lnTo>
                  <a:lnTo>
                    <a:pt x="70" y="806"/>
                  </a:lnTo>
                  <a:lnTo>
                    <a:pt x="146" y="700"/>
                  </a:lnTo>
                  <a:lnTo>
                    <a:pt x="221" y="592"/>
                  </a:lnTo>
                  <a:lnTo>
                    <a:pt x="258" y="539"/>
                  </a:lnTo>
                  <a:lnTo>
                    <a:pt x="293" y="485"/>
                  </a:lnTo>
                  <a:lnTo>
                    <a:pt x="327" y="430"/>
                  </a:lnTo>
                  <a:lnTo>
                    <a:pt x="357" y="373"/>
                  </a:lnTo>
                  <a:lnTo>
                    <a:pt x="384" y="315"/>
                  </a:lnTo>
                  <a:lnTo>
                    <a:pt x="406" y="256"/>
                  </a:lnTo>
                  <a:lnTo>
                    <a:pt x="425" y="195"/>
                  </a:lnTo>
                  <a:lnTo>
                    <a:pt x="439" y="133"/>
                  </a:lnTo>
                  <a:lnTo>
                    <a:pt x="446" y="68"/>
                  </a:lnTo>
                  <a:lnTo>
                    <a:pt x="447" y="0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36" name="Freeform 113"/>
            <p:cNvSpPr>
              <a:spLocks/>
            </p:cNvSpPr>
            <p:nvPr userDrawn="1"/>
          </p:nvSpPr>
          <p:spPr bwMode="auto">
            <a:xfrm>
              <a:off x="1845" y="1354"/>
              <a:ext cx="7" cy="1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7" y="0"/>
                </a:cxn>
              </a:cxnLst>
              <a:rect l="0" t="0" r="r" b="b"/>
              <a:pathLst>
                <a:path w="7" h="1">
                  <a:moveTo>
                    <a:pt x="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37" name="Freeform 114"/>
            <p:cNvSpPr>
              <a:spLocks/>
            </p:cNvSpPr>
            <p:nvPr userDrawn="1"/>
          </p:nvSpPr>
          <p:spPr bwMode="auto">
            <a:xfrm>
              <a:off x="1401" y="2054"/>
              <a:ext cx="716" cy="221"/>
            </a:xfrm>
            <a:custGeom>
              <a:avLst/>
              <a:gdLst/>
              <a:ahLst/>
              <a:cxnLst>
                <a:cxn ang="0">
                  <a:pos x="0" y="213"/>
                </a:cxn>
                <a:cxn ang="0">
                  <a:pos x="96" y="211"/>
                </a:cxn>
                <a:cxn ang="0">
                  <a:pos x="191" y="199"/>
                </a:cxn>
                <a:cxn ang="0">
                  <a:pos x="236" y="189"/>
                </a:cxn>
                <a:cxn ang="0">
                  <a:pos x="283" y="180"/>
                </a:cxn>
                <a:cxn ang="0">
                  <a:pos x="328" y="167"/>
                </a:cxn>
                <a:cxn ang="0">
                  <a:pos x="372" y="153"/>
                </a:cxn>
                <a:cxn ang="0">
                  <a:pos x="418" y="137"/>
                </a:cxn>
                <a:cxn ang="0">
                  <a:pos x="461" y="122"/>
                </a:cxn>
                <a:cxn ang="0">
                  <a:pos x="548" y="85"/>
                </a:cxn>
                <a:cxn ang="0">
                  <a:pos x="628" y="44"/>
                </a:cxn>
                <a:cxn ang="0">
                  <a:pos x="712" y="0"/>
                </a:cxn>
                <a:cxn ang="0">
                  <a:pos x="716" y="6"/>
                </a:cxn>
                <a:cxn ang="0">
                  <a:pos x="632" y="49"/>
                </a:cxn>
                <a:cxn ang="0">
                  <a:pos x="549" y="92"/>
                </a:cxn>
                <a:cxn ang="0">
                  <a:pos x="463" y="129"/>
                </a:cxn>
                <a:cxn ang="0">
                  <a:pos x="419" y="144"/>
                </a:cxn>
                <a:cxn ang="0">
                  <a:pos x="374" y="160"/>
                </a:cxn>
                <a:cxn ang="0">
                  <a:pos x="330" y="174"/>
                </a:cxn>
                <a:cxn ang="0">
                  <a:pos x="285" y="187"/>
                </a:cxn>
                <a:cxn ang="0">
                  <a:pos x="238" y="197"/>
                </a:cxn>
                <a:cxn ang="0">
                  <a:pos x="191" y="206"/>
                </a:cxn>
                <a:cxn ang="0">
                  <a:pos x="96" y="218"/>
                </a:cxn>
                <a:cxn ang="0">
                  <a:pos x="0" y="221"/>
                </a:cxn>
                <a:cxn ang="0">
                  <a:pos x="0" y="213"/>
                </a:cxn>
              </a:cxnLst>
              <a:rect l="0" t="0" r="r" b="b"/>
              <a:pathLst>
                <a:path w="716" h="221">
                  <a:moveTo>
                    <a:pt x="0" y="213"/>
                  </a:moveTo>
                  <a:lnTo>
                    <a:pt x="96" y="211"/>
                  </a:lnTo>
                  <a:lnTo>
                    <a:pt x="191" y="199"/>
                  </a:lnTo>
                  <a:lnTo>
                    <a:pt x="236" y="189"/>
                  </a:lnTo>
                  <a:lnTo>
                    <a:pt x="283" y="180"/>
                  </a:lnTo>
                  <a:lnTo>
                    <a:pt x="328" y="167"/>
                  </a:lnTo>
                  <a:lnTo>
                    <a:pt x="372" y="153"/>
                  </a:lnTo>
                  <a:lnTo>
                    <a:pt x="418" y="137"/>
                  </a:lnTo>
                  <a:lnTo>
                    <a:pt x="461" y="122"/>
                  </a:lnTo>
                  <a:lnTo>
                    <a:pt x="548" y="85"/>
                  </a:lnTo>
                  <a:lnTo>
                    <a:pt x="628" y="44"/>
                  </a:lnTo>
                  <a:lnTo>
                    <a:pt x="712" y="0"/>
                  </a:lnTo>
                  <a:lnTo>
                    <a:pt x="716" y="6"/>
                  </a:lnTo>
                  <a:lnTo>
                    <a:pt x="632" y="49"/>
                  </a:lnTo>
                  <a:lnTo>
                    <a:pt x="549" y="92"/>
                  </a:lnTo>
                  <a:lnTo>
                    <a:pt x="463" y="129"/>
                  </a:lnTo>
                  <a:lnTo>
                    <a:pt x="419" y="144"/>
                  </a:lnTo>
                  <a:lnTo>
                    <a:pt x="374" y="160"/>
                  </a:lnTo>
                  <a:lnTo>
                    <a:pt x="330" y="174"/>
                  </a:lnTo>
                  <a:lnTo>
                    <a:pt x="285" y="187"/>
                  </a:lnTo>
                  <a:lnTo>
                    <a:pt x="238" y="197"/>
                  </a:lnTo>
                  <a:lnTo>
                    <a:pt x="191" y="206"/>
                  </a:lnTo>
                  <a:lnTo>
                    <a:pt x="96" y="218"/>
                  </a:lnTo>
                  <a:lnTo>
                    <a:pt x="0" y="221"/>
                  </a:lnTo>
                  <a:lnTo>
                    <a:pt x="0" y="213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38" name="Freeform 115"/>
            <p:cNvSpPr>
              <a:spLocks/>
            </p:cNvSpPr>
            <p:nvPr userDrawn="1"/>
          </p:nvSpPr>
          <p:spPr bwMode="auto">
            <a:xfrm>
              <a:off x="1394" y="2267"/>
              <a:ext cx="10" cy="8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0" y="8"/>
                </a:cxn>
                <a:cxn ang="0">
                  <a:pos x="7" y="8"/>
                </a:cxn>
                <a:cxn ang="0">
                  <a:pos x="7" y="0"/>
                </a:cxn>
                <a:cxn ang="0">
                  <a:pos x="10" y="6"/>
                </a:cxn>
                <a:cxn ang="0">
                  <a:pos x="4" y="2"/>
                </a:cxn>
              </a:cxnLst>
              <a:rect l="0" t="0" r="r" b="b"/>
              <a:pathLst>
                <a:path w="10" h="8">
                  <a:moveTo>
                    <a:pt x="4" y="2"/>
                  </a:moveTo>
                  <a:lnTo>
                    <a:pt x="0" y="8"/>
                  </a:lnTo>
                  <a:lnTo>
                    <a:pt x="7" y="8"/>
                  </a:lnTo>
                  <a:lnTo>
                    <a:pt x="7" y="0"/>
                  </a:lnTo>
                  <a:lnTo>
                    <a:pt x="10" y="6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39" name="Freeform 116"/>
            <p:cNvSpPr>
              <a:spLocks/>
            </p:cNvSpPr>
            <p:nvPr userDrawn="1"/>
          </p:nvSpPr>
          <p:spPr bwMode="auto">
            <a:xfrm>
              <a:off x="2113" y="923"/>
              <a:ext cx="319" cy="1137"/>
            </a:xfrm>
            <a:custGeom>
              <a:avLst/>
              <a:gdLst/>
              <a:ahLst/>
              <a:cxnLst>
                <a:cxn ang="0">
                  <a:pos x="0" y="1131"/>
                </a:cxn>
                <a:cxn ang="0">
                  <a:pos x="35" y="1108"/>
                </a:cxn>
                <a:cxn ang="0">
                  <a:pos x="68" y="1083"/>
                </a:cxn>
                <a:cxn ang="0">
                  <a:pos x="97" y="1056"/>
                </a:cxn>
                <a:cxn ang="0">
                  <a:pos x="124" y="1029"/>
                </a:cxn>
                <a:cxn ang="0">
                  <a:pos x="150" y="1001"/>
                </a:cxn>
                <a:cxn ang="0">
                  <a:pos x="174" y="971"/>
                </a:cxn>
                <a:cxn ang="0">
                  <a:pos x="195" y="940"/>
                </a:cxn>
                <a:cxn ang="0">
                  <a:pos x="213" y="909"/>
                </a:cxn>
                <a:cxn ang="0">
                  <a:pos x="230" y="875"/>
                </a:cxn>
                <a:cxn ang="0">
                  <a:pos x="246" y="841"/>
                </a:cxn>
                <a:cxn ang="0">
                  <a:pos x="260" y="806"/>
                </a:cxn>
                <a:cxn ang="0">
                  <a:pos x="271" y="770"/>
                </a:cxn>
                <a:cxn ang="0">
                  <a:pos x="281" y="734"/>
                </a:cxn>
                <a:cxn ang="0">
                  <a:pos x="290" y="697"/>
                </a:cxn>
                <a:cxn ang="0">
                  <a:pos x="302" y="622"/>
                </a:cxn>
                <a:cxn ang="0">
                  <a:pos x="311" y="545"/>
                </a:cxn>
                <a:cxn ang="0">
                  <a:pos x="314" y="466"/>
                </a:cxn>
                <a:cxn ang="0">
                  <a:pos x="312" y="387"/>
                </a:cxn>
                <a:cxn ang="0">
                  <a:pos x="311" y="347"/>
                </a:cxn>
                <a:cxn ang="0">
                  <a:pos x="309" y="308"/>
                </a:cxn>
                <a:cxn ang="0">
                  <a:pos x="302" y="229"/>
                </a:cxn>
                <a:cxn ang="0">
                  <a:pos x="294" y="151"/>
                </a:cxn>
                <a:cxn ang="0">
                  <a:pos x="274" y="0"/>
                </a:cxn>
                <a:cxn ang="0">
                  <a:pos x="280" y="0"/>
                </a:cxn>
                <a:cxn ang="0">
                  <a:pos x="300" y="151"/>
                </a:cxn>
                <a:cxn ang="0">
                  <a:pos x="308" y="229"/>
                </a:cxn>
                <a:cxn ang="0">
                  <a:pos x="315" y="308"/>
                </a:cxn>
                <a:cxn ang="0">
                  <a:pos x="317" y="347"/>
                </a:cxn>
                <a:cxn ang="0">
                  <a:pos x="318" y="387"/>
                </a:cxn>
                <a:cxn ang="0">
                  <a:pos x="319" y="466"/>
                </a:cxn>
                <a:cxn ang="0">
                  <a:pos x="317" y="545"/>
                </a:cxn>
                <a:cxn ang="0">
                  <a:pos x="308" y="625"/>
                </a:cxn>
                <a:cxn ang="0">
                  <a:pos x="295" y="700"/>
                </a:cxn>
                <a:cxn ang="0">
                  <a:pos x="287" y="736"/>
                </a:cxn>
                <a:cxn ang="0">
                  <a:pos x="277" y="773"/>
                </a:cxn>
                <a:cxn ang="0">
                  <a:pos x="266" y="810"/>
                </a:cxn>
                <a:cxn ang="0">
                  <a:pos x="251" y="845"/>
                </a:cxn>
                <a:cxn ang="0">
                  <a:pos x="236" y="879"/>
                </a:cxn>
                <a:cxn ang="0">
                  <a:pos x="219" y="913"/>
                </a:cxn>
                <a:cxn ang="0">
                  <a:pos x="201" y="944"/>
                </a:cxn>
                <a:cxn ang="0">
                  <a:pos x="179" y="975"/>
                </a:cxn>
                <a:cxn ang="0">
                  <a:pos x="154" y="1006"/>
                </a:cxn>
                <a:cxn ang="0">
                  <a:pos x="128" y="1035"/>
                </a:cxn>
                <a:cxn ang="0">
                  <a:pos x="102" y="1062"/>
                </a:cxn>
                <a:cxn ang="0">
                  <a:pos x="72" y="1089"/>
                </a:cxn>
                <a:cxn ang="0">
                  <a:pos x="39" y="1114"/>
                </a:cxn>
                <a:cxn ang="0">
                  <a:pos x="4" y="1137"/>
                </a:cxn>
                <a:cxn ang="0">
                  <a:pos x="0" y="1131"/>
                </a:cxn>
              </a:cxnLst>
              <a:rect l="0" t="0" r="r" b="b"/>
              <a:pathLst>
                <a:path w="319" h="1137">
                  <a:moveTo>
                    <a:pt x="0" y="1131"/>
                  </a:moveTo>
                  <a:lnTo>
                    <a:pt x="35" y="1108"/>
                  </a:lnTo>
                  <a:lnTo>
                    <a:pt x="68" y="1083"/>
                  </a:lnTo>
                  <a:lnTo>
                    <a:pt x="97" y="1056"/>
                  </a:lnTo>
                  <a:lnTo>
                    <a:pt x="124" y="1029"/>
                  </a:lnTo>
                  <a:lnTo>
                    <a:pt x="150" y="1001"/>
                  </a:lnTo>
                  <a:lnTo>
                    <a:pt x="174" y="971"/>
                  </a:lnTo>
                  <a:lnTo>
                    <a:pt x="195" y="940"/>
                  </a:lnTo>
                  <a:lnTo>
                    <a:pt x="213" y="909"/>
                  </a:lnTo>
                  <a:lnTo>
                    <a:pt x="230" y="875"/>
                  </a:lnTo>
                  <a:lnTo>
                    <a:pt x="246" y="841"/>
                  </a:lnTo>
                  <a:lnTo>
                    <a:pt x="260" y="806"/>
                  </a:lnTo>
                  <a:lnTo>
                    <a:pt x="271" y="770"/>
                  </a:lnTo>
                  <a:lnTo>
                    <a:pt x="281" y="734"/>
                  </a:lnTo>
                  <a:lnTo>
                    <a:pt x="290" y="697"/>
                  </a:lnTo>
                  <a:lnTo>
                    <a:pt x="302" y="622"/>
                  </a:lnTo>
                  <a:lnTo>
                    <a:pt x="311" y="545"/>
                  </a:lnTo>
                  <a:lnTo>
                    <a:pt x="314" y="466"/>
                  </a:lnTo>
                  <a:lnTo>
                    <a:pt x="312" y="387"/>
                  </a:lnTo>
                  <a:lnTo>
                    <a:pt x="311" y="347"/>
                  </a:lnTo>
                  <a:lnTo>
                    <a:pt x="309" y="308"/>
                  </a:lnTo>
                  <a:lnTo>
                    <a:pt x="302" y="229"/>
                  </a:lnTo>
                  <a:lnTo>
                    <a:pt x="294" y="151"/>
                  </a:lnTo>
                  <a:lnTo>
                    <a:pt x="274" y="0"/>
                  </a:lnTo>
                  <a:lnTo>
                    <a:pt x="280" y="0"/>
                  </a:lnTo>
                  <a:lnTo>
                    <a:pt x="300" y="151"/>
                  </a:lnTo>
                  <a:lnTo>
                    <a:pt x="308" y="229"/>
                  </a:lnTo>
                  <a:lnTo>
                    <a:pt x="315" y="308"/>
                  </a:lnTo>
                  <a:lnTo>
                    <a:pt x="317" y="347"/>
                  </a:lnTo>
                  <a:lnTo>
                    <a:pt x="318" y="387"/>
                  </a:lnTo>
                  <a:lnTo>
                    <a:pt x="319" y="466"/>
                  </a:lnTo>
                  <a:lnTo>
                    <a:pt x="317" y="545"/>
                  </a:lnTo>
                  <a:lnTo>
                    <a:pt x="308" y="625"/>
                  </a:lnTo>
                  <a:lnTo>
                    <a:pt x="295" y="700"/>
                  </a:lnTo>
                  <a:lnTo>
                    <a:pt x="287" y="736"/>
                  </a:lnTo>
                  <a:lnTo>
                    <a:pt x="277" y="773"/>
                  </a:lnTo>
                  <a:lnTo>
                    <a:pt x="266" y="810"/>
                  </a:lnTo>
                  <a:lnTo>
                    <a:pt x="251" y="845"/>
                  </a:lnTo>
                  <a:lnTo>
                    <a:pt x="236" y="879"/>
                  </a:lnTo>
                  <a:lnTo>
                    <a:pt x="219" y="913"/>
                  </a:lnTo>
                  <a:lnTo>
                    <a:pt x="201" y="944"/>
                  </a:lnTo>
                  <a:lnTo>
                    <a:pt x="179" y="975"/>
                  </a:lnTo>
                  <a:lnTo>
                    <a:pt x="154" y="1006"/>
                  </a:lnTo>
                  <a:lnTo>
                    <a:pt x="128" y="1035"/>
                  </a:lnTo>
                  <a:lnTo>
                    <a:pt x="102" y="1062"/>
                  </a:lnTo>
                  <a:lnTo>
                    <a:pt x="72" y="1089"/>
                  </a:lnTo>
                  <a:lnTo>
                    <a:pt x="39" y="1114"/>
                  </a:lnTo>
                  <a:lnTo>
                    <a:pt x="4" y="1137"/>
                  </a:lnTo>
                  <a:lnTo>
                    <a:pt x="0" y="1131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40" name="Freeform 117"/>
            <p:cNvSpPr>
              <a:spLocks/>
            </p:cNvSpPr>
            <p:nvPr userDrawn="1"/>
          </p:nvSpPr>
          <p:spPr bwMode="auto">
            <a:xfrm>
              <a:off x="2113" y="2054"/>
              <a:ext cx="4" cy="6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0" y="0"/>
                </a:cxn>
                <a:cxn ang="0">
                  <a:pos x="4" y="6"/>
                </a:cxn>
              </a:cxnLst>
              <a:rect l="0" t="0" r="r" b="b"/>
              <a:pathLst>
                <a:path w="4" h="6">
                  <a:moveTo>
                    <a:pt x="4" y="6"/>
                  </a:moveTo>
                  <a:lnTo>
                    <a:pt x="0" y="0"/>
                  </a:lnTo>
                  <a:lnTo>
                    <a:pt x="4" y="6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41" name="Freeform 118"/>
            <p:cNvSpPr>
              <a:spLocks/>
            </p:cNvSpPr>
            <p:nvPr userDrawn="1"/>
          </p:nvSpPr>
          <p:spPr bwMode="auto">
            <a:xfrm>
              <a:off x="1468" y="-29"/>
              <a:ext cx="925" cy="953"/>
            </a:xfrm>
            <a:custGeom>
              <a:avLst/>
              <a:gdLst/>
              <a:ahLst/>
              <a:cxnLst>
                <a:cxn ang="0">
                  <a:pos x="919" y="953"/>
                </a:cxn>
                <a:cxn ang="0">
                  <a:pos x="895" y="871"/>
                </a:cxn>
                <a:cxn ang="0">
                  <a:pos x="864" y="790"/>
                </a:cxn>
                <a:cxn ang="0">
                  <a:pos x="830" y="713"/>
                </a:cxn>
                <a:cxn ang="0">
                  <a:pos x="789" y="636"/>
                </a:cxn>
                <a:cxn ang="0">
                  <a:pos x="745" y="561"/>
                </a:cxn>
                <a:cxn ang="0">
                  <a:pos x="696" y="491"/>
                </a:cxn>
                <a:cxn ang="0">
                  <a:pos x="670" y="455"/>
                </a:cxn>
                <a:cxn ang="0">
                  <a:pos x="643" y="421"/>
                </a:cxn>
                <a:cxn ang="0">
                  <a:pos x="585" y="356"/>
                </a:cxn>
                <a:cxn ang="0">
                  <a:pos x="524" y="295"/>
                </a:cxn>
                <a:cxn ang="0">
                  <a:pos x="459" y="239"/>
                </a:cxn>
                <a:cxn ang="0">
                  <a:pos x="390" y="187"/>
                </a:cxn>
                <a:cxn ang="0">
                  <a:pos x="318" y="138"/>
                </a:cxn>
                <a:cxn ang="0">
                  <a:pos x="281" y="117"/>
                </a:cxn>
                <a:cxn ang="0">
                  <a:pos x="243" y="96"/>
                </a:cxn>
                <a:cxn ang="0">
                  <a:pos x="164" y="61"/>
                </a:cxn>
                <a:cxn ang="0">
                  <a:pos x="126" y="44"/>
                </a:cxn>
                <a:cxn ang="0">
                  <a:pos x="85" y="30"/>
                </a:cxn>
                <a:cxn ang="0">
                  <a:pos x="0" y="6"/>
                </a:cxn>
                <a:cxn ang="0">
                  <a:pos x="3" y="0"/>
                </a:cxn>
                <a:cxn ang="0">
                  <a:pos x="87" y="24"/>
                </a:cxn>
                <a:cxn ang="0">
                  <a:pos x="128" y="38"/>
                </a:cxn>
                <a:cxn ang="0">
                  <a:pos x="168" y="55"/>
                </a:cxn>
                <a:cxn ang="0">
                  <a:pos x="247" y="90"/>
                </a:cxn>
                <a:cxn ang="0">
                  <a:pos x="285" y="112"/>
                </a:cxn>
                <a:cxn ang="0">
                  <a:pos x="322" y="133"/>
                </a:cxn>
                <a:cxn ang="0">
                  <a:pos x="394" y="181"/>
                </a:cxn>
                <a:cxn ang="0">
                  <a:pos x="464" y="233"/>
                </a:cxn>
                <a:cxn ang="0">
                  <a:pos x="529" y="290"/>
                </a:cxn>
                <a:cxn ang="0">
                  <a:pos x="590" y="351"/>
                </a:cxn>
                <a:cxn ang="0">
                  <a:pos x="648" y="416"/>
                </a:cxn>
                <a:cxn ang="0">
                  <a:pos x="674" y="450"/>
                </a:cxn>
                <a:cxn ang="0">
                  <a:pos x="701" y="486"/>
                </a:cxn>
                <a:cxn ang="0">
                  <a:pos x="751" y="557"/>
                </a:cxn>
                <a:cxn ang="0">
                  <a:pos x="795" y="632"/>
                </a:cxn>
                <a:cxn ang="0">
                  <a:pos x="836" y="708"/>
                </a:cxn>
                <a:cxn ang="0">
                  <a:pos x="870" y="788"/>
                </a:cxn>
                <a:cxn ang="0">
                  <a:pos x="901" y="868"/>
                </a:cxn>
                <a:cxn ang="0">
                  <a:pos x="925" y="950"/>
                </a:cxn>
                <a:cxn ang="0">
                  <a:pos x="919" y="953"/>
                </a:cxn>
              </a:cxnLst>
              <a:rect l="0" t="0" r="r" b="b"/>
              <a:pathLst>
                <a:path w="925" h="953">
                  <a:moveTo>
                    <a:pt x="919" y="953"/>
                  </a:moveTo>
                  <a:lnTo>
                    <a:pt x="895" y="871"/>
                  </a:lnTo>
                  <a:lnTo>
                    <a:pt x="864" y="790"/>
                  </a:lnTo>
                  <a:lnTo>
                    <a:pt x="830" y="713"/>
                  </a:lnTo>
                  <a:lnTo>
                    <a:pt x="789" y="636"/>
                  </a:lnTo>
                  <a:lnTo>
                    <a:pt x="745" y="561"/>
                  </a:lnTo>
                  <a:lnTo>
                    <a:pt x="696" y="491"/>
                  </a:lnTo>
                  <a:lnTo>
                    <a:pt x="670" y="455"/>
                  </a:lnTo>
                  <a:lnTo>
                    <a:pt x="643" y="421"/>
                  </a:lnTo>
                  <a:lnTo>
                    <a:pt x="585" y="356"/>
                  </a:lnTo>
                  <a:lnTo>
                    <a:pt x="524" y="295"/>
                  </a:lnTo>
                  <a:lnTo>
                    <a:pt x="459" y="239"/>
                  </a:lnTo>
                  <a:lnTo>
                    <a:pt x="390" y="187"/>
                  </a:lnTo>
                  <a:lnTo>
                    <a:pt x="318" y="138"/>
                  </a:lnTo>
                  <a:lnTo>
                    <a:pt x="281" y="117"/>
                  </a:lnTo>
                  <a:lnTo>
                    <a:pt x="243" y="96"/>
                  </a:lnTo>
                  <a:lnTo>
                    <a:pt x="164" y="61"/>
                  </a:lnTo>
                  <a:lnTo>
                    <a:pt x="126" y="44"/>
                  </a:lnTo>
                  <a:lnTo>
                    <a:pt x="85" y="30"/>
                  </a:lnTo>
                  <a:lnTo>
                    <a:pt x="0" y="6"/>
                  </a:lnTo>
                  <a:lnTo>
                    <a:pt x="3" y="0"/>
                  </a:lnTo>
                  <a:lnTo>
                    <a:pt x="87" y="24"/>
                  </a:lnTo>
                  <a:lnTo>
                    <a:pt x="128" y="38"/>
                  </a:lnTo>
                  <a:lnTo>
                    <a:pt x="168" y="55"/>
                  </a:lnTo>
                  <a:lnTo>
                    <a:pt x="247" y="90"/>
                  </a:lnTo>
                  <a:lnTo>
                    <a:pt x="285" y="112"/>
                  </a:lnTo>
                  <a:lnTo>
                    <a:pt x="322" y="133"/>
                  </a:lnTo>
                  <a:lnTo>
                    <a:pt x="394" y="181"/>
                  </a:lnTo>
                  <a:lnTo>
                    <a:pt x="464" y="233"/>
                  </a:lnTo>
                  <a:lnTo>
                    <a:pt x="529" y="290"/>
                  </a:lnTo>
                  <a:lnTo>
                    <a:pt x="590" y="351"/>
                  </a:lnTo>
                  <a:lnTo>
                    <a:pt x="648" y="416"/>
                  </a:lnTo>
                  <a:lnTo>
                    <a:pt x="674" y="450"/>
                  </a:lnTo>
                  <a:lnTo>
                    <a:pt x="701" y="486"/>
                  </a:lnTo>
                  <a:lnTo>
                    <a:pt x="751" y="557"/>
                  </a:lnTo>
                  <a:lnTo>
                    <a:pt x="795" y="632"/>
                  </a:lnTo>
                  <a:lnTo>
                    <a:pt x="836" y="708"/>
                  </a:lnTo>
                  <a:lnTo>
                    <a:pt x="870" y="788"/>
                  </a:lnTo>
                  <a:lnTo>
                    <a:pt x="901" y="868"/>
                  </a:lnTo>
                  <a:lnTo>
                    <a:pt x="925" y="950"/>
                  </a:lnTo>
                  <a:lnTo>
                    <a:pt x="919" y="953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42" name="Freeform 119"/>
            <p:cNvSpPr>
              <a:spLocks/>
            </p:cNvSpPr>
            <p:nvPr userDrawn="1"/>
          </p:nvSpPr>
          <p:spPr bwMode="auto">
            <a:xfrm>
              <a:off x="2387" y="921"/>
              <a:ext cx="6" cy="3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6" y="0"/>
                </a:cxn>
                <a:cxn ang="0">
                  <a:pos x="0" y="3"/>
                </a:cxn>
                <a:cxn ang="0">
                  <a:pos x="0" y="2"/>
                </a:cxn>
                <a:cxn ang="0">
                  <a:pos x="6" y="2"/>
                </a:cxn>
              </a:cxnLst>
              <a:rect l="0" t="0" r="r" b="b"/>
              <a:pathLst>
                <a:path w="6" h="3">
                  <a:moveTo>
                    <a:pt x="6" y="2"/>
                  </a:moveTo>
                  <a:lnTo>
                    <a:pt x="6" y="0"/>
                  </a:lnTo>
                  <a:lnTo>
                    <a:pt x="0" y="3"/>
                  </a:lnTo>
                  <a:lnTo>
                    <a:pt x="0" y="2"/>
                  </a:lnTo>
                  <a:lnTo>
                    <a:pt x="6" y="2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43" name="Freeform 120"/>
            <p:cNvSpPr>
              <a:spLocks/>
            </p:cNvSpPr>
            <p:nvPr userDrawn="1"/>
          </p:nvSpPr>
          <p:spPr bwMode="auto">
            <a:xfrm>
              <a:off x="-763" y="-120"/>
              <a:ext cx="2234" cy="692"/>
            </a:xfrm>
            <a:custGeom>
              <a:avLst/>
              <a:gdLst/>
              <a:ahLst/>
              <a:cxnLst>
                <a:cxn ang="0">
                  <a:pos x="2231" y="97"/>
                </a:cxn>
                <a:cxn ang="0">
                  <a:pos x="2156" y="78"/>
                </a:cxn>
                <a:cxn ang="0">
                  <a:pos x="2079" y="61"/>
                </a:cxn>
                <a:cxn ang="0">
                  <a:pos x="2004" y="47"/>
                </a:cxn>
                <a:cxn ang="0">
                  <a:pos x="1928" y="34"/>
                </a:cxn>
                <a:cxn ang="0">
                  <a:pos x="1852" y="24"/>
                </a:cxn>
                <a:cxn ang="0">
                  <a:pos x="1775" y="16"/>
                </a:cxn>
                <a:cxn ang="0">
                  <a:pos x="1698" y="10"/>
                </a:cxn>
                <a:cxn ang="0">
                  <a:pos x="1621" y="6"/>
                </a:cxn>
                <a:cxn ang="0">
                  <a:pos x="1468" y="6"/>
                </a:cxn>
                <a:cxn ang="0">
                  <a:pos x="1316" y="16"/>
                </a:cxn>
                <a:cxn ang="0">
                  <a:pos x="1242" y="23"/>
                </a:cxn>
                <a:cxn ang="0">
                  <a:pos x="1167" y="34"/>
                </a:cxn>
                <a:cxn ang="0">
                  <a:pos x="1092" y="47"/>
                </a:cxn>
                <a:cxn ang="0">
                  <a:pos x="1019" y="63"/>
                </a:cxn>
                <a:cxn ang="0">
                  <a:pos x="947" y="81"/>
                </a:cxn>
                <a:cxn ang="0">
                  <a:pos x="874" y="102"/>
                </a:cxn>
                <a:cxn ang="0">
                  <a:pos x="804" y="126"/>
                </a:cxn>
                <a:cxn ang="0">
                  <a:pos x="733" y="153"/>
                </a:cxn>
                <a:cxn ang="0">
                  <a:pos x="665" y="181"/>
                </a:cxn>
                <a:cxn ang="0">
                  <a:pos x="597" y="214"/>
                </a:cxn>
                <a:cxn ang="0">
                  <a:pos x="531" y="248"/>
                </a:cxn>
                <a:cxn ang="0">
                  <a:pos x="466" y="286"/>
                </a:cxn>
                <a:cxn ang="0">
                  <a:pos x="402" y="326"/>
                </a:cxn>
                <a:cxn ang="0">
                  <a:pos x="340" y="369"/>
                </a:cxn>
                <a:cxn ang="0">
                  <a:pos x="280" y="415"/>
                </a:cxn>
                <a:cxn ang="0">
                  <a:pos x="221" y="464"/>
                </a:cxn>
                <a:cxn ang="0">
                  <a:pos x="164" y="517"/>
                </a:cxn>
                <a:cxn ang="0">
                  <a:pos x="111" y="572"/>
                </a:cxn>
                <a:cxn ang="0">
                  <a:pos x="58" y="630"/>
                </a:cxn>
                <a:cxn ang="0">
                  <a:pos x="6" y="692"/>
                </a:cxn>
                <a:cxn ang="0">
                  <a:pos x="0" y="688"/>
                </a:cxn>
                <a:cxn ang="0">
                  <a:pos x="53" y="625"/>
                </a:cxn>
                <a:cxn ang="0">
                  <a:pos x="105" y="567"/>
                </a:cxn>
                <a:cxn ang="0">
                  <a:pos x="160" y="511"/>
                </a:cxn>
                <a:cxn ang="0">
                  <a:pos x="217" y="459"/>
                </a:cxn>
                <a:cxn ang="0">
                  <a:pos x="276" y="409"/>
                </a:cxn>
                <a:cxn ang="0">
                  <a:pos x="336" y="364"/>
                </a:cxn>
                <a:cxn ang="0">
                  <a:pos x="398" y="320"/>
                </a:cxn>
                <a:cxn ang="0">
                  <a:pos x="461" y="280"/>
                </a:cxn>
                <a:cxn ang="0">
                  <a:pos x="527" y="242"/>
                </a:cxn>
                <a:cxn ang="0">
                  <a:pos x="593" y="208"/>
                </a:cxn>
                <a:cxn ang="0">
                  <a:pos x="661" y="176"/>
                </a:cxn>
                <a:cxn ang="0">
                  <a:pos x="729" y="147"/>
                </a:cxn>
                <a:cxn ang="0">
                  <a:pos x="799" y="121"/>
                </a:cxn>
                <a:cxn ang="0">
                  <a:pos x="872" y="97"/>
                </a:cxn>
                <a:cxn ang="0">
                  <a:pos x="944" y="75"/>
                </a:cxn>
                <a:cxn ang="0">
                  <a:pos x="1016" y="57"/>
                </a:cxn>
                <a:cxn ang="0">
                  <a:pos x="1089" y="41"/>
                </a:cxn>
                <a:cxn ang="0">
                  <a:pos x="1164" y="29"/>
                </a:cxn>
                <a:cxn ang="0">
                  <a:pos x="1239" y="17"/>
                </a:cxn>
                <a:cxn ang="0">
                  <a:pos x="1316" y="10"/>
                </a:cxn>
                <a:cxn ang="0">
                  <a:pos x="1468" y="0"/>
                </a:cxn>
                <a:cxn ang="0">
                  <a:pos x="1621" y="0"/>
                </a:cxn>
                <a:cxn ang="0">
                  <a:pos x="1698" y="5"/>
                </a:cxn>
                <a:cxn ang="0">
                  <a:pos x="1775" y="10"/>
                </a:cxn>
                <a:cxn ang="0">
                  <a:pos x="1852" y="19"/>
                </a:cxn>
                <a:cxn ang="0">
                  <a:pos x="1928" y="29"/>
                </a:cxn>
                <a:cxn ang="0">
                  <a:pos x="2004" y="41"/>
                </a:cxn>
                <a:cxn ang="0">
                  <a:pos x="2082" y="56"/>
                </a:cxn>
                <a:cxn ang="0">
                  <a:pos x="2159" y="72"/>
                </a:cxn>
                <a:cxn ang="0">
                  <a:pos x="2234" y="91"/>
                </a:cxn>
                <a:cxn ang="0">
                  <a:pos x="2231" y="97"/>
                </a:cxn>
              </a:cxnLst>
              <a:rect l="0" t="0" r="r" b="b"/>
              <a:pathLst>
                <a:path w="2234" h="692">
                  <a:moveTo>
                    <a:pt x="2231" y="97"/>
                  </a:moveTo>
                  <a:lnTo>
                    <a:pt x="2156" y="78"/>
                  </a:lnTo>
                  <a:lnTo>
                    <a:pt x="2079" y="61"/>
                  </a:lnTo>
                  <a:lnTo>
                    <a:pt x="2004" y="47"/>
                  </a:lnTo>
                  <a:lnTo>
                    <a:pt x="1928" y="34"/>
                  </a:lnTo>
                  <a:lnTo>
                    <a:pt x="1852" y="24"/>
                  </a:lnTo>
                  <a:lnTo>
                    <a:pt x="1775" y="16"/>
                  </a:lnTo>
                  <a:lnTo>
                    <a:pt x="1698" y="10"/>
                  </a:lnTo>
                  <a:lnTo>
                    <a:pt x="1621" y="6"/>
                  </a:lnTo>
                  <a:lnTo>
                    <a:pt x="1468" y="6"/>
                  </a:lnTo>
                  <a:lnTo>
                    <a:pt x="1316" y="16"/>
                  </a:lnTo>
                  <a:lnTo>
                    <a:pt x="1242" y="23"/>
                  </a:lnTo>
                  <a:lnTo>
                    <a:pt x="1167" y="34"/>
                  </a:lnTo>
                  <a:lnTo>
                    <a:pt x="1092" y="47"/>
                  </a:lnTo>
                  <a:lnTo>
                    <a:pt x="1019" y="63"/>
                  </a:lnTo>
                  <a:lnTo>
                    <a:pt x="947" y="81"/>
                  </a:lnTo>
                  <a:lnTo>
                    <a:pt x="874" y="102"/>
                  </a:lnTo>
                  <a:lnTo>
                    <a:pt x="804" y="126"/>
                  </a:lnTo>
                  <a:lnTo>
                    <a:pt x="733" y="153"/>
                  </a:lnTo>
                  <a:lnTo>
                    <a:pt x="665" y="181"/>
                  </a:lnTo>
                  <a:lnTo>
                    <a:pt x="597" y="214"/>
                  </a:lnTo>
                  <a:lnTo>
                    <a:pt x="531" y="248"/>
                  </a:lnTo>
                  <a:lnTo>
                    <a:pt x="466" y="286"/>
                  </a:lnTo>
                  <a:lnTo>
                    <a:pt x="402" y="326"/>
                  </a:lnTo>
                  <a:lnTo>
                    <a:pt x="340" y="369"/>
                  </a:lnTo>
                  <a:lnTo>
                    <a:pt x="280" y="415"/>
                  </a:lnTo>
                  <a:lnTo>
                    <a:pt x="221" y="464"/>
                  </a:lnTo>
                  <a:lnTo>
                    <a:pt x="164" y="517"/>
                  </a:lnTo>
                  <a:lnTo>
                    <a:pt x="111" y="572"/>
                  </a:lnTo>
                  <a:lnTo>
                    <a:pt x="58" y="630"/>
                  </a:lnTo>
                  <a:lnTo>
                    <a:pt x="6" y="692"/>
                  </a:lnTo>
                  <a:lnTo>
                    <a:pt x="0" y="688"/>
                  </a:lnTo>
                  <a:lnTo>
                    <a:pt x="53" y="625"/>
                  </a:lnTo>
                  <a:lnTo>
                    <a:pt x="105" y="567"/>
                  </a:lnTo>
                  <a:lnTo>
                    <a:pt x="160" y="511"/>
                  </a:lnTo>
                  <a:lnTo>
                    <a:pt x="217" y="459"/>
                  </a:lnTo>
                  <a:lnTo>
                    <a:pt x="276" y="409"/>
                  </a:lnTo>
                  <a:lnTo>
                    <a:pt x="336" y="364"/>
                  </a:lnTo>
                  <a:lnTo>
                    <a:pt x="398" y="320"/>
                  </a:lnTo>
                  <a:lnTo>
                    <a:pt x="461" y="280"/>
                  </a:lnTo>
                  <a:lnTo>
                    <a:pt x="527" y="242"/>
                  </a:lnTo>
                  <a:lnTo>
                    <a:pt x="593" y="208"/>
                  </a:lnTo>
                  <a:lnTo>
                    <a:pt x="661" y="176"/>
                  </a:lnTo>
                  <a:lnTo>
                    <a:pt x="729" y="147"/>
                  </a:lnTo>
                  <a:lnTo>
                    <a:pt x="799" y="121"/>
                  </a:lnTo>
                  <a:lnTo>
                    <a:pt x="872" y="97"/>
                  </a:lnTo>
                  <a:lnTo>
                    <a:pt x="944" y="75"/>
                  </a:lnTo>
                  <a:lnTo>
                    <a:pt x="1016" y="57"/>
                  </a:lnTo>
                  <a:lnTo>
                    <a:pt x="1089" y="41"/>
                  </a:lnTo>
                  <a:lnTo>
                    <a:pt x="1164" y="29"/>
                  </a:lnTo>
                  <a:lnTo>
                    <a:pt x="1239" y="17"/>
                  </a:lnTo>
                  <a:lnTo>
                    <a:pt x="1316" y="10"/>
                  </a:lnTo>
                  <a:lnTo>
                    <a:pt x="1468" y="0"/>
                  </a:lnTo>
                  <a:lnTo>
                    <a:pt x="1621" y="0"/>
                  </a:lnTo>
                  <a:lnTo>
                    <a:pt x="1698" y="5"/>
                  </a:lnTo>
                  <a:lnTo>
                    <a:pt x="1775" y="10"/>
                  </a:lnTo>
                  <a:lnTo>
                    <a:pt x="1852" y="19"/>
                  </a:lnTo>
                  <a:lnTo>
                    <a:pt x="1928" y="29"/>
                  </a:lnTo>
                  <a:lnTo>
                    <a:pt x="2004" y="41"/>
                  </a:lnTo>
                  <a:lnTo>
                    <a:pt x="2082" y="56"/>
                  </a:lnTo>
                  <a:lnTo>
                    <a:pt x="2159" y="72"/>
                  </a:lnTo>
                  <a:lnTo>
                    <a:pt x="2234" y="91"/>
                  </a:lnTo>
                  <a:lnTo>
                    <a:pt x="2231" y="97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44" name="Freeform 121"/>
            <p:cNvSpPr>
              <a:spLocks/>
            </p:cNvSpPr>
            <p:nvPr userDrawn="1"/>
          </p:nvSpPr>
          <p:spPr bwMode="auto">
            <a:xfrm>
              <a:off x="1468" y="-29"/>
              <a:ext cx="3" cy="6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6"/>
                </a:cxn>
                <a:cxn ang="0">
                  <a:pos x="3" y="0"/>
                </a:cxn>
              </a:cxnLst>
              <a:rect l="0" t="0" r="r" b="b"/>
              <a:pathLst>
                <a:path w="3" h="6">
                  <a:moveTo>
                    <a:pt x="3" y="0"/>
                  </a:moveTo>
                  <a:lnTo>
                    <a:pt x="0" y="6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45" name="Freeform 122"/>
            <p:cNvSpPr>
              <a:spLocks/>
            </p:cNvSpPr>
            <p:nvPr userDrawn="1"/>
          </p:nvSpPr>
          <p:spPr bwMode="auto">
            <a:xfrm>
              <a:off x="-1174" y="568"/>
              <a:ext cx="417" cy="1735"/>
            </a:xfrm>
            <a:custGeom>
              <a:avLst/>
              <a:gdLst/>
              <a:ahLst/>
              <a:cxnLst>
                <a:cxn ang="0">
                  <a:pos x="417" y="4"/>
                </a:cxn>
                <a:cxn ang="0">
                  <a:pos x="380" y="46"/>
                </a:cxn>
                <a:cxn ang="0">
                  <a:pos x="346" y="90"/>
                </a:cxn>
                <a:cxn ang="0">
                  <a:pos x="281" y="183"/>
                </a:cxn>
                <a:cxn ang="0">
                  <a:pos x="223" y="281"/>
                </a:cxn>
                <a:cxn ang="0">
                  <a:pos x="196" y="331"/>
                </a:cxn>
                <a:cxn ang="0">
                  <a:pos x="172" y="380"/>
                </a:cxn>
                <a:cxn ang="0">
                  <a:pos x="148" y="432"/>
                </a:cxn>
                <a:cxn ang="0">
                  <a:pos x="127" y="485"/>
                </a:cxn>
                <a:cxn ang="0">
                  <a:pos x="107" y="540"/>
                </a:cxn>
                <a:cxn ang="0">
                  <a:pos x="90" y="594"/>
                </a:cxn>
                <a:cxn ang="0">
                  <a:pos x="59" y="705"/>
                </a:cxn>
                <a:cxn ang="0">
                  <a:pos x="35" y="818"/>
                </a:cxn>
                <a:cxn ang="0">
                  <a:pos x="20" y="934"/>
                </a:cxn>
                <a:cxn ang="0">
                  <a:pos x="10" y="1050"/>
                </a:cxn>
                <a:cxn ang="0">
                  <a:pos x="7" y="1108"/>
                </a:cxn>
                <a:cxn ang="0">
                  <a:pos x="7" y="1166"/>
                </a:cxn>
                <a:cxn ang="0">
                  <a:pos x="10" y="1282"/>
                </a:cxn>
                <a:cxn ang="0">
                  <a:pos x="14" y="1340"/>
                </a:cxn>
                <a:cxn ang="0">
                  <a:pos x="21" y="1398"/>
                </a:cxn>
                <a:cxn ang="0">
                  <a:pos x="30" y="1455"/>
                </a:cxn>
                <a:cxn ang="0">
                  <a:pos x="38" y="1511"/>
                </a:cxn>
                <a:cxn ang="0">
                  <a:pos x="63" y="1625"/>
                </a:cxn>
                <a:cxn ang="0">
                  <a:pos x="95" y="1733"/>
                </a:cxn>
                <a:cxn ang="0">
                  <a:pos x="87" y="1735"/>
                </a:cxn>
                <a:cxn ang="0">
                  <a:pos x="56" y="1626"/>
                </a:cxn>
                <a:cxn ang="0">
                  <a:pos x="31" y="1513"/>
                </a:cxn>
                <a:cxn ang="0">
                  <a:pos x="22" y="1456"/>
                </a:cxn>
                <a:cxn ang="0">
                  <a:pos x="14" y="1400"/>
                </a:cxn>
                <a:cxn ang="0">
                  <a:pos x="7" y="1340"/>
                </a:cxn>
                <a:cxn ang="0">
                  <a:pos x="3" y="1282"/>
                </a:cxn>
                <a:cxn ang="0">
                  <a:pos x="0" y="1166"/>
                </a:cxn>
                <a:cxn ang="0">
                  <a:pos x="0" y="1108"/>
                </a:cxn>
                <a:cxn ang="0">
                  <a:pos x="3" y="1050"/>
                </a:cxn>
                <a:cxn ang="0">
                  <a:pos x="13" y="934"/>
                </a:cxn>
                <a:cxn ang="0">
                  <a:pos x="28" y="818"/>
                </a:cxn>
                <a:cxn ang="0">
                  <a:pos x="52" y="704"/>
                </a:cxn>
                <a:cxn ang="0">
                  <a:pos x="83" y="592"/>
                </a:cxn>
                <a:cxn ang="0">
                  <a:pos x="100" y="538"/>
                </a:cxn>
                <a:cxn ang="0">
                  <a:pos x="120" y="483"/>
                </a:cxn>
                <a:cxn ang="0">
                  <a:pos x="141" y="431"/>
                </a:cxn>
                <a:cxn ang="0">
                  <a:pos x="165" y="379"/>
                </a:cxn>
                <a:cxn ang="0">
                  <a:pos x="191" y="326"/>
                </a:cxn>
                <a:cxn ang="0">
                  <a:pos x="218" y="277"/>
                </a:cxn>
                <a:cxn ang="0">
                  <a:pos x="276" y="179"/>
                </a:cxn>
                <a:cxn ang="0">
                  <a:pos x="341" y="86"/>
                </a:cxn>
                <a:cxn ang="0">
                  <a:pos x="375" y="42"/>
                </a:cxn>
                <a:cxn ang="0">
                  <a:pos x="411" y="0"/>
                </a:cxn>
                <a:cxn ang="0">
                  <a:pos x="417" y="4"/>
                </a:cxn>
              </a:cxnLst>
              <a:rect l="0" t="0" r="r" b="b"/>
              <a:pathLst>
                <a:path w="417" h="1735">
                  <a:moveTo>
                    <a:pt x="417" y="4"/>
                  </a:moveTo>
                  <a:lnTo>
                    <a:pt x="380" y="46"/>
                  </a:lnTo>
                  <a:lnTo>
                    <a:pt x="346" y="90"/>
                  </a:lnTo>
                  <a:lnTo>
                    <a:pt x="281" y="183"/>
                  </a:lnTo>
                  <a:lnTo>
                    <a:pt x="223" y="281"/>
                  </a:lnTo>
                  <a:lnTo>
                    <a:pt x="196" y="331"/>
                  </a:lnTo>
                  <a:lnTo>
                    <a:pt x="172" y="380"/>
                  </a:lnTo>
                  <a:lnTo>
                    <a:pt x="148" y="432"/>
                  </a:lnTo>
                  <a:lnTo>
                    <a:pt x="127" y="485"/>
                  </a:lnTo>
                  <a:lnTo>
                    <a:pt x="107" y="540"/>
                  </a:lnTo>
                  <a:lnTo>
                    <a:pt x="90" y="594"/>
                  </a:lnTo>
                  <a:lnTo>
                    <a:pt x="59" y="705"/>
                  </a:lnTo>
                  <a:lnTo>
                    <a:pt x="35" y="818"/>
                  </a:lnTo>
                  <a:lnTo>
                    <a:pt x="20" y="934"/>
                  </a:lnTo>
                  <a:lnTo>
                    <a:pt x="10" y="1050"/>
                  </a:lnTo>
                  <a:lnTo>
                    <a:pt x="7" y="1108"/>
                  </a:lnTo>
                  <a:lnTo>
                    <a:pt x="7" y="1166"/>
                  </a:lnTo>
                  <a:lnTo>
                    <a:pt x="10" y="1282"/>
                  </a:lnTo>
                  <a:lnTo>
                    <a:pt x="14" y="1340"/>
                  </a:lnTo>
                  <a:lnTo>
                    <a:pt x="21" y="1398"/>
                  </a:lnTo>
                  <a:lnTo>
                    <a:pt x="30" y="1455"/>
                  </a:lnTo>
                  <a:lnTo>
                    <a:pt x="38" y="1511"/>
                  </a:lnTo>
                  <a:lnTo>
                    <a:pt x="63" y="1625"/>
                  </a:lnTo>
                  <a:lnTo>
                    <a:pt x="95" y="1733"/>
                  </a:lnTo>
                  <a:lnTo>
                    <a:pt x="87" y="1735"/>
                  </a:lnTo>
                  <a:lnTo>
                    <a:pt x="56" y="1626"/>
                  </a:lnTo>
                  <a:lnTo>
                    <a:pt x="31" y="1513"/>
                  </a:lnTo>
                  <a:lnTo>
                    <a:pt x="22" y="1456"/>
                  </a:lnTo>
                  <a:lnTo>
                    <a:pt x="14" y="1400"/>
                  </a:lnTo>
                  <a:lnTo>
                    <a:pt x="7" y="1340"/>
                  </a:lnTo>
                  <a:lnTo>
                    <a:pt x="3" y="1282"/>
                  </a:lnTo>
                  <a:lnTo>
                    <a:pt x="0" y="1166"/>
                  </a:lnTo>
                  <a:lnTo>
                    <a:pt x="0" y="1108"/>
                  </a:lnTo>
                  <a:lnTo>
                    <a:pt x="3" y="1050"/>
                  </a:lnTo>
                  <a:lnTo>
                    <a:pt x="13" y="934"/>
                  </a:lnTo>
                  <a:lnTo>
                    <a:pt x="28" y="818"/>
                  </a:lnTo>
                  <a:lnTo>
                    <a:pt x="52" y="704"/>
                  </a:lnTo>
                  <a:lnTo>
                    <a:pt x="83" y="592"/>
                  </a:lnTo>
                  <a:lnTo>
                    <a:pt x="100" y="538"/>
                  </a:lnTo>
                  <a:lnTo>
                    <a:pt x="120" y="483"/>
                  </a:lnTo>
                  <a:lnTo>
                    <a:pt x="141" y="431"/>
                  </a:lnTo>
                  <a:lnTo>
                    <a:pt x="165" y="379"/>
                  </a:lnTo>
                  <a:lnTo>
                    <a:pt x="191" y="326"/>
                  </a:lnTo>
                  <a:lnTo>
                    <a:pt x="218" y="277"/>
                  </a:lnTo>
                  <a:lnTo>
                    <a:pt x="276" y="179"/>
                  </a:lnTo>
                  <a:lnTo>
                    <a:pt x="341" y="86"/>
                  </a:lnTo>
                  <a:lnTo>
                    <a:pt x="375" y="42"/>
                  </a:lnTo>
                  <a:lnTo>
                    <a:pt x="411" y="0"/>
                  </a:lnTo>
                  <a:lnTo>
                    <a:pt x="417" y="4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46" name="Freeform 123"/>
            <p:cNvSpPr>
              <a:spLocks/>
            </p:cNvSpPr>
            <p:nvPr userDrawn="1"/>
          </p:nvSpPr>
          <p:spPr bwMode="auto">
            <a:xfrm>
              <a:off x="-763" y="568"/>
              <a:ext cx="6" cy="4"/>
            </a:xfrm>
            <a:custGeom>
              <a:avLst/>
              <a:gdLst/>
              <a:ahLst/>
              <a:cxnLst>
                <a:cxn ang="0">
                  <a:pos x="6" y="4"/>
                </a:cxn>
                <a:cxn ang="0">
                  <a:pos x="0" y="0"/>
                </a:cxn>
                <a:cxn ang="0">
                  <a:pos x="6" y="4"/>
                </a:cxn>
              </a:cxnLst>
              <a:rect l="0" t="0" r="r" b="b"/>
              <a:pathLst>
                <a:path w="6" h="4">
                  <a:moveTo>
                    <a:pt x="6" y="4"/>
                  </a:moveTo>
                  <a:lnTo>
                    <a:pt x="0" y="0"/>
                  </a:lnTo>
                  <a:lnTo>
                    <a:pt x="6" y="4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47" name="Freeform 124"/>
            <p:cNvSpPr>
              <a:spLocks/>
            </p:cNvSpPr>
            <p:nvPr userDrawn="1"/>
          </p:nvSpPr>
          <p:spPr bwMode="auto">
            <a:xfrm>
              <a:off x="-1087" y="2301"/>
              <a:ext cx="1412" cy="1327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25" y="58"/>
                </a:cxn>
                <a:cxn ang="0">
                  <a:pos x="44" y="116"/>
                </a:cxn>
                <a:cxn ang="0">
                  <a:pos x="91" y="231"/>
                </a:cxn>
                <a:cxn ang="0">
                  <a:pos x="118" y="286"/>
                </a:cxn>
                <a:cxn ang="0">
                  <a:pos x="146" y="343"/>
                </a:cxn>
                <a:cxn ang="0">
                  <a:pos x="177" y="396"/>
                </a:cxn>
                <a:cxn ang="0">
                  <a:pos x="210" y="452"/>
                </a:cxn>
                <a:cxn ang="0">
                  <a:pos x="281" y="556"/>
                </a:cxn>
                <a:cxn ang="0">
                  <a:pos x="360" y="658"/>
                </a:cxn>
                <a:cxn ang="0">
                  <a:pos x="401" y="708"/>
                </a:cxn>
                <a:cxn ang="0">
                  <a:pos x="445" y="754"/>
                </a:cxn>
                <a:cxn ang="0">
                  <a:pos x="534" y="845"/>
                </a:cxn>
                <a:cxn ang="0">
                  <a:pos x="582" y="889"/>
                </a:cxn>
                <a:cxn ang="0">
                  <a:pos x="630" y="930"/>
                </a:cxn>
                <a:cxn ang="0">
                  <a:pos x="681" y="971"/>
                </a:cxn>
                <a:cxn ang="0">
                  <a:pos x="732" y="1009"/>
                </a:cxn>
                <a:cxn ang="0">
                  <a:pos x="784" y="1047"/>
                </a:cxn>
                <a:cxn ang="0">
                  <a:pos x="838" y="1081"/>
                </a:cxn>
                <a:cxn ang="0">
                  <a:pos x="948" y="1146"/>
                </a:cxn>
                <a:cxn ang="0">
                  <a:pos x="1003" y="1176"/>
                </a:cxn>
                <a:cxn ang="0">
                  <a:pos x="1060" y="1202"/>
                </a:cxn>
                <a:cxn ang="0">
                  <a:pos x="1116" y="1228"/>
                </a:cxn>
                <a:cxn ang="0">
                  <a:pos x="1174" y="1251"/>
                </a:cxn>
                <a:cxn ang="0">
                  <a:pos x="1293" y="1290"/>
                </a:cxn>
                <a:cxn ang="0">
                  <a:pos x="1412" y="1320"/>
                </a:cxn>
                <a:cxn ang="0">
                  <a:pos x="1411" y="1327"/>
                </a:cxn>
                <a:cxn ang="0">
                  <a:pos x="1292" y="1297"/>
                </a:cxn>
                <a:cxn ang="0">
                  <a:pos x="1173" y="1258"/>
                </a:cxn>
                <a:cxn ang="0">
                  <a:pos x="1115" y="1235"/>
                </a:cxn>
                <a:cxn ang="0">
                  <a:pos x="1058" y="1210"/>
                </a:cxn>
                <a:cxn ang="0">
                  <a:pos x="999" y="1181"/>
                </a:cxn>
                <a:cxn ang="0">
                  <a:pos x="944" y="1152"/>
                </a:cxn>
                <a:cxn ang="0">
                  <a:pos x="834" y="1087"/>
                </a:cxn>
                <a:cxn ang="0">
                  <a:pos x="780" y="1053"/>
                </a:cxn>
                <a:cxn ang="0">
                  <a:pos x="727" y="1014"/>
                </a:cxn>
                <a:cxn ang="0">
                  <a:pos x="677" y="976"/>
                </a:cxn>
                <a:cxn ang="0">
                  <a:pos x="626" y="935"/>
                </a:cxn>
                <a:cxn ang="0">
                  <a:pos x="578" y="894"/>
                </a:cxn>
                <a:cxn ang="0">
                  <a:pos x="529" y="850"/>
                </a:cxn>
                <a:cxn ang="0">
                  <a:pos x="439" y="758"/>
                </a:cxn>
                <a:cxn ang="0">
                  <a:pos x="395" y="712"/>
                </a:cxn>
                <a:cxn ang="0">
                  <a:pos x="354" y="662"/>
                </a:cxn>
                <a:cxn ang="0">
                  <a:pos x="275" y="560"/>
                </a:cxn>
                <a:cxn ang="0">
                  <a:pos x="204" y="456"/>
                </a:cxn>
                <a:cxn ang="0">
                  <a:pos x="172" y="401"/>
                </a:cxn>
                <a:cxn ang="0">
                  <a:pos x="141" y="347"/>
                </a:cxn>
                <a:cxn ang="0">
                  <a:pos x="112" y="290"/>
                </a:cxn>
                <a:cxn ang="0">
                  <a:pos x="84" y="232"/>
                </a:cxn>
                <a:cxn ang="0">
                  <a:pos x="37" y="118"/>
                </a:cxn>
                <a:cxn ang="0">
                  <a:pos x="17" y="60"/>
                </a:cxn>
                <a:cxn ang="0">
                  <a:pos x="0" y="2"/>
                </a:cxn>
                <a:cxn ang="0">
                  <a:pos x="8" y="0"/>
                </a:cxn>
              </a:cxnLst>
              <a:rect l="0" t="0" r="r" b="b"/>
              <a:pathLst>
                <a:path w="1412" h="1327">
                  <a:moveTo>
                    <a:pt x="8" y="0"/>
                  </a:moveTo>
                  <a:lnTo>
                    <a:pt x="25" y="58"/>
                  </a:lnTo>
                  <a:lnTo>
                    <a:pt x="44" y="116"/>
                  </a:lnTo>
                  <a:lnTo>
                    <a:pt x="91" y="231"/>
                  </a:lnTo>
                  <a:lnTo>
                    <a:pt x="118" y="286"/>
                  </a:lnTo>
                  <a:lnTo>
                    <a:pt x="146" y="343"/>
                  </a:lnTo>
                  <a:lnTo>
                    <a:pt x="177" y="396"/>
                  </a:lnTo>
                  <a:lnTo>
                    <a:pt x="210" y="452"/>
                  </a:lnTo>
                  <a:lnTo>
                    <a:pt x="281" y="556"/>
                  </a:lnTo>
                  <a:lnTo>
                    <a:pt x="360" y="658"/>
                  </a:lnTo>
                  <a:lnTo>
                    <a:pt x="401" y="708"/>
                  </a:lnTo>
                  <a:lnTo>
                    <a:pt x="445" y="754"/>
                  </a:lnTo>
                  <a:lnTo>
                    <a:pt x="534" y="845"/>
                  </a:lnTo>
                  <a:lnTo>
                    <a:pt x="582" y="889"/>
                  </a:lnTo>
                  <a:lnTo>
                    <a:pt x="630" y="930"/>
                  </a:lnTo>
                  <a:lnTo>
                    <a:pt x="681" y="971"/>
                  </a:lnTo>
                  <a:lnTo>
                    <a:pt x="732" y="1009"/>
                  </a:lnTo>
                  <a:lnTo>
                    <a:pt x="784" y="1047"/>
                  </a:lnTo>
                  <a:lnTo>
                    <a:pt x="838" y="1081"/>
                  </a:lnTo>
                  <a:lnTo>
                    <a:pt x="948" y="1146"/>
                  </a:lnTo>
                  <a:lnTo>
                    <a:pt x="1003" y="1176"/>
                  </a:lnTo>
                  <a:lnTo>
                    <a:pt x="1060" y="1202"/>
                  </a:lnTo>
                  <a:lnTo>
                    <a:pt x="1116" y="1228"/>
                  </a:lnTo>
                  <a:lnTo>
                    <a:pt x="1174" y="1251"/>
                  </a:lnTo>
                  <a:lnTo>
                    <a:pt x="1293" y="1290"/>
                  </a:lnTo>
                  <a:lnTo>
                    <a:pt x="1412" y="1320"/>
                  </a:lnTo>
                  <a:lnTo>
                    <a:pt x="1411" y="1327"/>
                  </a:lnTo>
                  <a:lnTo>
                    <a:pt x="1292" y="1297"/>
                  </a:lnTo>
                  <a:lnTo>
                    <a:pt x="1173" y="1258"/>
                  </a:lnTo>
                  <a:lnTo>
                    <a:pt x="1115" y="1235"/>
                  </a:lnTo>
                  <a:lnTo>
                    <a:pt x="1058" y="1210"/>
                  </a:lnTo>
                  <a:lnTo>
                    <a:pt x="999" y="1181"/>
                  </a:lnTo>
                  <a:lnTo>
                    <a:pt x="944" y="1152"/>
                  </a:lnTo>
                  <a:lnTo>
                    <a:pt x="834" y="1087"/>
                  </a:lnTo>
                  <a:lnTo>
                    <a:pt x="780" y="1053"/>
                  </a:lnTo>
                  <a:lnTo>
                    <a:pt x="727" y="1014"/>
                  </a:lnTo>
                  <a:lnTo>
                    <a:pt x="677" y="976"/>
                  </a:lnTo>
                  <a:lnTo>
                    <a:pt x="626" y="935"/>
                  </a:lnTo>
                  <a:lnTo>
                    <a:pt x="578" y="894"/>
                  </a:lnTo>
                  <a:lnTo>
                    <a:pt x="529" y="850"/>
                  </a:lnTo>
                  <a:lnTo>
                    <a:pt x="439" y="758"/>
                  </a:lnTo>
                  <a:lnTo>
                    <a:pt x="395" y="712"/>
                  </a:lnTo>
                  <a:lnTo>
                    <a:pt x="354" y="662"/>
                  </a:lnTo>
                  <a:lnTo>
                    <a:pt x="275" y="560"/>
                  </a:lnTo>
                  <a:lnTo>
                    <a:pt x="204" y="456"/>
                  </a:lnTo>
                  <a:lnTo>
                    <a:pt x="172" y="401"/>
                  </a:lnTo>
                  <a:lnTo>
                    <a:pt x="141" y="347"/>
                  </a:lnTo>
                  <a:lnTo>
                    <a:pt x="112" y="290"/>
                  </a:lnTo>
                  <a:lnTo>
                    <a:pt x="84" y="232"/>
                  </a:lnTo>
                  <a:lnTo>
                    <a:pt x="37" y="118"/>
                  </a:lnTo>
                  <a:lnTo>
                    <a:pt x="17" y="60"/>
                  </a:lnTo>
                  <a:lnTo>
                    <a:pt x="0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48" name="Freeform 125"/>
            <p:cNvSpPr>
              <a:spLocks/>
            </p:cNvSpPr>
            <p:nvPr userDrawn="1"/>
          </p:nvSpPr>
          <p:spPr bwMode="auto">
            <a:xfrm>
              <a:off x="-1087" y="2301"/>
              <a:ext cx="8" cy="2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8" y="0"/>
                </a:cxn>
                <a:cxn ang="0">
                  <a:pos x="0" y="2"/>
                </a:cxn>
              </a:cxnLst>
              <a:rect l="0" t="0" r="r" b="b"/>
              <a:pathLst>
                <a:path w="8" h="2">
                  <a:moveTo>
                    <a:pt x="0" y="2"/>
                  </a:moveTo>
                  <a:lnTo>
                    <a:pt x="8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49" name="Freeform 126"/>
            <p:cNvSpPr>
              <a:spLocks/>
            </p:cNvSpPr>
            <p:nvPr userDrawn="1"/>
          </p:nvSpPr>
          <p:spPr bwMode="auto">
            <a:xfrm>
              <a:off x="324" y="3158"/>
              <a:ext cx="1677" cy="518"/>
            </a:xfrm>
            <a:custGeom>
              <a:avLst/>
              <a:gdLst/>
              <a:ahLst/>
              <a:cxnLst>
                <a:cxn ang="0">
                  <a:pos x="1" y="463"/>
                </a:cxn>
                <a:cxn ang="0">
                  <a:pos x="59" y="476"/>
                </a:cxn>
                <a:cxn ang="0">
                  <a:pos x="117" y="487"/>
                </a:cxn>
                <a:cxn ang="0">
                  <a:pos x="175" y="495"/>
                </a:cxn>
                <a:cxn ang="0">
                  <a:pos x="233" y="502"/>
                </a:cxn>
                <a:cxn ang="0">
                  <a:pos x="349" y="511"/>
                </a:cxn>
                <a:cxn ang="0">
                  <a:pos x="462" y="511"/>
                </a:cxn>
                <a:cxn ang="0">
                  <a:pos x="575" y="504"/>
                </a:cxn>
                <a:cxn ang="0">
                  <a:pos x="686" y="490"/>
                </a:cxn>
                <a:cxn ang="0">
                  <a:pos x="741" y="480"/>
                </a:cxn>
                <a:cxn ang="0">
                  <a:pos x="794" y="469"/>
                </a:cxn>
                <a:cxn ang="0">
                  <a:pos x="902" y="440"/>
                </a:cxn>
                <a:cxn ang="0">
                  <a:pos x="954" y="423"/>
                </a:cxn>
                <a:cxn ang="0">
                  <a:pos x="1007" y="405"/>
                </a:cxn>
                <a:cxn ang="0">
                  <a:pos x="1110" y="364"/>
                </a:cxn>
                <a:cxn ang="0">
                  <a:pos x="1161" y="341"/>
                </a:cxn>
                <a:cxn ang="0">
                  <a:pos x="1209" y="317"/>
                </a:cxn>
                <a:cxn ang="0">
                  <a:pos x="1306" y="265"/>
                </a:cxn>
                <a:cxn ang="0">
                  <a:pos x="1403" y="205"/>
                </a:cxn>
                <a:cxn ang="0">
                  <a:pos x="1496" y="142"/>
                </a:cxn>
                <a:cxn ang="0">
                  <a:pos x="1586" y="74"/>
                </a:cxn>
                <a:cxn ang="0">
                  <a:pos x="1673" y="0"/>
                </a:cxn>
                <a:cxn ang="0">
                  <a:pos x="1677" y="6"/>
                </a:cxn>
                <a:cxn ang="0">
                  <a:pos x="1591" y="80"/>
                </a:cxn>
                <a:cxn ang="0">
                  <a:pos x="1500" y="147"/>
                </a:cxn>
                <a:cxn ang="0">
                  <a:pos x="1407" y="211"/>
                </a:cxn>
                <a:cxn ang="0">
                  <a:pos x="1311" y="271"/>
                </a:cxn>
                <a:cxn ang="0">
                  <a:pos x="1213" y="323"/>
                </a:cxn>
                <a:cxn ang="0">
                  <a:pos x="1162" y="348"/>
                </a:cxn>
                <a:cxn ang="0">
                  <a:pos x="1111" y="371"/>
                </a:cxn>
                <a:cxn ang="0">
                  <a:pos x="1008" y="412"/>
                </a:cxn>
                <a:cxn ang="0">
                  <a:pos x="956" y="430"/>
                </a:cxn>
                <a:cxn ang="0">
                  <a:pos x="903" y="447"/>
                </a:cxn>
                <a:cxn ang="0">
                  <a:pos x="796" y="476"/>
                </a:cxn>
                <a:cxn ang="0">
                  <a:pos x="741" y="487"/>
                </a:cxn>
                <a:cxn ang="0">
                  <a:pos x="686" y="497"/>
                </a:cxn>
                <a:cxn ang="0">
                  <a:pos x="575" y="511"/>
                </a:cxn>
                <a:cxn ang="0">
                  <a:pos x="462" y="518"/>
                </a:cxn>
                <a:cxn ang="0">
                  <a:pos x="349" y="518"/>
                </a:cxn>
                <a:cxn ang="0">
                  <a:pos x="233" y="510"/>
                </a:cxn>
                <a:cxn ang="0">
                  <a:pos x="174" y="502"/>
                </a:cxn>
                <a:cxn ang="0">
                  <a:pos x="116" y="494"/>
                </a:cxn>
                <a:cxn ang="0">
                  <a:pos x="58" y="483"/>
                </a:cxn>
                <a:cxn ang="0">
                  <a:pos x="0" y="470"/>
                </a:cxn>
                <a:cxn ang="0">
                  <a:pos x="1" y="463"/>
                </a:cxn>
              </a:cxnLst>
              <a:rect l="0" t="0" r="r" b="b"/>
              <a:pathLst>
                <a:path w="1677" h="518">
                  <a:moveTo>
                    <a:pt x="1" y="463"/>
                  </a:moveTo>
                  <a:lnTo>
                    <a:pt x="59" y="476"/>
                  </a:lnTo>
                  <a:lnTo>
                    <a:pt x="117" y="487"/>
                  </a:lnTo>
                  <a:lnTo>
                    <a:pt x="175" y="495"/>
                  </a:lnTo>
                  <a:lnTo>
                    <a:pt x="233" y="502"/>
                  </a:lnTo>
                  <a:lnTo>
                    <a:pt x="349" y="511"/>
                  </a:lnTo>
                  <a:lnTo>
                    <a:pt x="462" y="511"/>
                  </a:lnTo>
                  <a:lnTo>
                    <a:pt x="575" y="504"/>
                  </a:lnTo>
                  <a:lnTo>
                    <a:pt x="686" y="490"/>
                  </a:lnTo>
                  <a:lnTo>
                    <a:pt x="741" y="480"/>
                  </a:lnTo>
                  <a:lnTo>
                    <a:pt x="794" y="469"/>
                  </a:lnTo>
                  <a:lnTo>
                    <a:pt x="902" y="440"/>
                  </a:lnTo>
                  <a:lnTo>
                    <a:pt x="954" y="423"/>
                  </a:lnTo>
                  <a:lnTo>
                    <a:pt x="1007" y="405"/>
                  </a:lnTo>
                  <a:lnTo>
                    <a:pt x="1110" y="364"/>
                  </a:lnTo>
                  <a:lnTo>
                    <a:pt x="1161" y="341"/>
                  </a:lnTo>
                  <a:lnTo>
                    <a:pt x="1209" y="317"/>
                  </a:lnTo>
                  <a:lnTo>
                    <a:pt x="1306" y="265"/>
                  </a:lnTo>
                  <a:lnTo>
                    <a:pt x="1403" y="205"/>
                  </a:lnTo>
                  <a:lnTo>
                    <a:pt x="1496" y="142"/>
                  </a:lnTo>
                  <a:lnTo>
                    <a:pt x="1586" y="74"/>
                  </a:lnTo>
                  <a:lnTo>
                    <a:pt x="1673" y="0"/>
                  </a:lnTo>
                  <a:lnTo>
                    <a:pt x="1677" y="6"/>
                  </a:lnTo>
                  <a:lnTo>
                    <a:pt x="1591" y="80"/>
                  </a:lnTo>
                  <a:lnTo>
                    <a:pt x="1500" y="147"/>
                  </a:lnTo>
                  <a:lnTo>
                    <a:pt x="1407" y="211"/>
                  </a:lnTo>
                  <a:lnTo>
                    <a:pt x="1311" y="271"/>
                  </a:lnTo>
                  <a:lnTo>
                    <a:pt x="1213" y="323"/>
                  </a:lnTo>
                  <a:lnTo>
                    <a:pt x="1162" y="348"/>
                  </a:lnTo>
                  <a:lnTo>
                    <a:pt x="1111" y="371"/>
                  </a:lnTo>
                  <a:lnTo>
                    <a:pt x="1008" y="412"/>
                  </a:lnTo>
                  <a:lnTo>
                    <a:pt x="956" y="430"/>
                  </a:lnTo>
                  <a:lnTo>
                    <a:pt x="903" y="447"/>
                  </a:lnTo>
                  <a:lnTo>
                    <a:pt x="796" y="476"/>
                  </a:lnTo>
                  <a:lnTo>
                    <a:pt x="741" y="487"/>
                  </a:lnTo>
                  <a:lnTo>
                    <a:pt x="686" y="497"/>
                  </a:lnTo>
                  <a:lnTo>
                    <a:pt x="575" y="511"/>
                  </a:lnTo>
                  <a:lnTo>
                    <a:pt x="462" y="518"/>
                  </a:lnTo>
                  <a:lnTo>
                    <a:pt x="349" y="518"/>
                  </a:lnTo>
                  <a:lnTo>
                    <a:pt x="233" y="510"/>
                  </a:lnTo>
                  <a:lnTo>
                    <a:pt x="174" y="502"/>
                  </a:lnTo>
                  <a:lnTo>
                    <a:pt x="116" y="494"/>
                  </a:lnTo>
                  <a:lnTo>
                    <a:pt x="58" y="483"/>
                  </a:lnTo>
                  <a:lnTo>
                    <a:pt x="0" y="470"/>
                  </a:lnTo>
                  <a:lnTo>
                    <a:pt x="1" y="463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50" name="Freeform 127"/>
            <p:cNvSpPr>
              <a:spLocks/>
            </p:cNvSpPr>
            <p:nvPr userDrawn="1"/>
          </p:nvSpPr>
          <p:spPr bwMode="auto">
            <a:xfrm>
              <a:off x="324" y="3621"/>
              <a:ext cx="1" cy="7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1" y="0"/>
                </a:cxn>
                <a:cxn ang="0">
                  <a:pos x="0" y="7"/>
                </a:cxn>
              </a:cxnLst>
              <a:rect l="0" t="0" r="r" b="b"/>
              <a:pathLst>
                <a:path w="1" h="7">
                  <a:moveTo>
                    <a:pt x="0" y="7"/>
                  </a:moveTo>
                  <a:lnTo>
                    <a:pt x="1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51" name="Freeform 128"/>
            <p:cNvSpPr>
              <a:spLocks/>
            </p:cNvSpPr>
            <p:nvPr userDrawn="1"/>
          </p:nvSpPr>
          <p:spPr bwMode="auto">
            <a:xfrm>
              <a:off x="1995" y="3161"/>
              <a:ext cx="46" cy="89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2"/>
                </a:cxn>
                <a:cxn ang="0">
                  <a:pos x="38" y="89"/>
                </a:cxn>
                <a:cxn ang="0">
                  <a:pos x="46" y="88"/>
                </a:cxn>
                <a:cxn ang="0">
                  <a:pos x="7" y="0"/>
                </a:cxn>
              </a:cxnLst>
              <a:rect l="0" t="0" r="r" b="b"/>
              <a:pathLst>
                <a:path w="46" h="89">
                  <a:moveTo>
                    <a:pt x="7" y="0"/>
                  </a:moveTo>
                  <a:lnTo>
                    <a:pt x="0" y="2"/>
                  </a:lnTo>
                  <a:lnTo>
                    <a:pt x="38" y="89"/>
                  </a:lnTo>
                  <a:lnTo>
                    <a:pt x="46" y="88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52" name="Freeform 129"/>
            <p:cNvSpPr>
              <a:spLocks/>
            </p:cNvSpPr>
            <p:nvPr userDrawn="1"/>
          </p:nvSpPr>
          <p:spPr bwMode="auto">
            <a:xfrm>
              <a:off x="1995" y="3156"/>
              <a:ext cx="7" cy="8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5" y="0"/>
                </a:cxn>
                <a:cxn ang="0">
                  <a:pos x="7" y="5"/>
                </a:cxn>
                <a:cxn ang="0">
                  <a:pos x="0" y="7"/>
                </a:cxn>
                <a:cxn ang="0">
                  <a:pos x="6" y="8"/>
                </a:cxn>
                <a:cxn ang="0">
                  <a:pos x="2" y="2"/>
                </a:cxn>
              </a:cxnLst>
              <a:rect l="0" t="0" r="r" b="b"/>
              <a:pathLst>
                <a:path w="7" h="8">
                  <a:moveTo>
                    <a:pt x="2" y="2"/>
                  </a:moveTo>
                  <a:lnTo>
                    <a:pt x="5" y="0"/>
                  </a:lnTo>
                  <a:lnTo>
                    <a:pt x="7" y="5"/>
                  </a:lnTo>
                  <a:lnTo>
                    <a:pt x="0" y="7"/>
                  </a:lnTo>
                  <a:lnTo>
                    <a:pt x="6" y="8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53" name="Freeform 130"/>
            <p:cNvSpPr>
              <a:spLocks/>
            </p:cNvSpPr>
            <p:nvPr userDrawn="1"/>
          </p:nvSpPr>
          <p:spPr bwMode="auto">
            <a:xfrm>
              <a:off x="-6" y="3246"/>
              <a:ext cx="2045" cy="570"/>
            </a:xfrm>
            <a:custGeom>
              <a:avLst/>
              <a:gdLst/>
              <a:ahLst/>
              <a:cxnLst>
                <a:cxn ang="0">
                  <a:pos x="2045" y="6"/>
                </a:cxn>
                <a:cxn ang="0">
                  <a:pos x="1939" y="91"/>
                </a:cxn>
                <a:cxn ang="0">
                  <a:pos x="1885" y="130"/>
                </a:cxn>
                <a:cxn ang="0">
                  <a:pos x="1830" y="170"/>
                </a:cxn>
                <a:cxn ang="0">
                  <a:pos x="1714" y="242"/>
                </a:cxn>
                <a:cxn ang="0">
                  <a:pos x="1655" y="276"/>
                </a:cxn>
                <a:cxn ang="0">
                  <a:pos x="1595" y="310"/>
                </a:cxn>
                <a:cxn ang="0">
                  <a:pos x="1472" y="369"/>
                </a:cxn>
                <a:cxn ang="0">
                  <a:pos x="1345" y="423"/>
                </a:cxn>
                <a:cxn ang="0">
                  <a:pos x="1280" y="447"/>
                </a:cxn>
                <a:cxn ang="0">
                  <a:pos x="1215" y="468"/>
                </a:cxn>
                <a:cxn ang="0">
                  <a:pos x="1083" y="506"/>
                </a:cxn>
                <a:cxn ang="0">
                  <a:pos x="1017" y="522"/>
                </a:cxn>
                <a:cxn ang="0">
                  <a:pos x="949" y="536"/>
                </a:cxn>
                <a:cxn ang="0">
                  <a:pos x="883" y="547"/>
                </a:cxn>
                <a:cxn ang="0">
                  <a:pos x="815" y="556"/>
                </a:cxn>
                <a:cxn ang="0">
                  <a:pos x="745" y="563"/>
                </a:cxn>
                <a:cxn ang="0">
                  <a:pos x="678" y="567"/>
                </a:cxn>
                <a:cxn ang="0">
                  <a:pos x="608" y="570"/>
                </a:cxn>
                <a:cxn ang="0">
                  <a:pos x="540" y="569"/>
                </a:cxn>
                <a:cxn ang="0">
                  <a:pos x="405" y="560"/>
                </a:cxn>
                <a:cxn ang="0">
                  <a:pos x="337" y="552"/>
                </a:cxn>
                <a:cxn ang="0">
                  <a:pos x="269" y="540"/>
                </a:cxn>
                <a:cxn ang="0">
                  <a:pos x="199" y="526"/>
                </a:cxn>
                <a:cxn ang="0">
                  <a:pos x="166" y="519"/>
                </a:cxn>
                <a:cxn ang="0">
                  <a:pos x="133" y="511"/>
                </a:cxn>
                <a:cxn ang="0">
                  <a:pos x="67" y="491"/>
                </a:cxn>
                <a:cxn ang="0">
                  <a:pos x="0" y="468"/>
                </a:cxn>
                <a:cxn ang="0">
                  <a:pos x="3" y="463"/>
                </a:cxn>
                <a:cxn ang="0">
                  <a:pos x="69" y="485"/>
                </a:cxn>
                <a:cxn ang="0">
                  <a:pos x="136" y="505"/>
                </a:cxn>
                <a:cxn ang="0">
                  <a:pos x="168" y="513"/>
                </a:cxn>
                <a:cxn ang="0">
                  <a:pos x="202" y="521"/>
                </a:cxn>
                <a:cxn ang="0">
                  <a:pos x="269" y="535"/>
                </a:cxn>
                <a:cxn ang="0">
                  <a:pos x="337" y="546"/>
                </a:cxn>
                <a:cxn ang="0">
                  <a:pos x="405" y="554"/>
                </a:cxn>
                <a:cxn ang="0">
                  <a:pos x="540" y="563"/>
                </a:cxn>
                <a:cxn ang="0">
                  <a:pos x="608" y="563"/>
                </a:cxn>
                <a:cxn ang="0">
                  <a:pos x="678" y="562"/>
                </a:cxn>
                <a:cxn ang="0">
                  <a:pos x="745" y="557"/>
                </a:cxn>
                <a:cxn ang="0">
                  <a:pos x="812" y="550"/>
                </a:cxn>
                <a:cxn ang="0">
                  <a:pos x="880" y="542"/>
                </a:cxn>
                <a:cxn ang="0">
                  <a:pos x="946" y="530"/>
                </a:cxn>
                <a:cxn ang="0">
                  <a:pos x="1014" y="516"/>
                </a:cxn>
                <a:cxn ang="0">
                  <a:pos x="1081" y="501"/>
                </a:cxn>
                <a:cxn ang="0">
                  <a:pos x="1212" y="463"/>
                </a:cxn>
                <a:cxn ang="0">
                  <a:pos x="1276" y="441"/>
                </a:cxn>
                <a:cxn ang="0">
                  <a:pos x="1341" y="417"/>
                </a:cxn>
                <a:cxn ang="0">
                  <a:pos x="1468" y="364"/>
                </a:cxn>
                <a:cxn ang="0">
                  <a:pos x="1591" y="304"/>
                </a:cxn>
                <a:cxn ang="0">
                  <a:pos x="1651" y="270"/>
                </a:cxn>
                <a:cxn ang="0">
                  <a:pos x="1710" y="236"/>
                </a:cxn>
                <a:cxn ang="0">
                  <a:pos x="1826" y="164"/>
                </a:cxn>
                <a:cxn ang="0">
                  <a:pos x="1881" y="125"/>
                </a:cxn>
                <a:cxn ang="0">
                  <a:pos x="1935" y="85"/>
                </a:cxn>
                <a:cxn ang="0">
                  <a:pos x="2041" y="0"/>
                </a:cxn>
                <a:cxn ang="0">
                  <a:pos x="2045" y="6"/>
                </a:cxn>
              </a:cxnLst>
              <a:rect l="0" t="0" r="r" b="b"/>
              <a:pathLst>
                <a:path w="2045" h="570">
                  <a:moveTo>
                    <a:pt x="2045" y="6"/>
                  </a:moveTo>
                  <a:lnTo>
                    <a:pt x="1939" y="91"/>
                  </a:lnTo>
                  <a:lnTo>
                    <a:pt x="1885" y="130"/>
                  </a:lnTo>
                  <a:lnTo>
                    <a:pt x="1830" y="170"/>
                  </a:lnTo>
                  <a:lnTo>
                    <a:pt x="1714" y="242"/>
                  </a:lnTo>
                  <a:lnTo>
                    <a:pt x="1655" y="276"/>
                  </a:lnTo>
                  <a:lnTo>
                    <a:pt x="1595" y="310"/>
                  </a:lnTo>
                  <a:lnTo>
                    <a:pt x="1472" y="369"/>
                  </a:lnTo>
                  <a:lnTo>
                    <a:pt x="1345" y="423"/>
                  </a:lnTo>
                  <a:lnTo>
                    <a:pt x="1280" y="447"/>
                  </a:lnTo>
                  <a:lnTo>
                    <a:pt x="1215" y="468"/>
                  </a:lnTo>
                  <a:lnTo>
                    <a:pt x="1083" y="506"/>
                  </a:lnTo>
                  <a:lnTo>
                    <a:pt x="1017" y="522"/>
                  </a:lnTo>
                  <a:lnTo>
                    <a:pt x="949" y="536"/>
                  </a:lnTo>
                  <a:lnTo>
                    <a:pt x="883" y="547"/>
                  </a:lnTo>
                  <a:lnTo>
                    <a:pt x="815" y="556"/>
                  </a:lnTo>
                  <a:lnTo>
                    <a:pt x="745" y="563"/>
                  </a:lnTo>
                  <a:lnTo>
                    <a:pt x="678" y="567"/>
                  </a:lnTo>
                  <a:lnTo>
                    <a:pt x="608" y="570"/>
                  </a:lnTo>
                  <a:lnTo>
                    <a:pt x="540" y="569"/>
                  </a:lnTo>
                  <a:lnTo>
                    <a:pt x="405" y="560"/>
                  </a:lnTo>
                  <a:lnTo>
                    <a:pt x="337" y="552"/>
                  </a:lnTo>
                  <a:lnTo>
                    <a:pt x="269" y="540"/>
                  </a:lnTo>
                  <a:lnTo>
                    <a:pt x="199" y="526"/>
                  </a:lnTo>
                  <a:lnTo>
                    <a:pt x="166" y="519"/>
                  </a:lnTo>
                  <a:lnTo>
                    <a:pt x="133" y="511"/>
                  </a:lnTo>
                  <a:lnTo>
                    <a:pt x="67" y="491"/>
                  </a:lnTo>
                  <a:lnTo>
                    <a:pt x="0" y="468"/>
                  </a:lnTo>
                  <a:lnTo>
                    <a:pt x="3" y="463"/>
                  </a:lnTo>
                  <a:lnTo>
                    <a:pt x="69" y="485"/>
                  </a:lnTo>
                  <a:lnTo>
                    <a:pt x="136" y="505"/>
                  </a:lnTo>
                  <a:lnTo>
                    <a:pt x="168" y="513"/>
                  </a:lnTo>
                  <a:lnTo>
                    <a:pt x="202" y="521"/>
                  </a:lnTo>
                  <a:lnTo>
                    <a:pt x="269" y="535"/>
                  </a:lnTo>
                  <a:lnTo>
                    <a:pt x="337" y="546"/>
                  </a:lnTo>
                  <a:lnTo>
                    <a:pt x="405" y="554"/>
                  </a:lnTo>
                  <a:lnTo>
                    <a:pt x="540" y="563"/>
                  </a:lnTo>
                  <a:lnTo>
                    <a:pt x="608" y="563"/>
                  </a:lnTo>
                  <a:lnTo>
                    <a:pt x="678" y="562"/>
                  </a:lnTo>
                  <a:lnTo>
                    <a:pt x="745" y="557"/>
                  </a:lnTo>
                  <a:lnTo>
                    <a:pt x="812" y="550"/>
                  </a:lnTo>
                  <a:lnTo>
                    <a:pt x="880" y="542"/>
                  </a:lnTo>
                  <a:lnTo>
                    <a:pt x="946" y="530"/>
                  </a:lnTo>
                  <a:lnTo>
                    <a:pt x="1014" y="516"/>
                  </a:lnTo>
                  <a:lnTo>
                    <a:pt x="1081" y="501"/>
                  </a:lnTo>
                  <a:lnTo>
                    <a:pt x="1212" y="463"/>
                  </a:lnTo>
                  <a:lnTo>
                    <a:pt x="1276" y="441"/>
                  </a:lnTo>
                  <a:lnTo>
                    <a:pt x="1341" y="417"/>
                  </a:lnTo>
                  <a:lnTo>
                    <a:pt x="1468" y="364"/>
                  </a:lnTo>
                  <a:lnTo>
                    <a:pt x="1591" y="304"/>
                  </a:lnTo>
                  <a:lnTo>
                    <a:pt x="1651" y="270"/>
                  </a:lnTo>
                  <a:lnTo>
                    <a:pt x="1710" y="236"/>
                  </a:lnTo>
                  <a:lnTo>
                    <a:pt x="1826" y="164"/>
                  </a:lnTo>
                  <a:lnTo>
                    <a:pt x="1881" y="125"/>
                  </a:lnTo>
                  <a:lnTo>
                    <a:pt x="1935" y="85"/>
                  </a:lnTo>
                  <a:lnTo>
                    <a:pt x="2041" y="0"/>
                  </a:lnTo>
                  <a:lnTo>
                    <a:pt x="2045" y="6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54" name="Freeform 131"/>
            <p:cNvSpPr>
              <a:spLocks/>
            </p:cNvSpPr>
            <p:nvPr userDrawn="1"/>
          </p:nvSpPr>
          <p:spPr bwMode="auto">
            <a:xfrm>
              <a:off x="2033" y="3246"/>
              <a:ext cx="8" cy="6"/>
            </a:xfrm>
            <a:custGeom>
              <a:avLst/>
              <a:gdLst/>
              <a:ahLst/>
              <a:cxnLst>
                <a:cxn ang="0">
                  <a:pos x="8" y="3"/>
                </a:cxn>
                <a:cxn ang="0">
                  <a:pos x="8" y="4"/>
                </a:cxn>
                <a:cxn ang="0">
                  <a:pos x="6" y="6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8" y="3"/>
                </a:cxn>
              </a:cxnLst>
              <a:rect l="0" t="0" r="r" b="b"/>
              <a:pathLst>
                <a:path w="8" h="6">
                  <a:moveTo>
                    <a:pt x="8" y="3"/>
                  </a:moveTo>
                  <a:lnTo>
                    <a:pt x="8" y="4"/>
                  </a:lnTo>
                  <a:lnTo>
                    <a:pt x="6" y="6"/>
                  </a:lnTo>
                  <a:lnTo>
                    <a:pt x="2" y="0"/>
                  </a:lnTo>
                  <a:lnTo>
                    <a:pt x="0" y="4"/>
                  </a:lnTo>
                  <a:lnTo>
                    <a:pt x="8" y="3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55" name="Freeform 132"/>
            <p:cNvSpPr>
              <a:spLocks/>
            </p:cNvSpPr>
            <p:nvPr userDrawn="1"/>
          </p:nvSpPr>
          <p:spPr bwMode="auto">
            <a:xfrm>
              <a:off x="-402" y="3532"/>
              <a:ext cx="399" cy="182"/>
            </a:xfrm>
            <a:custGeom>
              <a:avLst/>
              <a:gdLst/>
              <a:ahLst/>
              <a:cxnLst>
                <a:cxn ang="0">
                  <a:pos x="395" y="182"/>
                </a:cxn>
                <a:cxn ang="0">
                  <a:pos x="399" y="177"/>
                </a:cxn>
                <a:cxn ang="0">
                  <a:pos x="4" y="0"/>
                </a:cxn>
                <a:cxn ang="0">
                  <a:pos x="0" y="5"/>
                </a:cxn>
                <a:cxn ang="0">
                  <a:pos x="395" y="182"/>
                </a:cxn>
              </a:cxnLst>
              <a:rect l="0" t="0" r="r" b="b"/>
              <a:pathLst>
                <a:path w="399" h="182">
                  <a:moveTo>
                    <a:pt x="395" y="182"/>
                  </a:moveTo>
                  <a:lnTo>
                    <a:pt x="399" y="177"/>
                  </a:lnTo>
                  <a:lnTo>
                    <a:pt x="4" y="0"/>
                  </a:lnTo>
                  <a:lnTo>
                    <a:pt x="0" y="5"/>
                  </a:lnTo>
                  <a:lnTo>
                    <a:pt x="395" y="182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56" name="Freeform 133"/>
            <p:cNvSpPr>
              <a:spLocks/>
            </p:cNvSpPr>
            <p:nvPr userDrawn="1"/>
          </p:nvSpPr>
          <p:spPr bwMode="auto">
            <a:xfrm>
              <a:off x="-7" y="3709"/>
              <a:ext cx="4" cy="5"/>
            </a:xfrm>
            <a:custGeom>
              <a:avLst/>
              <a:gdLst/>
              <a:ahLst/>
              <a:cxnLst>
                <a:cxn ang="0">
                  <a:pos x="1" y="5"/>
                </a:cxn>
                <a:cxn ang="0">
                  <a:pos x="0" y="5"/>
                </a:cxn>
                <a:cxn ang="0">
                  <a:pos x="4" y="0"/>
                </a:cxn>
                <a:cxn ang="0">
                  <a:pos x="1" y="5"/>
                </a:cxn>
              </a:cxnLst>
              <a:rect l="0" t="0" r="r" b="b"/>
              <a:pathLst>
                <a:path w="4" h="5">
                  <a:moveTo>
                    <a:pt x="1" y="5"/>
                  </a:moveTo>
                  <a:lnTo>
                    <a:pt x="0" y="5"/>
                  </a:lnTo>
                  <a:lnTo>
                    <a:pt x="4" y="0"/>
                  </a:lnTo>
                  <a:lnTo>
                    <a:pt x="1" y="5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57" name="Freeform 134"/>
            <p:cNvSpPr>
              <a:spLocks/>
            </p:cNvSpPr>
            <p:nvPr userDrawn="1"/>
          </p:nvSpPr>
          <p:spPr bwMode="auto">
            <a:xfrm>
              <a:off x="-1392" y="1440"/>
              <a:ext cx="994" cy="2097"/>
            </a:xfrm>
            <a:custGeom>
              <a:avLst/>
              <a:gdLst/>
              <a:ahLst/>
              <a:cxnLst>
                <a:cxn ang="0">
                  <a:pos x="928" y="2051"/>
                </a:cxn>
                <a:cxn ang="0">
                  <a:pos x="809" y="1955"/>
                </a:cxn>
                <a:cxn ang="0">
                  <a:pos x="697" y="1851"/>
                </a:cxn>
                <a:cxn ang="0">
                  <a:pos x="591" y="1744"/>
                </a:cxn>
                <a:cxn ang="0">
                  <a:pos x="492" y="1631"/>
                </a:cxn>
                <a:cxn ang="0">
                  <a:pos x="402" y="1512"/>
                </a:cxn>
                <a:cxn ang="0">
                  <a:pos x="318" y="1387"/>
                </a:cxn>
                <a:cxn ang="0">
                  <a:pos x="245" y="1260"/>
                </a:cxn>
                <a:cxn ang="0">
                  <a:pos x="178" y="1127"/>
                </a:cxn>
                <a:cxn ang="0">
                  <a:pos x="123" y="989"/>
                </a:cxn>
                <a:cxn ang="0">
                  <a:pos x="78" y="847"/>
                </a:cxn>
                <a:cxn ang="0">
                  <a:pos x="41" y="702"/>
                </a:cxn>
                <a:cxn ang="0">
                  <a:pos x="17" y="552"/>
                </a:cxn>
                <a:cxn ang="0">
                  <a:pos x="3" y="399"/>
                </a:cxn>
                <a:cxn ang="0">
                  <a:pos x="6" y="163"/>
                </a:cxn>
                <a:cxn ang="0">
                  <a:pos x="21" y="0"/>
                </a:cxn>
                <a:cxn ang="0">
                  <a:pos x="17" y="84"/>
                </a:cxn>
                <a:cxn ang="0">
                  <a:pos x="7" y="321"/>
                </a:cxn>
                <a:cxn ang="0">
                  <a:pos x="14" y="475"/>
                </a:cxn>
                <a:cxn ang="0">
                  <a:pos x="34" y="627"/>
                </a:cxn>
                <a:cxn ang="0">
                  <a:pos x="64" y="772"/>
                </a:cxn>
                <a:cxn ang="0">
                  <a:pos x="105" y="915"/>
                </a:cxn>
                <a:cxn ang="0">
                  <a:pos x="156" y="1055"/>
                </a:cxn>
                <a:cxn ang="0">
                  <a:pos x="216" y="1190"/>
                </a:cxn>
                <a:cxn ang="0">
                  <a:pos x="286" y="1320"/>
                </a:cxn>
                <a:cxn ang="0">
                  <a:pos x="365" y="1445"/>
                </a:cxn>
                <a:cxn ang="0">
                  <a:pos x="450" y="1566"/>
                </a:cxn>
                <a:cxn ang="0">
                  <a:pos x="545" y="1682"/>
                </a:cxn>
                <a:cxn ang="0">
                  <a:pos x="648" y="1792"/>
                </a:cxn>
                <a:cxn ang="0">
                  <a:pos x="757" y="1898"/>
                </a:cxn>
                <a:cxn ang="0">
                  <a:pos x="873" y="1998"/>
                </a:cxn>
                <a:cxn ang="0">
                  <a:pos x="994" y="2092"/>
                </a:cxn>
              </a:cxnLst>
              <a:rect l="0" t="0" r="r" b="b"/>
              <a:pathLst>
                <a:path w="994" h="2097">
                  <a:moveTo>
                    <a:pt x="990" y="2097"/>
                  </a:moveTo>
                  <a:lnTo>
                    <a:pt x="928" y="2051"/>
                  </a:lnTo>
                  <a:lnTo>
                    <a:pt x="868" y="2004"/>
                  </a:lnTo>
                  <a:lnTo>
                    <a:pt x="809" y="1955"/>
                  </a:lnTo>
                  <a:lnTo>
                    <a:pt x="752" y="1904"/>
                  </a:lnTo>
                  <a:lnTo>
                    <a:pt x="697" y="1851"/>
                  </a:lnTo>
                  <a:lnTo>
                    <a:pt x="644" y="1798"/>
                  </a:lnTo>
                  <a:lnTo>
                    <a:pt x="591" y="1744"/>
                  </a:lnTo>
                  <a:lnTo>
                    <a:pt x="540" y="1687"/>
                  </a:lnTo>
                  <a:lnTo>
                    <a:pt x="492" y="1631"/>
                  </a:lnTo>
                  <a:lnTo>
                    <a:pt x="446" y="1571"/>
                  </a:lnTo>
                  <a:lnTo>
                    <a:pt x="402" y="1512"/>
                  </a:lnTo>
                  <a:lnTo>
                    <a:pt x="359" y="1450"/>
                  </a:lnTo>
                  <a:lnTo>
                    <a:pt x="318" y="1387"/>
                  </a:lnTo>
                  <a:lnTo>
                    <a:pt x="280" y="1324"/>
                  </a:lnTo>
                  <a:lnTo>
                    <a:pt x="245" y="1260"/>
                  </a:lnTo>
                  <a:lnTo>
                    <a:pt x="211" y="1194"/>
                  </a:lnTo>
                  <a:lnTo>
                    <a:pt x="178" y="1127"/>
                  </a:lnTo>
                  <a:lnTo>
                    <a:pt x="150" y="1058"/>
                  </a:lnTo>
                  <a:lnTo>
                    <a:pt x="123" y="989"/>
                  </a:lnTo>
                  <a:lnTo>
                    <a:pt x="99" y="918"/>
                  </a:lnTo>
                  <a:lnTo>
                    <a:pt x="78" y="847"/>
                  </a:lnTo>
                  <a:lnTo>
                    <a:pt x="58" y="775"/>
                  </a:lnTo>
                  <a:lnTo>
                    <a:pt x="41" y="702"/>
                  </a:lnTo>
                  <a:lnTo>
                    <a:pt x="28" y="627"/>
                  </a:lnTo>
                  <a:lnTo>
                    <a:pt x="17" y="552"/>
                  </a:lnTo>
                  <a:lnTo>
                    <a:pt x="8" y="475"/>
                  </a:lnTo>
                  <a:lnTo>
                    <a:pt x="3" y="399"/>
                  </a:lnTo>
                  <a:lnTo>
                    <a:pt x="0" y="321"/>
                  </a:lnTo>
                  <a:lnTo>
                    <a:pt x="6" y="163"/>
                  </a:lnTo>
                  <a:lnTo>
                    <a:pt x="11" y="81"/>
                  </a:lnTo>
                  <a:lnTo>
                    <a:pt x="21" y="0"/>
                  </a:lnTo>
                  <a:lnTo>
                    <a:pt x="27" y="3"/>
                  </a:lnTo>
                  <a:lnTo>
                    <a:pt x="17" y="84"/>
                  </a:lnTo>
                  <a:lnTo>
                    <a:pt x="11" y="163"/>
                  </a:lnTo>
                  <a:lnTo>
                    <a:pt x="7" y="321"/>
                  </a:lnTo>
                  <a:lnTo>
                    <a:pt x="8" y="399"/>
                  </a:lnTo>
                  <a:lnTo>
                    <a:pt x="14" y="475"/>
                  </a:lnTo>
                  <a:lnTo>
                    <a:pt x="23" y="552"/>
                  </a:lnTo>
                  <a:lnTo>
                    <a:pt x="34" y="627"/>
                  </a:lnTo>
                  <a:lnTo>
                    <a:pt x="47" y="699"/>
                  </a:lnTo>
                  <a:lnTo>
                    <a:pt x="64" y="772"/>
                  </a:lnTo>
                  <a:lnTo>
                    <a:pt x="83" y="844"/>
                  </a:lnTo>
                  <a:lnTo>
                    <a:pt x="105" y="915"/>
                  </a:lnTo>
                  <a:lnTo>
                    <a:pt x="129" y="986"/>
                  </a:lnTo>
                  <a:lnTo>
                    <a:pt x="156" y="1055"/>
                  </a:lnTo>
                  <a:lnTo>
                    <a:pt x="184" y="1123"/>
                  </a:lnTo>
                  <a:lnTo>
                    <a:pt x="216" y="1190"/>
                  </a:lnTo>
                  <a:lnTo>
                    <a:pt x="250" y="1256"/>
                  </a:lnTo>
                  <a:lnTo>
                    <a:pt x="286" y="1320"/>
                  </a:lnTo>
                  <a:lnTo>
                    <a:pt x="324" y="1383"/>
                  </a:lnTo>
                  <a:lnTo>
                    <a:pt x="365" y="1445"/>
                  </a:lnTo>
                  <a:lnTo>
                    <a:pt x="407" y="1508"/>
                  </a:lnTo>
                  <a:lnTo>
                    <a:pt x="450" y="1566"/>
                  </a:lnTo>
                  <a:lnTo>
                    <a:pt x="496" y="1625"/>
                  </a:lnTo>
                  <a:lnTo>
                    <a:pt x="545" y="1682"/>
                  </a:lnTo>
                  <a:lnTo>
                    <a:pt x="595" y="1738"/>
                  </a:lnTo>
                  <a:lnTo>
                    <a:pt x="648" y="1792"/>
                  </a:lnTo>
                  <a:lnTo>
                    <a:pt x="702" y="1846"/>
                  </a:lnTo>
                  <a:lnTo>
                    <a:pt x="757" y="1898"/>
                  </a:lnTo>
                  <a:lnTo>
                    <a:pt x="813" y="1949"/>
                  </a:lnTo>
                  <a:lnTo>
                    <a:pt x="873" y="1998"/>
                  </a:lnTo>
                  <a:lnTo>
                    <a:pt x="932" y="2045"/>
                  </a:lnTo>
                  <a:lnTo>
                    <a:pt x="994" y="2092"/>
                  </a:lnTo>
                  <a:lnTo>
                    <a:pt x="990" y="2097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58" name="Freeform 135"/>
            <p:cNvSpPr>
              <a:spLocks/>
            </p:cNvSpPr>
            <p:nvPr userDrawn="1"/>
          </p:nvSpPr>
          <p:spPr bwMode="auto">
            <a:xfrm>
              <a:off x="-402" y="3532"/>
              <a:ext cx="4" cy="5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4" y="0"/>
                </a:cxn>
                <a:cxn ang="0">
                  <a:pos x="0" y="5"/>
                </a:cxn>
              </a:cxnLst>
              <a:rect l="0" t="0" r="r" b="b"/>
              <a:pathLst>
                <a:path w="4" h="5">
                  <a:moveTo>
                    <a:pt x="0" y="5"/>
                  </a:moveTo>
                  <a:lnTo>
                    <a:pt x="4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59" name="Freeform 136"/>
            <p:cNvSpPr>
              <a:spLocks/>
            </p:cNvSpPr>
            <p:nvPr userDrawn="1"/>
          </p:nvSpPr>
          <p:spPr bwMode="auto">
            <a:xfrm>
              <a:off x="-1371" y="-158"/>
              <a:ext cx="1181" cy="1601"/>
            </a:xfrm>
            <a:custGeom>
              <a:avLst/>
              <a:gdLst/>
              <a:ahLst/>
              <a:cxnLst>
                <a:cxn ang="0">
                  <a:pos x="0" y="1598"/>
                </a:cxn>
                <a:cxn ang="0">
                  <a:pos x="24" y="1471"/>
                </a:cxn>
                <a:cxn ang="0">
                  <a:pos x="53" y="1344"/>
                </a:cxn>
                <a:cxn ang="0">
                  <a:pos x="88" y="1216"/>
                </a:cxn>
                <a:cxn ang="0">
                  <a:pos x="109" y="1154"/>
                </a:cxn>
                <a:cxn ang="0">
                  <a:pos x="130" y="1092"/>
                </a:cxn>
                <a:cxn ang="0">
                  <a:pos x="180" y="970"/>
                </a:cxn>
                <a:cxn ang="0">
                  <a:pos x="235" y="853"/>
                </a:cxn>
                <a:cxn ang="0">
                  <a:pos x="265" y="795"/>
                </a:cxn>
                <a:cxn ang="0">
                  <a:pos x="297" y="738"/>
                </a:cxn>
                <a:cxn ang="0">
                  <a:pos x="330" y="682"/>
                </a:cxn>
                <a:cxn ang="0">
                  <a:pos x="365" y="628"/>
                </a:cxn>
                <a:cxn ang="0">
                  <a:pos x="403" y="576"/>
                </a:cxn>
                <a:cxn ang="0">
                  <a:pos x="441" y="522"/>
                </a:cxn>
                <a:cxn ang="0">
                  <a:pos x="483" y="473"/>
                </a:cxn>
                <a:cxn ang="0">
                  <a:pos x="525" y="424"/>
                </a:cxn>
                <a:cxn ang="0">
                  <a:pos x="569" y="378"/>
                </a:cxn>
                <a:cxn ang="0">
                  <a:pos x="615" y="333"/>
                </a:cxn>
                <a:cxn ang="0">
                  <a:pos x="638" y="311"/>
                </a:cxn>
                <a:cxn ang="0">
                  <a:pos x="662" y="290"/>
                </a:cxn>
                <a:cxn ang="0">
                  <a:pos x="712" y="249"/>
                </a:cxn>
                <a:cxn ang="0">
                  <a:pos x="764" y="209"/>
                </a:cxn>
                <a:cxn ang="0">
                  <a:pos x="818" y="173"/>
                </a:cxn>
                <a:cxn ang="0">
                  <a:pos x="873" y="137"/>
                </a:cxn>
                <a:cxn ang="0">
                  <a:pos x="929" y="105"/>
                </a:cxn>
                <a:cxn ang="0">
                  <a:pos x="992" y="75"/>
                </a:cxn>
                <a:cxn ang="0">
                  <a:pos x="1052" y="48"/>
                </a:cxn>
                <a:cxn ang="0">
                  <a:pos x="1115" y="23"/>
                </a:cxn>
                <a:cxn ang="0">
                  <a:pos x="1180" y="0"/>
                </a:cxn>
                <a:cxn ang="0">
                  <a:pos x="1181" y="7"/>
                </a:cxn>
                <a:cxn ang="0">
                  <a:pos x="1116" y="30"/>
                </a:cxn>
                <a:cxn ang="0">
                  <a:pos x="1054" y="55"/>
                </a:cxn>
                <a:cxn ang="0">
                  <a:pos x="993" y="82"/>
                </a:cxn>
                <a:cxn ang="0">
                  <a:pos x="934" y="110"/>
                </a:cxn>
                <a:cxn ang="0">
                  <a:pos x="877" y="143"/>
                </a:cxn>
                <a:cxn ang="0">
                  <a:pos x="822" y="178"/>
                </a:cxn>
                <a:cxn ang="0">
                  <a:pos x="768" y="215"/>
                </a:cxn>
                <a:cxn ang="0">
                  <a:pos x="716" y="255"/>
                </a:cxn>
                <a:cxn ang="0">
                  <a:pos x="666" y="296"/>
                </a:cxn>
                <a:cxn ang="0">
                  <a:pos x="642" y="317"/>
                </a:cxn>
                <a:cxn ang="0">
                  <a:pos x="620" y="338"/>
                </a:cxn>
                <a:cxn ang="0">
                  <a:pos x="573" y="383"/>
                </a:cxn>
                <a:cxn ang="0">
                  <a:pos x="529" y="430"/>
                </a:cxn>
                <a:cxn ang="0">
                  <a:pos x="487" y="478"/>
                </a:cxn>
                <a:cxn ang="0">
                  <a:pos x="446" y="528"/>
                </a:cxn>
                <a:cxn ang="0">
                  <a:pos x="409" y="580"/>
                </a:cxn>
                <a:cxn ang="0">
                  <a:pos x="371" y="632"/>
                </a:cxn>
                <a:cxn ang="0">
                  <a:pos x="335" y="686"/>
                </a:cxn>
                <a:cxn ang="0">
                  <a:pos x="303" y="743"/>
                </a:cxn>
                <a:cxn ang="0">
                  <a:pos x="270" y="799"/>
                </a:cxn>
                <a:cxn ang="0">
                  <a:pos x="241" y="857"/>
                </a:cxn>
                <a:cxn ang="0">
                  <a:pos x="185" y="975"/>
                </a:cxn>
                <a:cxn ang="0">
                  <a:pos x="136" y="1096"/>
                </a:cxn>
                <a:cxn ang="0">
                  <a:pos x="115" y="1158"/>
                </a:cxn>
                <a:cxn ang="0">
                  <a:pos x="94" y="1219"/>
                </a:cxn>
                <a:cxn ang="0">
                  <a:pos x="58" y="1346"/>
                </a:cxn>
                <a:cxn ang="0">
                  <a:pos x="30" y="1474"/>
                </a:cxn>
                <a:cxn ang="0">
                  <a:pos x="6" y="1601"/>
                </a:cxn>
                <a:cxn ang="0">
                  <a:pos x="0" y="1598"/>
                </a:cxn>
              </a:cxnLst>
              <a:rect l="0" t="0" r="r" b="b"/>
              <a:pathLst>
                <a:path w="1181" h="1601">
                  <a:moveTo>
                    <a:pt x="0" y="1598"/>
                  </a:moveTo>
                  <a:lnTo>
                    <a:pt x="24" y="1471"/>
                  </a:lnTo>
                  <a:lnTo>
                    <a:pt x="53" y="1344"/>
                  </a:lnTo>
                  <a:lnTo>
                    <a:pt x="88" y="1216"/>
                  </a:lnTo>
                  <a:lnTo>
                    <a:pt x="109" y="1154"/>
                  </a:lnTo>
                  <a:lnTo>
                    <a:pt x="130" y="1092"/>
                  </a:lnTo>
                  <a:lnTo>
                    <a:pt x="180" y="970"/>
                  </a:lnTo>
                  <a:lnTo>
                    <a:pt x="235" y="853"/>
                  </a:lnTo>
                  <a:lnTo>
                    <a:pt x="265" y="795"/>
                  </a:lnTo>
                  <a:lnTo>
                    <a:pt x="297" y="738"/>
                  </a:lnTo>
                  <a:lnTo>
                    <a:pt x="330" y="682"/>
                  </a:lnTo>
                  <a:lnTo>
                    <a:pt x="365" y="628"/>
                  </a:lnTo>
                  <a:lnTo>
                    <a:pt x="403" y="576"/>
                  </a:lnTo>
                  <a:lnTo>
                    <a:pt x="441" y="522"/>
                  </a:lnTo>
                  <a:lnTo>
                    <a:pt x="483" y="473"/>
                  </a:lnTo>
                  <a:lnTo>
                    <a:pt x="525" y="424"/>
                  </a:lnTo>
                  <a:lnTo>
                    <a:pt x="569" y="378"/>
                  </a:lnTo>
                  <a:lnTo>
                    <a:pt x="615" y="333"/>
                  </a:lnTo>
                  <a:lnTo>
                    <a:pt x="638" y="311"/>
                  </a:lnTo>
                  <a:lnTo>
                    <a:pt x="662" y="290"/>
                  </a:lnTo>
                  <a:lnTo>
                    <a:pt x="712" y="249"/>
                  </a:lnTo>
                  <a:lnTo>
                    <a:pt x="764" y="209"/>
                  </a:lnTo>
                  <a:lnTo>
                    <a:pt x="818" y="173"/>
                  </a:lnTo>
                  <a:lnTo>
                    <a:pt x="873" y="137"/>
                  </a:lnTo>
                  <a:lnTo>
                    <a:pt x="929" y="105"/>
                  </a:lnTo>
                  <a:lnTo>
                    <a:pt x="992" y="75"/>
                  </a:lnTo>
                  <a:lnTo>
                    <a:pt x="1052" y="48"/>
                  </a:lnTo>
                  <a:lnTo>
                    <a:pt x="1115" y="23"/>
                  </a:lnTo>
                  <a:lnTo>
                    <a:pt x="1180" y="0"/>
                  </a:lnTo>
                  <a:lnTo>
                    <a:pt x="1181" y="7"/>
                  </a:lnTo>
                  <a:lnTo>
                    <a:pt x="1116" y="30"/>
                  </a:lnTo>
                  <a:lnTo>
                    <a:pt x="1054" y="55"/>
                  </a:lnTo>
                  <a:lnTo>
                    <a:pt x="993" y="82"/>
                  </a:lnTo>
                  <a:lnTo>
                    <a:pt x="934" y="110"/>
                  </a:lnTo>
                  <a:lnTo>
                    <a:pt x="877" y="143"/>
                  </a:lnTo>
                  <a:lnTo>
                    <a:pt x="822" y="178"/>
                  </a:lnTo>
                  <a:lnTo>
                    <a:pt x="768" y="215"/>
                  </a:lnTo>
                  <a:lnTo>
                    <a:pt x="716" y="255"/>
                  </a:lnTo>
                  <a:lnTo>
                    <a:pt x="666" y="296"/>
                  </a:lnTo>
                  <a:lnTo>
                    <a:pt x="642" y="317"/>
                  </a:lnTo>
                  <a:lnTo>
                    <a:pt x="620" y="338"/>
                  </a:lnTo>
                  <a:lnTo>
                    <a:pt x="573" y="383"/>
                  </a:lnTo>
                  <a:lnTo>
                    <a:pt x="529" y="430"/>
                  </a:lnTo>
                  <a:lnTo>
                    <a:pt x="487" y="478"/>
                  </a:lnTo>
                  <a:lnTo>
                    <a:pt x="446" y="528"/>
                  </a:lnTo>
                  <a:lnTo>
                    <a:pt x="409" y="580"/>
                  </a:lnTo>
                  <a:lnTo>
                    <a:pt x="371" y="632"/>
                  </a:lnTo>
                  <a:lnTo>
                    <a:pt x="335" y="686"/>
                  </a:lnTo>
                  <a:lnTo>
                    <a:pt x="303" y="743"/>
                  </a:lnTo>
                  <a:lnTo>
                    <a:pt x="270" y="799"/>
                  </a:lnTo>
                  <a:lnTo>
                    <a:pt x="241" y="857"/>
                  </a:lnTo>
                  <a:lnTo>
                    <a:pt x="185" y="975"/>
                  </a:lnTo>
                  <a:lnTo>
                    <a:pt x="136" y="1096"/>
                  </a:lnTo>
                  <a:lnTo>
                    <a:pt x="115" y="1158"/>
                  </a:lnTo>
                  <a:lnTo>
                    <a:pt x="94" y="1219"/>
                  </a:lnTo>
                  <a:lnTo>
                    <a:pt x="58" y="1346"/>
                  </a:lnTo>
                  <a:lnTo>
                    <a:pt x="30" y="1474"/>
                  </a:lnTo>
                  <a:lnTo>
                    <a:pt x="6" y="1601"/>
                  </a:lnTo>
                  <a:lnTo>
                    <a:pt x="0" y="1598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60" name="Freeform 137"/>
            <p:cNvSpPr>
              <a:spLocks/>
            </p:cNvSpPr>
            <p:nvPr userDrawn="1"/>
          </p:nvSpPr>
          <p:spPr bwMode="auto">
            <a:xfrm>
              <a:off x="-1371" y="1440"/>
              <a:ext cx="6" cy="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3"/>
                </a:cxn>
                <a:cxn ang="0">
                  <a:pos x="0" y="0"/>
                </a:cxn>
              </a:cxnLst>
              <a:rect l="0" t="0" r="r" b="b"/>
              <a:pathLst>
                <a:path w="6" h="3">
                  <a:moveTo>
                    <a:pt x="0" y="0"/>
                  </a:moveTo>
                  <a:lnTo>
                    <a:pt x="6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61" name="Freeform 138"/>
            <p:cNvSpPr>
              <a:spLocks/>
            </p:cNvSpPr>
            <p:nvPr userDrawn="1"/>
          </p:nvSpPr>
          <p:spPr bwMode="auto">
            <a:xfrm>
              <a:off x="-191" y="-336"/>
              <a:ext cx="2673" cy="809"/>
            </a:xfrm>
            <a:custGeom>
              <a:avLst/>
              <a:gdLst/>
              <a:ahLst/>
              <a:cxnLst>
                <a:cxn ang="0">
                  <a:pos x="85" y="153"/>
                </a:cxn>
                <a:cxn ang="0">
                  <a:pos x="261" y="105"/>
                </a:cxn>
                <a:cxn ang="0">
                  <a:pos x="442" y="65"/>
                </a:cxn>
                <a:cxn ang="0">
                  <a:pos x="629" y="34"/>
                </a:cxn>
                <a:cxn ang="0">
                  <a:pos x="817" y="13"/>
                </a:cxn>
                <a:cxn ang="0">
                  <a:pos x="1007" y="1"/>
                </a:cxn>
                <a:cxn ang="0">
                  <a:pos x="1196" y="3"/>
                </a:cxn>
                <a:cxn ang="0">
                  <a:pos x="1383" y="17"/>
                </a:cxn>
                <a:cxn ang="0">
                  <a:pos x="1476" y="28"/>
                </a:cxn>
                <a:cxn ang="0">
                  <a:pos x="1657" y="64"/>
                </a:cxn>
                <a:cxn ang="0">
                  <a:pos x="1833" y="115"/>
                </a:cxn>
                <a:cxn ang="0">
                  <a:pos x="2000" y="182"/>
                </a:cxn>
                <a:cxn ang="0">
                  <a:pos x="2159" y="267"/>
                </a:cxn>
                <a:cxn ang="0">
                  <a:pos x="2308" y="371"/>
                </a:cxn>
                <a:cxn ang="0">
                  <a:pos x="2377" y="430"/>
                </a:cxn>
                <a:cxn ang="0">
                  <a:pos x="2507" y="564"/>
                </a:cxn>
                <a:cxn ang="0">
                  <a:pos x="2622" y="720"/>
                </a:cxn>
                <a:cxn ang="0">
                  <a:pos x="2673" y="805"/>
                </a:cxn>
                <a:cxn ang="0">
                  <a:pos x="2642" y="765"/>
                </a:cxn>
                <a:cxn ang="0">
                  <a:pos x="2561" y="643"/>
                </a:cxn>
                <a:cxn ang="0">
                  <a:pos x="2439" y="499"/>
                </a:cxn>
                <a:cxn ang="0">
                  <a:pos x="2339" y="404"/>
                </a:cxn>
                <a:cxn ang="0">
                  <a:pos x="2232" y="322"/>
                </a:cxn>
                <a:cxn ang="0">
                  <a:pos x="2077" y="228"/>
                </a:cxn>
                <a:cxn ang="0">
                  <a:pos x="1916" y="153"/>
                </a:cxn>
                <a:cxn ang="0">
                  <a:pos x="1744" y="95"/>
                </a:cxn>
                <a:cxn ang="0">
                  <a:pos x="1565" y="51"/>
                </a:cxn>
                <a:cxn ang="0">
                  <a:pos x="1428" y="30"/>
                </a:cxn>
                <a:cxn ang="0">
                  <a:pos x="1291" y="14"/>
                </a:cxn>
                <a:cxn ang="0">
                  <a:pos x="1102" y="7"/>
                </a:cxn>
                <a:cxn ang="0">
                  <a:pos x="912" y="13"/>
                </a:cxn>
                <a:cxn ang="0">
                  <a:pos x="722" y="28"/>
                </a:cxn>
                <a:cxn ang="0">
                  <a:pos x="536" y="55"/>
                </a:cxn>
                <a:cxn ang="0">
                  <a:pos x="352" y="91"/>
                </a:cxn>
                <a:cxn ang="0">
                  <a:pos x="174" y="134"/>
                </a:cxn>
                <a:cxn ang="0">
                  <a:pos x="1" y="185"/>
                </a:cxn>
              </a:cxnLst>
              <a:rect l="0" t="0" r="r" b="b"/>
              <a:pathLst>
                <a:path w="2673" h="809">
                  <a:moveTo>
                    <a:pt x="0" y="178"/>
                  </a:moveTo>
                  <a:lnTo>
                    <a:pt x="85" y="153"/>
                  </a:lnTo>
                  <a:lnTo>
                    <a:pt x="172" y="127"/>
                  </a:lnTo>
                  <a:lnTo>
                    <a:pt x="261" y="105"/>
                  </a:lnTo>
                  <a:lnTo>
                    <a:pt x="351" y="83"/>
                  </a:lnTo>
                  <a:lnTo>
                    <a:pt x="442" y="65"/>
                  </a:lnTo>
                  <a:lnTo>
                    <a:pt x="536" y="48"/>
                  </a:lnTo>
                  <a:lnTo>
                    <a:pt x="629" y="34"/>
                  </a:lnTo>
                  <a:lnTo>
                    <a:pt x="722" y="21"/>
                  </a:lnTo>
                  <a:lnTo>
                    <a:pt x="817" y="13"/>
                  </a:lnTo>
                  <a:lnTo>
                    <a:pt x="912" y="6"/>
                  </a:lnTo>
                  <a:lnTo>
                    <a:pt x="1007" y="1"/>
                  </a:lnTo>
                  <a:lnTo>
                    <a:pt x="1102" y="0"/>
                  </a:lnTo>
                  <a:lnTo>
                    <a:pt x="1196" y="3"/>
                  </a:lnTo>
                  <a:lnTo>
                    <a:pt x="1291" y="7"/>
                  </a:lnTo>
                  <a:lnTo>
                    <a:pt x="1383" y="17"/>
                  </a:lnTo>
                  <a:lnTo>
                    <a:pt x="1430" y="23"/>
                  </a:lnTo>
                  <a:lnTo>
                    <a:pt x="1476" y="28"/>
                  </a:lnTo>
                  <a:lnTo>
                    <a:pt x="1567" y="44"/>
                  </a:lnTo>
                  <a:lnTo>
                    <a:pt x="1657" y="64"/>
                  </a:lnTo>
                  <a:lnTo>
                    <a:pt x="1745" y="88"/>
                  </a:lnTo>
                  <a:lnTo>
                    <a:pt x="1833" y="115"/>
                  </a:lnTo>
                  <a:lnTo>
                    <a:pt x="1918" y="146"/>
                  </a:lnTo>
                  <a:lnTo>
                    <a:pt x="2000" y="182"/>
                  </a:lnTo>
                  <a:lnTo>
                    <a:pt x="2082" y="222"/>
                  </a:lnTo>
                  <a:lnTo>
                    <a:pt x="2159" y="267"/>
                  </a:lnTo>
                  <a:lnTo>
                    <a:pt x="2236" y="317"/>
                  </a:lnTo>
                  <a:lnTo>
                    <a:pt x="2308" y="371"/>
                  </a:lnTo>
                  <a:lnTo>
                    <a:pt x="2343" y="399"/>
                  </a:lnTo>
                  <a:lnTo>
                    <a:pt x="2377" y="430"/>
                  </a:lnTo>
                  <a:lnTo>
                    <a:pt x="2445" y="495"/>
                  </a:lnTo>
                  <a:lnTo>
                    <a:pt x="2507" y="564"/>
                  </a:lnTo>
                  <a:lnTo>
                    <a:pt x="2567" y="639"/>
                  </a:lnTo>
                  <a:lnTo>
                    <a:pt x="2622" y="720"/>
                  </a:lnTo>
                  <a:lnTo>
                    <a:pt x="2647" y="761"/>
                  </a:lnTo>
                  <a:lnTo>
                    <a:pt x="2673" y="805"/>
                  </a:lnTo>
                  <a:lnTo>
                    <a:pt x="2667" y="809"/>
                  </a:lnTo>
                  <a:lnTo>
                    <a:pt x="2642" y="765"/>
                  </a:lnTo>
                  <a:lnTo>
                    <a:pt x="2616" y="724"/>
                  </a:lnTo>
                  <a:lnTo>
                    <a:pt x="2561" y="643"/>
                  </a:lnTo>
                  <a:lnTo>
                    <a:pt x="2502" y="568"/>
                  </a:lnTo>
                  <a:lnTo>
                    <a:pt x="2439" y="499"/>
                  </a:lnTo>
                  <a:lnTo>
                    <a:pt x="2373" y="436"/>
                  </a:lnTo>
                  <a:lnTo>
                    <a:pt x="2339" y="404"/>
                  </a:lnTo>
                  <a:lnTo>
                    <a:pt x="2304" y="376"/>
                  </a:lnTo>
                  <a:lnTo>
                    <a:pt x="2232" y="322"/>
                  </a:lnTo>
                  <a:lnTo>
                    <a:pt x="2155" y="273"/>
                  </a:lnTo>
                  <a:lnTo>
                    <a:pt x="2077" y="228"/>
                  </a:lnTo>
                  <a:lnTo>
                    <a:pt x="1998" y="189"/>
                  </a:lnTo>
                  <a:lnTo>
                    <a:pt x="1916" y="153"/>
                  </a:lnTo>
                  <a:lnTo>
                    <a:pt x="1831" y="122"/>
                  </a:lnTo>
                  <a:lnTo>
                    <a:pt x="1744" y="95"/>
                  </a:lnTo>
                  <a:lnTo>
                    <a:pt x="1656" y="71"/>
                  </a:lnTo>
                  <a:lnTo>
                    <a:pt x="1565" y="51"/>
                  </a:lnTo>
                  <a:lnTo>
                    <a:pt x="1475" y="35"/>
                  </a:lnTo>
                  <a:lnTo>
                    <a:pt x="1428" y="30"/>
                  </a:lnTo>
                  <a:lnTo>
                    <a:pt x="1382" y="24"/>
                  </a:lnTo>
                  <a:lnTo>
                    <a:pt x="1291" y="14"/>
                  </a:lnTo>
                  <a:lnTo>
                    <a:pt x="1196" y="10"/>
                  </a:lnTo>
                  <a:lnTo>
                    <a:pt x="1102" y="7"/>
                  </a:lnTo>
                  <a:lnTo>
                    <a:pt x="1007" y="8"/>
                  </a:lnTo>
                  <a:lnTo>
                    <a:pt x="912" y="13"/>
                  </a:lnTo>
                  <a:lnTo>
                    <a:pt x="817" y="20"/>
                  </a:lnTo>
                  <a:lnTo>
                    <a:pt x="722" y="28"/>
                  </a:lnTo>
                  <a:lnTo>
                    <a:pt x="629" y="41"/>
                  </a:lnTo>
                  <a:lnTo>
                    <a:pt x="536" y="55"/>
                  </a:lnTo>
                  <a:lnTo>
                    <a:pt x="442" y="72"/>
                  </a:lnTo>
                  <a:lnTo>
                    <a:pt x="352" y="91"/>
                  </a:lnTo>
                  <a:lnTo>
                    <a:pt x="263" y="112"/>
                  </a:lnTo>
                  <a:lnTo>
                    <a:pt x="174" y="134"/>
                  </a:lnTo>
                  <a:lnTo>
                    <a:pt x="86" y="160"/>
                  </a:lnTo>
                  <a:lnTo>
                    <a:pt x="1" y="185"/>
                  </a:lnTo>
                  <a:lnTo>
                    <a:pt x="0" y="178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62" name="Freeform 139"/>
            <p:cNvSpPr>
              <a:spLocks/>
            </p:cNvSpPr>
            <p:nvPr userDrawn="1"/>
          </p:nvSpPr>
          <p:spPr bwMode="auto">
            <a:xfrm>
              <a:off x="-191" y="-158"/>
              <a:ext cx="1" cy="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7"/>
                </a:cxn>
                <a:cxn ang="0">
                  <a:pos x="0" y="0"/>
                </a:cxn>
              </a:cxnLst>
              <a:rect l="0" t="0" r="r" b="b"/>
              <a:pathLst>
                <a:path w="1" h="7">
                  <a:moveTo>
                    <a:pt x="0" y="0"/>
                  </a:moveTo>
                  <a:lnTo>
                    <a:pt x="1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63" name="Freeform 140"/>
            <p:cNvSpPr>
              <a:spLocks/>
            </p:cNvSpPr>
            <p:nvPr userDrawn="1"/>
          </p:nvSpPr>
          <p:spPr bwMode="auto">
            <a:xfrm>
              <a:off x="2475" y="469"/>
              <a:ext cx="7" cy="4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7" y="1"/>
                </a:cxn>
                <a:cxn ang="0">
                  <a:pos x="0" y="2"/>
                </a:cxn>
                <a:cxn ang="0">
                  <a:pos x="1" y="4"/>
                </a:cxn>
                <a:cxn ang="0">
                  <a:pos x="7" y="0"/>
                </a:cxn>
              </a:cxnLst>
              <a:rect l="0" t="0" r="r" b="b"/>
              <a:pathLst>
                <a:path w="7" h="4">
                  <a:moveTo>
                    <a:pt x="7" y="0"/>
                  </a:moveTo>
                  <a:lnTo>
                    <a:pt x="7" y="1"/>
                  </a:lnTo>
                  <a:lnTo>
                    <a:pt x="0" y="2"/>
                  </a:lnTo>
                  <a:lnTo>
                    <a:pt x="1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D7D7D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  <p:sp>
          <p:nvSpPr>
            <p:cNvPr id="264" name="Freeform 141"/>
            <p:cNvSpPr>
              <a:spLocks/>
            </p:cNvSpPr>
            <p:nvPr userDrawn="1"/>
          </p:nvSpPr>
          <p:spPr bwMode="auto">
            <a:xfrm>
              <a:off x="-567" y="532"/>
              <a:ext cx="1" cy="142"/>
            </a:xfrm>
            <a:custGeom>
              <a:avLst/>
              <a:gdLst/>
              <a:ahLst/>
              <a:cxnLst>
                <a:cxn ang="0">
                  <a:pos x="0" y="142"/>
                </a:cxn>
                <a:cxn ang="0">
                  <a:pos x="0" y="0"/>
                </a:cxn>
                <a:cxn ang="0">
                  <a:pos x="0" y="142"/>
                </a:cxn>
              </a:cxnLst>
              <a:rect l="0" t="0" r="r" b="b"/>
              <a:pathLst>
                <a:path h="142">
                  <a:moveTo>
                    <a:pt x="0" y="142"/>
                  </a:moveTo>
                  <a:lnTo>
                    <a:pt x="0" y="0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hr-HR" sz="135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273847"/>
            <a:ext cx="5915025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r-H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369219"/>
            <a:ext cx="5915025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19487" y="4765500"/>
            <a:ext cx="607500" cy="27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hr-H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2332" y="4765340"/>
            <a:ext cx="4445129" cy="27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79014" y="4765340"/>
            <a:ext cx="607500" cy="270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F875A55-2F1E-4FC3-883D-C1990A1E687D}" type="slidenum">
              <a:rPr lang="hr-HR" smtClean="0"/>
              <a:pPr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064843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514337" rtl="0" eaLnBrk="1" latinLnBrk="0" hangingPunct="1">
        <a:lnSpc>
          <a:spcPct val="90000"/>
        </a:lnSpc>
        <a:spcBef>
          <a:spcPct val="0"/>
        </a:spcBef>
        <a:buNone/>
        <a:defRPr sz="2025" b="1" kern="1200" baseline="0">
          <a:solidFill>
            <a:srgbClr val="C0000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28585" indent="-128585" algn="l" defTabSz="514337" rtl="0" eaLnBrk="1" latinLnBrk="0" hangingPunct="1">
        <a:lnSpc>
          <a:spcPct val="90000"/>
        </a:lnSpc>
        <a:spcBef>
          <a:spcPts val="563"/>
        </a:spcBef>
        <a:buClr>
          <a:srgbClr val="CC3C00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85753" indent="-128585" algn="l" defTabSz="514337" rtl="0" eaLnBrk="1" latinLnBrk="0" hangingPunct="1">
        <a:lnSpc>
          <a:spcPct val="90000"/>
        </a:lnSpc>
        <a:spcBef>
          <a:spcPts val="281"/>
        </a:spcBef>
        <a:buClr>
          <a:srgbClr val="CC3C00"/>
        </a:buClr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2921" indent="-128585" algn="l" defTabSz="514337" rtl="0" eaLnBrk="1" latinLnBrk="0" hangingPunct="1">
        <a:lnSpc>
          <a:spcPct val="90000"/>
        </a:lnSpc>
        <a:spcBef>
          <a:spcPts val="281"/>
        </a:spcBef>
        <a:buClr>
          <a:srgbClr val="CC3C00"/>
        </a:buClr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00090" indent="-128585" algn="l" defTabSz="514337" rtl="0" eaLnBrk="1" latinLnBrk="0" hangingPunct="1">
        <a:lnSpc>
          <a:spcPct val="90000"/>
        </a:lnSpc>
        <a:spcBef>
          <a:spcPts val="281"/>
        </a:spcBef>
        <a:buClr>
          <a:srgbClr val="CC3C00"/>
        </a:buClr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57259" indent="-128585" algn="l" defTabSz="514337" rtl="0" eaLnBrk="1" latinLnBrk="0" hangingPunct="1">
        <a:lnSpc>
          <a:spcPct val="90000"/>
        </a:lnSpc>
        <a:spcBef>
          <a:spcPts val="281"/>
        </a:spcBef>
        <a:buClr>
          <a:srgbClr val="CC3C00"/>
        </a:buClr>
        <a:buFont typeface="Arial" panose="020B0604020202020204" pitchFamily="34" charset="0"/>
        <a:buChar char="•"/>
        <a:defRPr sz="788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414427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596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765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33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69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37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06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675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43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11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180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349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273844"/>
            <a:ext cx="5915025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369219"/>
            <a:ext cx="5915025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4767263"/>
            <a:ext cx="23145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4767263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75A55-2F1E-4FC3-883D-C1990A1E687D}" type="slidenum">
              <a:rPr lang="hr-HR" smtClean="0"/>
              <a:pPr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742743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</p:sldLayoutIdLst>
  <p:hf sldNum="0" hd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cran.r-project.org/bin/" TargetMode="External"/><Relationship Id="rId1" Type="http://schemas.openxmlformats.org/officeDocument/2006/relationships/slideLayout" Target="../slideLayouts/slideLayout1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1.jpe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cran.r-project.org/web/views/" TargetMode="External"/><Relationship Id="rId1" Type="http://schemas.openxmlformats.org/officeDocument/2006/relationships/slideLayout" Target="../slideLayouts/slideLayout1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hUGUWr-TjR8" TargetMode="External"/><Relationship Id="rId1" Type="http://schemas.openxmlformats.org/officeDocument/2006/relationships/slideLayout" Target="../slideLayouts/slideLayout1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cran.r-project.org/web/views/" TargetMode="External"/><Relationship Id="rId1" Type="http://schemas.openxmlformats.org/officeDocument/2006/relationships/slideLayout" Target="../slideLayouts/slideLayout1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dex.hr/vijesti/clanak/lalovcu-neugodno-zbog-pada-bdpa-otkrio-da-najveca-placa-u-hrvatskoj-iznosi-377-tisuca-kuna-bruto/787582.aspx" TargetMode="External"/><Relationship Id="rId1" Type="http://schemas.openxmlformats.org/officeDocument/2006/relationships/slideLayout" Target="../slideLayouts/slideLayout1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2.wmf"/><Relationship Id="rId9" Type="http://schemas.openxmlformats.org/officeDocument/2006/relationships/image" Target="../media/image45.emf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8.png"/><Relationship Id="rId4" Type="http://schemas.openxmlformats.org/officeDocument/2006/relationships/image" Target="../media/image47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7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7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7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5.emf"/><Relationship Id="rId4" Type="http://schemas.openxmlformats.org/officeDocument/2006/relationships/image" Target="../media/image74.wmf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7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7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17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7.xml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1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80.wmf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83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-project.org/other-docs.html" TargetMode="External"/><Relationship Id="rId1" Type="http://schemas.openxmlformats.org/officeDocument/2006/relationships/slideLayout" Target="../slideLayouts/slideLayout1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7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7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7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7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image" Target="../media/image94.wmf"/><Relationship Id="rId1" Type="http://schemas.openxmlformats.org/officeDocument/2006/relationships/slideLayout" Target="../slideLayouts/slideLayout17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image" Target="../media/image94.wmf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.ethz.ch/mailman/listinfo/r-packages" TargetMode="External"/><Relationship Id="rId2" Type="http://schemas.openxmlformats.org/officeDocument/2006/relationships/hyperlink" Target="https://stat.ethz.ch/mailman/listinfo/r-announce" TargetMode="Externa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stat.ethz.ch/mailman/listinfo/r-devel" TargetMode="External"/><Relationship Id="rId4" Type="http://schemas.openxmlformats.org/officeDocument/2006/relationships/hyperlink" Target="https://stat.ethz.ch/mailman/listinfo/r-help" TargetMode="Externa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17.xml"/></Relationships>
</file>

<file path=ppt/slides/_rels/slide2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3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02.wmf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06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05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.ethz.ch/mailman/listinfo/r-sig-geo" TargetMode="External"/><Relationship Id="rId2" Type="http://schemas.openxmlformats.org/officeDocument/2006/relationships/hyperlink" Target="http://www.r-project.org/mail.html" TargetMode="Externa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://www.google.com/" TargetMode="External"/><Relationship Id="rId4" Type="http://schemas.openxmlformats.org/officeDocument/2006/relationships/hyperlink" Target="http://markmail.org/browse/org.r-project.r-sig-geo" TargetMode="Externa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08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107.wmf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7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7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7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7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7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7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hyperlink" Target="http://tsusiatsoftware.net/jts/main.html)" TargetMode="External"/><Relationship Id="rId2" Type="http://schemas.openxmlformats.org/officeDocument/2006/relationships/hyperlink" Target="http://trac.osgeo.org/geos/" TargetMode="External"/><Relationship Id="rId1" Type="http://schemas.openxmlformats.org/officeDocument/2006/relationships/slideLayout" Target="../slideLayouts/slideLayout1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7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7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17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7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7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7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7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17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gif"/><Relationship Id="rId2" Type="http://schemas.openxmlformats.org/officeDocument/2006/relationships/image" Target="../media/image128.gif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-project.org/conferences.html" TargetMode="External"/><Relationship Id="rId1" Type="http://schemas.openxmlformats.org/officeDocument/2006/relationships/slideLayout" Target="../slideLayouts/slideLayout17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gif"/><Relationship Id="rId1" Type="http://schemas.openxmlformats.org/officeDocument/2006/relationships/slideLayout" Target="../slideLayouts/slideLayout17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7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sdar-book.org/" TargetMode="External"/><Relationship Id="rId1" Type="http://schemas.openxmlformats.org/officeDocument/2006/relationships/slideLayout" Target="../slideLayouts/slideLayout1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17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17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1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patialreference.org/" TargetMode="Externa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ran.r-project.org/other-docs.html" TargetMode="External"/><Relationship Id="rId2" Type="http://schemas.openxmlformats.org/officeDocument/2006/relationships/hyperlink" Target="http://cran.r-project.org/manuals.html" TargetMode="Externa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://cran.r-project.org/doc/contrib/Kasum-QuickRefCard_ver.1.2.pdf" TargetMode="External"/><Relationship Id="rId4" Type="http://schemas.openxmlformats.org/officeDocument/2006/relationships/hyperlink" Target="http://cran.r-project.org/doc/contrib/Kasum+Legovic-UvodUr.pdf" TargetMode="Externa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psg-registry.org/" TargetMode="External"/><Relationship Id="rId1" Type="http://schemas.openxmlformats.org/officeDocument/2006/relationships/slideLayout" Target="../slideLayouts/slideLayout17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usgs.gov/" TargetMode="External"/><Relationship Id="rId1" Type="http://schemas.openxmlformats.org/officeDocument/2006/relationships/slideLayout" Target="../slideLayouts/slideLayout17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dal.org/index.html" TargetMode="External"/><Relationship Id="rId1" Type="http://schemas.openxmlformats.org/officeDocument/2006/relationships/slideLayout" Target="../slideLayouts/slideLayout1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7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7.png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7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7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7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7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6.jpeg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57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7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7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7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7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0.png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17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17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7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7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17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17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volutionanalytics.com/news-events/revolution-analytics-positioned-%E2%80%9Cvisionaries%E2%80%9D-quadrant-first-ever-gartner-magic-quadrant" TargetMode="External"/><Relationship Id="rId2" Type="http://schemas.openxmlformats.org/officeDocument/2006/relationships/hyperlink" Target="http://www.oracle.com/technetwork/topics/bigdata/r-offerings-1566363.html" TargetMode="Externa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://www.revolutionanalytics.com/companies-using-r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GNU_Project" TargetMode="External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hr-HR" dirty="0"/>
              <a:t>Upoznavanje sa sintaksom jezika R i njegova primjena u osnovnoj statističkoj i grafičkoj analizi podataka </a:t>
            </a:r>
            <a:br>
              <a:rPr lang="hr-HR" dirty="0"/>
            </a:br>
            <a:endParaRPr lang="hr-H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r-HR" dirty="0" smtClean="0"/>
              <a:t>Priredila: dr.sc. Andreja Radović</a:t>
            </a:r>
          </a:p>
          <a:p>
            <a:r>
              <a:rPr lang="hr-HR" dirty="0" smtClean="0"/>
              <a:t>Recenzija: mr.sc. Melita Perčec-Tadić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14824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2" algn="l" defTabSz="385743" rtl="0">
              <a:lnSpc>
                <a:spcPct val="90000"/>
              </a:lnSpc>
              <a:spcBef>
                <a:spcPct val="0"/>
              </a:spcBef>
            </a:pPr>
            <a:r>
              <a:rPr lang="hr-HR" sz="1523" b="1" dirty="0">
                <a:solidFill>
                  <a:srgbClr val="C00000"/>
                </a:solidFill>
              </a:rPr>
              <a:t>Nedostaci sustava R</a:t>
            </a:r>
            <a:endParaRPr lang="hr-HR" sz="1523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endParaRPr lang="hr-HR" dirty="0" smtClean="0"/>
          </a:p>
          <a:p>
            <a:pPr lvl="0"/>
            <a:r>
              <a:rPr lang="hr-HR" dirty="0" smtClean="0"/>
              <a:t>U </a:t>
            </a:r>
            <a:r>
              <a:rPr lang="hr-HR" dirty="0"/>
              <a:t>svojoj suštini temelji se na 40 godina staroj tehnologiji.</a:t>
            </a:r>
          </a:p>
          <a:p>
            <a:pPr lvl="0"/>
            <a:endParaRPr lang="hr-HR" dirty="0" smtClean="0"/>
          </a:p>
          <a:p>
            <a:pPr lvl="0"/>
            <a:r>
              <a:rPr lang="hr-HR" dirty="0" smtClean="0"/>
              <a:t>Postoji </a:t>
            </a:r>
            <a:r>
              <a:rPr lang="hr-HR" dirty="0"/>
              <a:t>slaba podrška analizama putem grafičkih sučelja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Graphical</a:t>
            </a:r>
            <a:r>
              <a:rPr lang="hr-HR" i="1" dirty="0"/>
              <a:t>  </a:t>
            </a:r>
            <a:r>
              <a:rPr lang="hr-HR" i="1" dirty="0" err="1"/>
              <a:t>User</a:t>
            </a:r>
            <a:r>
              <a:rPr lang="hr-HR" i="1" dirty="0"/>
              <a:t> </a:t>
            </a:r>
            <a:r>
              <a:rPr lang="hr-HR" i="1" dirty="0" err="1"/>
              <a:t>Interface</a:t>
            </a:r>
            <a:r>
              <a:rPr lang="hr-HR" dirty="0"/>
              <a:t> – GUI). Nužno je pisanje naredbi kako bi se provele analize i napravila vizualizacija rezultata. </a:t>
            </a:r>
            <a:endParaRPr lang="hr-HR" dirty="0" smtClean="0"/>
          </a:p>
          <a:p>
            <a:pPr lvl="0"/>
            <a:endParaRPr lang="hr-HR" dirty="0" smtClean="0"/>
          </a:p>
          <a:p>
            <a:pPr lvl="0"/>
            <a:r>
              <a:rPr lang="hr-HR" dirty="0" smtClean="0"/>
              <a:t>Korisnik </a:t>
            </a:r>
            <a:r>
              <a:rPr lang="hr-HR" dirty="0"/>
              <a:t>odlučuje o svakom koraku analize i provodi je po koracima. Ovakav način rada omogućuje neke prednosti kao što je čuvanje tijeka analize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/>
              <a:t>processing log</a:t>
            </a:r>
            <a:r>
              <a:rPr lang="hr-HR" dirty="0"/>
              <a:t>) koji se koristi u svrhu izvještavanja ili ponavljanja analize. Mnogi navedeno smatraju prednošću</a:t>
            </a:r>
            <a:r>
              <a:rPr lang="hr-HR" dirty="0" smtClean="0"/>
              <a:t>.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7051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Što je to statistika?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hr-HR" altLang="sr-Latn-RS" sz="1800" dirty="0"/>
          </a:p>
          <a:p>
            <a:pPr algn="just" eaLnBrk="1" hangingPunct="1">
              <a:defRPr/>
            </a:pPr>
            <a:r>
              <a:rPr lang="hr-HR" altLang="sr-Latn-RS" sz="1650" dirty="0"/>
              <a:t>Statistika je znanost o učenju iz podataka i mjerenja na način da kontrolira i komunicira nesigurnost u zaključcima te na taj način pruža bitne smjernice za upravljanje tijeka znanstvenog i društvenog napretka (</a:t>
            </a:r>
            <a:r>
              <a:rPr lang="hr-HR" altLang="sr-Latn-RS" sz="1650" dirty="0" err="1"/>
              <a:t>Davidian</a:t>
            </a:r>
            <a:r>
              <a:rPr lang="hr-HR" altLang="sr-Latn-RS" sz="1650" dirty="0"/>
              <a:t>, M. i Louis, TA, 10.1126/science.1218685).</a:t>
            </a:r>
          </a:p>
          <a:p>
            <a:pPr eaLnBrk="1" hangingPunct="1">
              <a:defRPr/>
            </a:pPr>
            <a:endParaRPr lang="hr-HR" altLang="sr-Latn-RS" sz="1650" dirty="0"/>
          </a:p>
          <a:p>
            <a:pPr algn="just" eaLnBrk="1" hangingPunct="1">
              <a:defRPr/>
            </a:pPr>
            <a:r>
              <a:rPr lang="hr-HR" altLang="sr-Latn-RS" sz="1650" dirty="0"/>
              <a:t>U svakodnevnom životu riječ statistika koristimo kada brojčanim vrijednostima pokušavamo opisati bitne karakteristike nekog skupa podataka (populacije).</a:t>
            </a:r>
          </a:p>
          <a:p>
            <a:pPr marL="0" indent="0">
              <a:buNone/>
              <a:defRPr/>
            </a:pPr>
            <a:r>
              <a:rPr lang="hr-HR" altLang="sr-Latn-RS" sz="1650" dirty="0"/>
              <a:t>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E58B5CC-9AA4-41E6-86FD-3DD286E3CEA7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100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305658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Gdje statistika?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hr-HR" altLang="sr-Latn-RS" sz="1800" dirty="0"/>
          </a:p>
          <a:p>
            <a:pPr algn="just" eaLnBrk="1" hangingPunct="1"/>
            <a:r>
              <a:rPr lang="hr-HR" altLang="sr-Latn-RS" sz="1650" dirty="0"/>
              <a:t>Statističari primjenjuju statističke metode i način razmišljanja u raznim znanstvenim, društvenim i poslovnim područjima kao što su astronomija, biologija, obrazovanje, ekonomija, inženjerstvo, genetika, marketing, medicina, psihologija, javno zdravstvo, sport ... </a:t>
            </a:r>
          </a:p>
          <a:p>
            <a:pPr eaLnBrk="1" hangingPunct="1"/>
            <a:endParaRPr lang="hr-HR" altLang="sr-Latn-RS" sz="1650" dirty="0"/>
          </a:p>
          <a:p>
            <a:pPr algn="just" eaLnBrk="1" hangingPunct="1"/>
            <a:r>
              <a:rPr lang="hr-HR" altLang="sr-Latn-RS" sz="1650" dirty="0"/>
              <a:t>"Najbolja stvar u bavljenju statistikom je ta da se statističar ima priliku igrati se u svačijem dvorištu." (John </a:t>
            </a:r>
            <a:r>
              <a:rPr lang="hr-HR" altLang="sr-Latn-RS" sz="1650" dirty="0" err="1"/>
              <a:t>Tukey</a:t>
            </a:r>
            <a:r>
              <a:rPr lang="hr-HR" altLang="sr-Latn-RS" sz="1650" dirty="0"/>
              <a:t>, Bell </a:t>
            </a:r>
            <a:r>
              <a:rPr lang="hr-HR" altLang="sr-Latn-RS" sz="1650" dirty="0" err="1"/>
              <a:t>Labs</a:t>
            </a:r>
            <a:r>
              <a:rPr lang="hr-HR" altLang="sr-Latn-RS" sz="1650" dirty="0"/>
              <a:t>, Sveučilište </a:t>
            </a:r>
            <a:r>
              <a:rPr lang="hr-HR" altLang="sr-Latn-RS" sz="1650" dirty="0" err="1"/>
              <a:t>Princeton</a:t>
            </a:r>
            <a:r>
              <a:rPr lang="hr-HR" altLang="sr-Latn-RS" sz="1650" dirty="0"/>
              <a:t>).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1D344C6-9DD2-4C40-B462-B5A188ABEF6C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101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115884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Čime se bavi statistika?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hr-HR" altLang="sr-Latn-RS" sz="2100" dirty="0"/>
          </a:p>
          <a:p>
            <a:pPr algn="just" eaLnBrk="1" hangingPunct="1">
              <a:defRPr/>
            </a:pPr>
            <a:r>
              <a:rPr lang="hr-HR" altLang="sr-Latn-RS" sz="1650" dirty="0"/>
              <a:t>Statistika se kao znanstvena disciplina bavi razvojem metoda </a:t>
            </a:r>
            <a:r>
              <a:rPr lang="hr-HR" altLang="sr-Latn-RS" sz="1650" b="1" dirty="0">
                <a:solidFill>
                  <a:srgbClr val="0070C0"/>
                </a:solidFill>
              </a:rPr>
              <a:t>prikupljanja</a:t>
            </a:r>
            <a:r>
              <a:rPr lang="hr-HR" altLang="sr-Latn-RS" sz="1650" dirty="0"/>
              <a:t>, </a:t>
            </a:r>
            <a:r>
              <a:rPr lang="hr-HR" altLang="sr-Latn-RS" sz="1650" b="1" dirty="0">
                <a:solidFill>
                  <a:srgbClr val="0070C0"/>
                </a:solidFill>
              </a:rPr>
              <a:t>opisivanja</a:t>
            </a:r>
            <a:r>
              <a:rPr lang="hr-HR" altLang="sr-Latn-RS" sz="1650" dirty="0"/>
              <a:t> i </a:t>
            </a:r>
            <a:r>
              <a:rPr lang="hr-HR" altLang="sr-Latn-RS" sz="1650" b="1" dirty="0">
                <a:solidFill>
                  <a:srgbClr val="0070C0"/>
                </a:solidFill>
              </a:rPr>
              <a:t>analiziranja</a:t>
            </a:r>
            <a:r>
              <a:rPr lang="hr-HR" altLang="sr-Latn-RS" sz="1650" dirty="0"/>
              <a:t> podataka te primjenom tih metoda u procesu donošenja zaključaka na temelju prikupljenih podataka.</a:t>
            </a:r>
          </a:p>
          <a:p>
            <a:pPr marL="0" indent="0">
              <a:buNone/>
              <a:defRPr/>
            </a:pPr>
            <a:r>
              <a:rPr lang="hr-HR" altLang="sr-Latn-RS" sz="2100" dirty="0"/>
              <a:t> </a:t>
            </a:r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87911EB-B6AF-4C8A-9D46-F0C8BE1F4715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102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409529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Što rade statističari?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hr-HR" altLang="sr-Latn-RS" sz="1650" dirty="0"/>
          </a:p>
          <a:p>
            <a:pPr eaLnBrk="1" hangingPunct="1"/>
            <a:endParaRPr lang="hr-HR" altLang="sr-Latn-RS" sz="1650" dirty="0"/>
          </a:p>
          <a:p>
            <a:pPr eaLnBrk="1" hangingPunct="1"/>
            <a:r>
              <a:rPr lang="hr-HR" altLang="sr-Latn-RS" sz="1650" dirty="0"/>
              <a:t>Prikupljaju podatke</a:t>
            </a:r>
          </a:p>
          <a:p>
            <a:pPr eaLnBrk="1" hangingPunct="1"/>
            <a:r>
              <a:rPr lang="hr-HR" altLang="sr-Latn-RS" sz="1650" dirty="0"/>
              <a:t>Sumiraju podatke</a:t>
            </a:r>
            <a:endParaRPr lang="en-US" altLang="sr-Latn-RS" sz="1650" dirty="0"/>
          </a:p>
          <a:p>
            <a:pPr eaLnBrk="1" hangingPunct="1"/>
            <a:r>
              <a:rPr lang="hr-HR" altLang="sr-Latn-RS" sz="1650" dirty="0"/>
              <a:t>Analiziraju podatke</a:t>
            </a:r>
            <a:endParaRPr lang="en-US" altLang="sr-Latn-RS" sz="1650" dirty="0"/>
          </a:p>
          <a:p>
            <a:pPr eaLnBrk="1" hangingPunct="1"/>
            <a:r>
              <a:rPr lang="hr-HR" altLang="sr-Latn-RS" sz="1650" dirty="0"/>
              <a:t>Donose zaključke i izvještavaju o rezultatima analize</a:t>
            </a:r>
            <a:endParaRPr lang="en-US" altLang="sr-Latn-RS" sz="1650" dirty="0"/>
          </a:p>
          <a:p>
            <a:pPr eaLnBrk="1" hangingPunct="1"/>
            <a:endParaRPr lang="hr-HR" altLang="sr-Latn-RS" dirty="0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35C5D7D-BB2F-40D1-A149-C5E41091ECE1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103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327282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14350" y="1597819"/>
            <a:ext cx="5829300" cy="1102519"/>
          </a:xfrm>
        </p:spPr>
        <p:txBody>
          <a:bodyPr anchor="ctr"/>
          <a:lstStyle/>
          <a:p>
            <a:pPr eaLnBrk="1" hangingPunct="1"/>
            <a:r>
              <a:rPr lang="hr-HR" altLang="sr-Latn-RS" sz="3300" dirty="0"/>
              <a:t>Osnovni pojmovi</a:t>
            </a:r>
            <a:endParaRPr lang="en-US" altLang="sr-Latn-RS" sz="3300" dirty="0"/>
          </a:p>
        </p:txBody>
      </p:sp>
      <p:sp>
        <p:nvSpPr>
          <p:cNvPr id="102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1EB47FC-6CB1-4DD9-9416-5EFC2B7BAD64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104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28843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Populacija</a:t>
            </a:r>
            <a:endParaRPr lang="en-US" altLang="sr-Latn-RS" sz="3000" dirty="0"/>
          </a:p>
        </p:txBody>
      </p:sp>
      <p:sp>
        <p:nvSpPr>
          <p:cNvPr id="1229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r>
              <a:rPr lang="hr-HR" altLang="sr-Latn-RS" sz="1650" dirty="0"/>
              <a:t>U statistici, populacija je ukupan skup jedinki za koje želimo donositi zaključke.</a:t>
            </a:r>
          </a:p>
          <a:p>
            <a:pPr eaLnBrk="1" hangingPunct="1"/>
            <a:endParaRPr lang="hr-HR" altLang="sr-Latn-RS" sz="1650" dirty="0"/>
          </a:p>
          <a:p>
            <a:pPr algn="just" eaLnBrk="1" hangingPunct="1"/>
            <a:r>
              <a:rPr lang="hr-HR" altLang="sr-Latn-RS" sz="1650" dirty="0"/>
              <a:t>Populacije mogu biti velike, iako to nije nužno. Ono što je važno je da se populacijom naziva onaj skup koji obuhvaća sve ono o čemu smo znatiželjni.</a:t>
            </a:r>
            <a:endParaRPr lang="en-US" altLang="sr-Latn-RS" sz="1650" dirty="0"/>
          </a:p>
        </p:txBody>
      </p:sp>
      <p:sp>
        <p:nvSpPr>
          <p:cNvPr id="122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87F70DC-25DB-4FAD-A337-330EBEA32163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105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81893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Primjeri statističkih populacija</a:t>
            </a:r>
            <a:endParaRPr lang="en-US" altLang="sr-Latn-RS" sz="30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algn="just" eaLnBrk="1" hangingPunct="1">
              <a:defRPr/>
            </a:pPr>
            <a:r>
              <a:rPr lang="hr-HR" sz="1500" dirty="0">
                <a:solidFill>
                  <a:schemeClr val="accent3">
                    <a:lumMod val="85000"/>
                  </a:schemeClr>
                </a:solidFill>
              </a:rPr>
              <a:t>Ako želimo znati srednju težinu svih 20-godišnjaka u Hrvatskoj, onda je populacija svi pojedinci stari 20 godina koji žive u Hrvatskoj.</a:t>
            </a:r>
          </a:p>
          <a:p>
            <a:pPr lvl="1" algn="just" eaLnBrk="1" hangingPunct="1">
              <a:defRPr/>
            </a:pPr>
            <a:r>
              <a:rPr lang="hr-HR" sz="1500" dirty="0">
                <a:solidFill>
                  <a:schemeClr val="accent3">
                    <a:lumMod val="85000"/>
                  </a:schemeClr>
                </a:solidFill>
              </a:rPr>
              <a:t>Ako želimo znati udio sredovječnih muškaraca koji nemaju srčani udar nakon što se određeni lijek, onda je populacija skup svih sredovječnih muškaraca koji su primali ovu terapiju.</a:t>
            </a:r>
          </a:p>
          <a:p>
            <a:pPr lvl="1" algn="just" eaLnBrk="1" hangingPunct="1">
              <a:defRPr/>
            </a:pPr>
            <a:r>
              <a:rPr lang="hr-HR" sz="1500" dirty="0">
                <a:solidFill>
                  <a:schemeClr val="accent3">
                    <a:lumMod val="85000"/>
                  </a:schemeClr>
                </a:solidFill>
              </a:rPr>
              <a:t>Ako želimo znati postotak loše </a:t>
            </a:r>
            <a:r>
              <a:rPr lang="hr-HR" sz="1500" dirty="0" err="1">
                <a:solidFill>
                  <a:schemeClr val="accent3">
                    <a:lumMod val="85000"/>
                  </a:schemeClr>
                </a:solidFill>
              </a:rPr>
              <a:t>istokarenih</a:t>
            </a:r>
            <a:r>
              <a:rPr lang="hr-HR" sz="1500" dirty="0">
                <a:solidFill>
                  <a:schemeClr val="accent3">
                    <a:lumMod val="85000"/>
                  </a:schemeClr>
                </a:solidFill>
              </a:rPr>
              <a:t> dijelova nekog aparata u određenoj seriji proizvoda tada je naša populacija cjelokupan broj dijelova iz određene serije.</a:t>
            </a:r>
          </a:p>
          <a:p>
            <a:pPr lvl="1" algn="just" eaLnBrk="1" hangingPunct="1">
              <a:defRPr/>
            </a:pPr>
            <a:r>
              <a:rPr lang="hr-HR" sz="1500" dirty="0">
                <a:solidFill>
                  <a:schemeClr val="accent3">
                    <a:lumMod val="85000"/>
                  </a:schemeClr>
                </a:solidFill>
              </a:rPr>
              <a:t>Ako želimo znati prosječan prihod pop pjevača na domaćoj estradnoj sceni tada je naša populacija skup svih pop pjevača.</a:t>
            </a:r>
          </a:p>
          <a:p>
            <a:pPr lvl="1" algn="just" eaLnBrk="1" hangingPunct="1">
              <a:defRPr/>
            </a:pPr>
            <a:r>
              <a:rPr lang="hr-HR" sz="1500" dirty="0">
                <a:solidFill>
                  <a:schemeClr val="accent3">
                    <a:lumMod val="85000"/>
                  </a:schemeClr>
                </a:solidFill>
              </a:rPr>
              <a:t>…</a:t>
            </a:r>
          </a:p>
          <a:p>
            <a:pPr lvl="1" algn="just" eaLnBrk="1" hangingPunct="1">
              <a:defRPr/>
            </a:pPr>
            <a:endParaRPr lang="en-US" altLang="sr-Latn-RS" dirty="0" smtClean="0"/>
          </a:p>
        </p:txBody>
      </p:sp>
      <p:sp>
        <p:nvSpPr>
          <p:cNvPr id="133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1682A34-792A-4A8D-BDCC-F54D9B9670F2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106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198484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Primjeri statističkih populacija</a:t>
            </a:r>
            <a:endParaRPr lang="en-US" altLang="sr-Latn-RS" sz="30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algn="just" eaLnBrk="1" hangingPunct="1">
              <a:defRPr/>
            </a:pPr>
            <a:r>
              <a:rPr lang="hr-HR" sz="1500" dirty="0"/>
              <a:t>Ako želimo znati srednju težinu svih 20-godišnjaka u Hrvatskoj, onda je populacija svi pojedinci stari 20 godina koji žive u Hrvatskoj.</a:t>
            </a:r>
          </a:p>
          <a:p>
            <a:pPr lvl="1" algn="just" eaLnBrk="1" hangingPunct="1">
              <a:defRPr/>
            </a:pPr>
            <a:r>
              <a:rPr lang="hr-HR" sz="1500" dirty="0">
                <a:solidFill>
                  <a:schemeClr val="accent3">
                    <a:lumMod val="85000"/>
                  </a:schemeClr>
                </a:solidFill>
              </a:rPr>
              <a:t>Ako želimo znati udio sredovječnih muškaraca koji nemaju srčani udar nakon što konzumirali određeni lijek, onda je populacija skup svih sredovječnih muškaraca koji su primali ovu terapiju.</a:t>
            </a:r>
          </a:p>
          <a:p>
            <a:pPr lvl="1" algn="just" eaLnBrk="1" hangingPunct="1">
              <a:defRPr/>
            </a:pPr>
            <a:r>
              <a:rPr lang="hr-HR" sz="1500" dirty="0">
                <a:solidFill>
                  <a:schemeClr val="accent3">
                    <a:lumMod val="85000"/>
                  </a:schemeClr>
                </a:solidFill>
              </a:rPr>
              <a:t>Ako želimo znati postotak loše </a:t>
            </a:r>
            <a:r>
              <a:rPr lang="hr-HR" sz="1500" dirty="0" err="1">
                <a:solidFill>
                  <a:schemeClr val="accent3">
                    <a:lumMod val="85000"/>
                  </a:schemeClr>
                </a:solidFill>
              </a:rPr>
              <a:t>istokarenih</a:t>
            </a:r>
            <a:r>
              <a:rPr lang="hr-HR" sz="1500" dirty="0">
                <a:solidFill>
                  <a:schemeClr val="accent3">
                    <a:lumMod val="85000"/>
                  </a:schemeClr>
                </a:solidFill>
              </a:rPr>
              <a:t> dijelova nekog aparata u određenoj seriji proizvoda tada je naša populacija cjelokupan broj dijelova iz određene serije.</a:t>
            </a:r>
          </a:p>
          <a:p>
            <a:pPr lvl="1" algn="just" eaLnBrk="1" hangingPunct="1">
              <a:defRPr/>
            </a:pPr>
            <a:r>
              <a:rPr lang="hr-HR" sz="1500" dirty="0">
                <a:solidFill>
                  <a:schemeClr val="accent3">
                    <a:lumMod val="85000"/>
                  </a:schemeClr>
                </a:solidFill>
              </a:rPr>
              <a:t>Ako želimo znati prosječan prihod pop pjevača na domaćoj estradnoj sceni tada je naša populacija skup svih pop pjevača.</a:t>
            </a:r>
          </a:p>
          <a:p>
            <a:pPr lvl="1" algn="just" eaLnBrk="1" hangingPunct="1">
              <a:defRPr/>
            </a:pPr>
            <a:r>
              <a:rPr lang="hr-HR" sz="1500" dirty="0">
                <a:solidFill>
                  <a:schemeClr val="accent3">
                    <a:lumMod val="85000"/>
                  </a:schemeClr>
                </a:solidFill>
              </a:rPr>
              <a:t>…</a:t>
            </a:r>
          </a:p>
          <a:p>
            <a:pPr lvl="1" algn="just" eaLnBrk="1" hangingPunct="1">
              <a:defRPr/>
            </a:pPr>
            <a:endParaRPr lang="en-US" altLang="sr-Latn-RS" dirty="0" smtClean="0"/>
          </a:p>
        </p:txBody>
      </p:sp>
      <p:sp>
        <p:nvSpPr>
          <p:cNvPr id="143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C59E095-D60E-435F-A89C-BA47F745148C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107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325995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Primjeri statističkih populacija</a:t>
            </a:r>
            <a:endParaRPr lang="en-US" altLang="sr-Latn-RS" sz="30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algn="just" eaLnBrk="1" hangingPunct="1">
              <a:defRPr/>
            </a:pPr>
            <a:r>
              <a:rPr lang="hr-HR" sz="1500" dirty="0"/>
              <a:t>Ako želimo znati srednju težinu svih 20-godišnjaka u Hrvatskoj, onda je populacija svi pojedinci stari 20 godina koji žive u Hrvatskoj.</a:t>
            </a:r>
          </a:p>
          <a:p>
            <a:pPr lvl="1" algn="just" eaLnBrk="1" hangingPunct="1">
              <a:defRPr/>
            </a:pPr>
            <a:r>
              <a:rPr lang="hr-HR" sz="1500" dirty="0"/>
              <a:t>Ako želimo znati udio sredovječnih muškaraca koji nemaju srčani udar nakon što konzumirali određeni lijek, onda je populacija skup svih sredovječnih muškaraca koji su primali ovu terapiju.</a:t>
            </a:r>
          </a:p>
          <a:p>
            <a:pPr lvl="1" algn="just" eaLnBrk="1" hangingPunct="1">
              <a:defRPr/>
            </a:pPr>
            <a:r>
              <a:rPr lang="hr-HR" sz="1500" dirty="0">
                <a:solidFill>
                  <a:schemeClr val="accent3">
                    <a:lumMod val="85000"/>
                  </a:schemeClr>
                </a:solidFill>
              </a:rPr>
              <a:t>Ako želimo znati postotak loše </a:t>
            </a:r>
            <a:r>
              <a:rPr lang="hr-HR" sz="1500" dirty="0" err="1">
                <a:solidFill>
                  <a:schemeClr val="accent3">
                    <a:lumMod val="85000"/>
                  </a:schemeClr>
                </a:solidFill>
              </a:rPr>
              <a:t>istokarenih</a:t>
            </a:r>
            <a:r>
              <a:rPr lang="hr-HR" sz="1500" dirty="0">
                <a:solidFill>
                  <a:schemeClr val="accent3">
                    <a:lumMod val="85000"/>
                  </a:schemeClr>
                </a:solidFill>
              </a:rPr>
              <a:t> dijelova nekog aparata u određenoj seriji proizvoda tada je naša populacija cjelokupan broj dijelova iz određene serije.</a:t>
            </a:r>
          </a:p>
          <a:p>
            <a:pPr lvl="1" algn="just" eaLnBrk="1" hangingPunct="1">
              <a:defRPr/>
            </a:pPr>
            <a:r>
              <a:rPr lang="hr-HR" sz="1500" dirty="0">
                <a:solidFill>
                  <a:schemeClr val="accent3">
                    <a:lumMod val="85000"/>
                  </a:schemeClr>
                </a:solidFill>
              </a:rPr>
              <a:t>Ako želimo znati prosječan prihod pop pjevača na domaćoj estradnoj sceni tada je naša populacija skup svih pop pjevača.</a:t>
            </a:r>
          </a:p>
          <a:p>
            <a:pPr lvl="1" algn="just" eaLnBrk="1" hangingPunct="1">
              <a:defRPr/>
            </a:pPr>
            <a:r>
              <a:rPr lang="hr-HR" sz="1500" dirty="0">
                <a:solidFill>
                  <a:schemeClr val="accent3">
                    <a:lumMod val="85000"/>
                  </a:schemeClr>
                </a:solidFill>
              </a:rPr>
              <a:t>…</a:t>
            </a:r>
          </a:p>
          <a:p>
            <a:pPr lvl="1" algn="just" eaLnBrk="1" hangingPunct="1">
              <a:defRPr/>
            </a:pPr>
            <a:endParaRPr lang="en-US" altLang="sr-Latn-RS" dirty="0" smtClean="0"/>
          </a:p>
        </p:txBody>
      </p:sp>
      <p:sp>
        <p:nvSpPr>
          <p:cNvPr id="153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A2516F2-C002-4021-8955-D9FA5F1C5A16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108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379732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Primjeri statističkih populacija</a:t>
            </a:r>
            <a:endParaRPr lang="en-US" altLang="sr-Latn-RS" sz="30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algn="just" eaLnBrk="1" hangingPunct="1">
              <a:defRPr/>
            </a:pPr>
            <a:r>
              <a:rPr lang="hr-HR" sz="1500" dirty="0"/>
              <a:t>Ako želimo znati srednju težinu svih 20-godišnjaka u Hrvatskoj, onda je populacija svi pojedinci stari 20 godina koji žive u Hrvatskoj.</a:t>
            </a:r>
          </a:p>
          <a:p>
            <a:pPr lvl="1" algn="just" eaLnBrk="1" hangingPunct="1">
              <a:defRPr/>
            </a:pPr>
            <a:r>
              <a:rPr lang="hr-HR" sz="1500" dirty="0"/>
              <a:t>Ako želimo znati udio sredovječnih muškaraca koji nemaju srčani udar nakon što konzumirali određeni lijek, onda je populacija skup svih sredovječnih muškaraca koji su primali ovu terapiju.</a:t>
            </a:r>
          </a:p>
          <a:p>
            <a:pPr lvl="1" algn="just" eaLnBrk="1" hangingPunct="1">
              <a:defRPr/>
            </a:pPr>
            <a:r>
              <a:rPr lang="hr-HR" sz="1500" dirty="0"/>
              <a:t>Ako želimo znati postotak loše </a:t>
            </a:r>
            <a:r>
              <a:rPr lang="hr-HR" sz="1500" dirty="0" err="1"/>
              <a:t>istokarenih</a:t>
            </a:r>
            <a:r>
              <a:rPr lang="hr-HR" sz="1500" dirty="0"/>
              <a:t> dijelova nekog aparata u određenoj seriji proizvoda tada je naša populacija cjelokupan broj dijelova iz određene serije.</a:t>
            </a:r>
          </a:p>
          <a:p>
            <a:pPr lvl="1" algn="just" eaLnBrk="1" hangingPunct="1">
              <a:defRPr/>
            </a:pPr>
            <a:r>
              <a:rPr lang="hr-HR" sz="1500" dirty="0">
                <a:solidFill>
                  <a:schemeClr val="accent3">
                    <a:lumMod val="85000"/>
                  </a:schemeClr>
                </a:solidFill>
              </a:rPr>
              <a:t>Ako želimo znati prosječan prihod pop pjevača na domaćoj estradnoj sceni tada je naša populacija skup svih pop pjevača.</a:t>
            </a:r>
          </a:p>
          <a:p>
            <a:pPr lvl="1" algn="just" eaLnBrk="1" hangingPunct="1">
              <a:defRPr/>
            </a:pPr>
            <a:r>
              <a:rPr lang="hr-HR" sz="1500" dirty="0">
                <a:solidFill>
                  <a:schemeClr val="accent3">
                    <a:lumMod val="85000"/>
                  </a:schemeClr>
                </a:solidFill>
              </a:rPr>
              <a:t>…</a:t>
            </a:r>
          </a:p>
          <a:p>
            <a:pPr lvl="1" algn="just" eaLnBrk="1" hangingPunct="1">
              <a:defRPr/>
            </a:pPr>
            <a:endParaRPr lang="en-US" altLang="sr-Latn-RS" dirty="0" smtClean="0"/>
          </a:p>
        </p:txBody>
      </p:sp>
      <p:sp>
        <p:nvSpPr>
          <p:cNvPr id="163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29A7F4F-1565-497A-8B45-BB4E4D53AC28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109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249417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2" algn="l" defTabSz="385743" rtl="0">
              <a:lnSpc>
                <a:spcPct val="90000"/>
              </a:lnSpc>
              <a:spcBef>
                <a:spcPct val="0"/>
              </a:spcBef>
            </a:pPr>
            <a:r>
              <a:rPr lang="hr-HR" sz="1523" b="1" dirty="0">
                <a:solidFill>
                  <a:srgbClr val="C00000"/>
                </a:solidFill>
              </a:rPr>
              <a:t>Nedostaci sustava R</a:t>
            </a:r>
            <a:endParaRPr lang="hr-HR" sz="1523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endParaRPr lang="hr-HR" dirty="0" smtClean="0"/>
          </a:p>
          <a:p>
            <a:pPr lvl="0"/>
            <a:r>
              <a:rPr lang="hr-HR" dirty="0" smtClean="0"/>
              <a:t>Korisnik </a:t>
            </a:r>
            <a:r>
              <a:rPr lang="hr-HR" dirty="0"/>
              <a:t>mora prihvatiti novi način razmišljanja o podacima koje analizira, te o objektima i metodama. Mnogi ovo smatraju prednošću jer klasa objekta određuje koje metode ima smisla primijeniti;</a:t>
            </a:r>
          </a:p>
          <a:p>
            <a:pPr lvl="0"/>
            <a:endParaRPr lang="hr-HR" dirty="0" smtClean="0"/>
          </a:p>
          <a:p>
            <a:pPr lvl="0"/>
            <a:r>
              <a:rPr lang="hr-HR" dirty="0" smtClean="0"/>
              <a:t>U </a:t>
            </a:r>
            <a:r>
              <a:rPr lang="hr-HR" dirty="0"/>
              <a:t>velikoj broju slučajeva korisnik mora učiti jezik S jezik kako bi bio u mogućnosti specificirati analizu, iako danas postoji velik broj projekta i kompanija koje nude različite oblike podrške korisnicima R-a (npr. </a:t>
            </a:r>
            <a:r>
              <a:rPr lang="hr-HR" i="1" dirty="0" err="1"/>
              <a:t>Revolution</a:t>
            </a:r>
            <a:r>
              <a:rPr lang="hr-HR" i="1" dirty="0"/>
              <a:t> </a:t>
            </a:r>
            <a:r>
              <a:rPr lang="hr-HR" i="1" dirty="0" err="1"/>
              <a:t>Analitics</a:t>
            </a:r>
            <a:r>
              <a:rPr lang="hr-HR" dirty="0"/>
              <a:t>) ili mogućnost </a:t>
            </a:r>
            <a:r>
              <a:rPr lang="hr-HR" i="1" dirty="0"/>
              <a:t>on-line</a:t>
            </a:r>
            <a:r>
              <a:rPr lang="hr-HR" dirty="0"/>
              <a:t> analize u oblaku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cloud</a:t>
            </a:r>
            <a:r>
              <a:rPr lang="hr-HR" dirty="0"/>
              <a:t>), kao npr. </a:t>
            </a:r>
            <a:r>
              <a:rPr lang="hr-HR" i="1" dirty="0" err="1"/>
              <a:t>StatAce</a:t>
            </a:r>
            <a:r>
              <a:rPr lang="hr-HR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17942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Primjeri statističkih populacija</a:t>
            </a:r>
            <a:endParaRPr lang="en-US" altLang="sr-Latn-RS" sz="3000" dirty="0"/>
          </a:p>
        </p:txBody>
      </p:sp>
      <p:sp>
        <p:nvSpPr>
          <p:cNvPr id="1741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algn="just" eaLnBrk="1" hangingPunct="1"/>
            <a:r>
              <a:rPr lang="hr-HR" altLang="sr-Latn-RS" sz="1500" dirty="0"/>
              <a:t>Ako želimo znati srednju težinu svih 20-godišnjaka u Hrvatskoj, onda je populacija svi pojedinci stari 20 godina koji žive u Hrvatskoj.</a:t>
            </a:r>
          </a:p>
          <a:p>
            <a:pPr lvl="1" algn="just" eaLnBrk="1" hangingPunct="1"/>
            <a:r>
              <a:rPr lang="hr-HR" altLang="sr-Latn-RS" sz="1500" dirty="0"/>
              <a:t>Ako želimo znati udio sredovječnih muškaraca koji nemaju srčani udar nakon što konzumirali određeni lijek, onda je populacija skup svih sredovječnih muškaraca koji su primali ovu terapiju.</a:t>
            </a:r>
          </a:p>
          <a:p>
            <a:pPr lvl="1" algn="just" eaLnBrk="1" hangingPunct="1"/>
            <a:r>
              <a:rPr lang="hr-HR" altLang="sr-Latn-RS" sz="1500" dirty="0"/>
              <a:t>Ako želimo znati postotak loše </a:t>
            </a:r>
            <a:r>
              <a:rPr lang="hr-HR" altLang="sr-Latn-RS" sz="1500" dirty="0" err="1"/>
              <a:t>istokarenih</a:t>
            </a:r>
            <a:r>
              <a:rPr lang="hr-HR" altLang="sr-Latn-RS" sz="1500" dirty="0"/>
              <a:t> dijelova nekog aparata u određenoj seriji proizvoda tada je naša populacija cjelokupan broj dijelova iz određene serije.</a:t>
            </a:r>
          </a:p>
          <a:p>
            <a:pPr lvl="1" algn="just" eaLnBrk="1" hangingPunct="1"/>
            <a:r>
              <a:rPr lang="hr-HR" altLang="sr-Latn-RS" sz="1500" dirty="0"/>
              <a:t>Ako želimo znati prosječan prihod pop pjevača na domaćoj estradnoj sceni tada je naša populacija skup svih pop pjevača.</a:t>
            </a:r>
          </a:p>
          <a:p>
            <a:pPr lvl="1" algn="just" eaLnBrk="1" hangingPunct="1"/>
            <a:r>
              <a:rPr lang="hr-HR" altLang="sr-Latn-RS" sz="1500" dirty="0">
                <a:solidFill>
                  <a:schemeClr val="bg1">
                    <a:lumMod val="85000"/>
                  </a:schemeClr>
                </a:solidFill>
              </a:rPr>
              <a:t>…</a:t>
            </a:r>
          </a:p>
          <a:p>
            <a:pPr lvl="1" algn="just" eaLnBrk="1" hangingPunct="1"/>
            <a:endParaRPr lang="en-US" altLang="sr-Latn-RS" dirty="0" smtClean="0"/>
          </a:p>
        </p:txBody>
      </p:sp>
      <p:sp>
        <p:nvSpPr>
          <p:cNvPr id="174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94557F7-5AC4-4B1B-A67A-4C847E7D715A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110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156500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Primjeri statističkih populacija</a:t>
            </a:r>
            <a:endParaRPr lang="en-US" altLang="sr-Latn-RS" sz="3000" dirty="0"/>
          </a:p>
        </p:txBody>
      </p:sp>
      <p:sp>
        <p:nvSpPr>
          <p:cNvPr id="1741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algn="just" eaLnBrk="1" hangingPunct="1"/>
            <a:r>
              <a:rPr lang="hr-HR" altLang="sr-Latn-RS" sz="1500" dirty="0"/>
              <a:t>Ako želimo znati srednju težinu svih 20-godišnjaka u Hrvatskoj, onda je populacija svi pojedinci stari 20 godina koji žive u Hrvatskoj.</a:t>
            </a:r>
          </a:p>
          <a:p>
            <a:pPr lvl="1" algn="just" eaLnBrk="1" hangingPunct="1"/>
            <a:r>
              <a:rPr lang="hr-HR" altLang="sr-Latn-RS" sz="1500" dirty="0"/>
              <a:t>Ako želimo znati udio sredovječnih muškaraca koji nemaju srčani udar nakon što konzumirali određeni lijek, onda je populacija skup svih sredovječnih muškaraca koji su primali ovu terapiju.</a:t>
            </a:r>
          </a:p>
          <a:p>
            <a:pPr lvl="1" algn="just" eaLnBrk="1" hangingPunct="1"/>
            <a:r>
              <a:rPr lang="hr-HR" altLang="sr-Latn-RS" sz="1500" dirty="0"/>
              <a:t>Ako želimo znati postotak loše </a:t>
            </a:r>
            <a:r>
              <a:rPr lang="hr-HR" altLang="sr-Latn-RS" sz="1500" dirty="0" err="1"/>
              <a:t>istokarenih</a:t>
            </a:r>
            <a:r>
              <a:rPr lang="hr-HR" altLang="sr-Latn-RS" sz="1500" dirty="0"/>
              <a:t> dijelova nekog aparata u određenoj seriji proizvoda tada je naša populacija cjelokupan broj dijelova iz određene serije.</a:t>
            </a:r>
          </a:p>
          <a:p>
            <a:pPr lvl="1" algn="just" eaLnBrk="1" hangingPunct="1"/>
            <a:r>
              <a:rPr lang="hr-HR" altLang="sr-Latn-RS" sz="1500" dirty="0"/>
              <a:t>Ako želimo znati prosječan prihod pop pjevača na domaćoj estradnoj sceni tada je naša populacija skup svih pop pjevača.</a:t>
            </a:r>
          </a:p>
          <a:p>
            <a:pPr lvl="1" algn="just" eaLnBrk="1" hangingPunct="1"/>
            <a:r>
              <a:rPr lang="hr-HR" altLang="sr-Latn-RS" sz="1500" dirty="0"/>
              <a:t>…</a:t>
            </a:r>
          </a:p>
          <a:p>
            <a:pPr lvl="1" algn="just" eaLnBrk="1" hangingPunct="1"/>
            <a:endParaRPr lang="en-US" altLang="sr-Latn-RS" dirty="0" smtClean="0"/>
          </a:p>
        </p:txBody>
      </p:sp>
      <p:sp>
        <p:nvSpPr>
          <p:cNvPr id="174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94557F7-5AC4-4B1B-A67A-4C847E7D715A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111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341915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Uzorak</a:t>
            </a:r>
            <a:endParaRPr lang="en-US" altLang="sr-Latn-RS" sz="30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57175" lvl="1" indent="-257175">
              <a:lnSpc>
                <a:spcPct val="150000"/>
              </a:lnSpc>
              <a:buFontTx/>
              <a:buChar char="•"/>
              <a:defRPr/>
            </a:pPr>
            <a:r>
              <a:rPr lang="hr-HR" sz="1650" dirty="0"/>
              <a:t>Mjerenje svih jedinki u populaciji je nemoguće.</a:t>
            </a:r>
          </a:p>
          <a:p>
            <a:pPr marL="257175" lvl="1" indent="-257175" algn="just">
              <a:lnSpc>
                <a:spcPct val="150000"/>
              </a:lnSpc>
              <a:buFontTx/>
              <a:buChar char="•"/>
              <a:defRPr/>
            </a:pPr>
            <a:r>
              <a:rPr lang="hr-HR" sz="1650" dirty="0"/>
              <a:t>Uzorkovanje populacije je proces selekcije podskupa.</a:t>
            </a:r>
          </a:p>
          <a:p>
            <a:pPr marL="257175" lvl="1" indent="-257175" algn="just">
              <a:lnSpc>
                <a:spcPct val="150000"/>
              </a:lnSpc>
              <a:buFontTx/>
              <a:buChar char="•"/>
              <a:defRPr/>
            </a:pPr>
            <a:r>
              <a:rPr lang="hr-HR" altLang="sr-Latn-RS" sz="1650" dirty="0"/>
              <a:t>Uzorak se odabire na način da </a:t>
            </a:r>
            <a:r>
              <a:rPr lang="hr-HR" altLang="sr-Latn-RS" sz="1650" b="1" dirty="0">
                <a:solidFill>
                  <a:srgbClr val="002060"/>
                </a:solidFill>
              </a:rPr>
              <a:t>reprezentira</a:t>
            </a:r>
            <a:r>
              <a:rPr lang="hr-HR" altLang="sr-Latn-RS" sz="1650" dirty="0"/>
              <a:t> populaciju u istraživanju</a:t>
            </a:r>
            <a:r>
              <a:rPr lang="en-US" altLang="sr-Latn-RS" sz="1650" dirty="0"/>
              <a:t>.</a:t>
            </a:r>
          </a:p>
          <a:p>
            <a:pPr eaLnBrk="1" hangingPunct="1">
              <a:buFontTx/>
              <a:buNone/>
              <a:defRPr/>
            </a:pPr>
            <a:endParaRPr lang="en-US" altLang="sr-Latn-RS" dirty="0" smtClean="0"/>
          </a:p>
          <a:p>
            <a:pPr eaLnBrk="1" hangingPunct="1">
              <a:defRPr/>
            </a:pPr>
            <a:endParaRPr lang="en-US" altLang="sr-Latn-RS" dirty="0" smtClean="0"/>
          </a:p>
        </p:txBody>
      </p:sp>
      <p:sp>
        <p:nvSpPr>
          <p:cNvPr id="2048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27E86B9-C421-45AA-BABA-3ABB245FC284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112</a:t>
            </a:fld>
            <a:endParaRPr lang="en-US" altLang="sr-Latn-RS" sz="1050"/>
          </a:p>
        </p:txBody>
      </p:sp>
      <p:pic>
        <p:nvPicPr>
          <p:cNvPr id="2048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615" b="58038"/>
          <a:stretch>
            <a:fillRect/>
          </a:stretch>
        </p:blipFill>
        <p:spPr bwMode="auto">
          <a:xfrm>
            <a:off x="2742605" y="2870944"/>
            <a:ext cx="1372791" cy="1365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538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Statističko zaključivanje</a:t>
            </a: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87B901A-C96A-44B2-8AA6-949FE515145B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113</a:t>
            </a:fld>
            <a:endParaRPr lang="en-US" altLang="sr-Latn-RS" sz="1050"/>
          </a:p>
        </p:txBody>
      </p:sp>
      <p:grpSp>
        <p:nvGrpSpPr>
          <p:cNvPr id="3" name="Group 2"/>
          <p:cNvGrpSpPr/>
          <p:nvPr/>
        </p:nvGrpSpPr>
        <p:grpSpPr>
          <a:xfrm>
            <a:off x="628650" y="1428750"/>
            <a:ext cx="6000750" cy="2286000"/>
            <a:chOff x="838200" y="1905000"/>
            <a:chExt cx="8001000" cy="3048000"/>
          </a:xfrm>
        </p:grpSpPr>
        <p:sp>
          <p:nvSpPr>
            <p:cNvPr id="2" name="Oval 1"/>
            <p:cNvSpPr/>
            <p:nvPr/>
          </p:nvSpPr>
          <p:spPr>
            <a:xfrm>
              <a:off x="5029200" y="1905000"/>
              <a:ext cx="3810000" cy="304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1013" b="1" dirty="0"/>
                <a:t>POPULACIJA</a:t>
              </a:r>
            </a:p>
          </p:txBody>
        </p:sp>
        <p:sp>
          <p:nvSpPr>
            <p:cNvPr id="4" name="Oval 3"/>
            <p:cNvSpPr/>
            <p:nvPr/>
          </p:nvSpPr>
          <p:spPr>
            <a:xfrm>
              <a:off x="838200" y="3124200"/>
              <a:ext cx="1600200" cy="685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1200" b="1" dirty="0"/>
                <a:t>UZORAK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2529345" y="3429000"/>
              <a:ext cx="233271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895600" y="2971800"/>
              <a:ext cx="1030625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sz="1013" dirty="0"/>
                <a:t>STATISTIKA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763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mtClean="0"/>
              <a:t>Načini uzorkovanja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1800" dirty="0"/>
              <a:t>Uzorci se dijele na </a:t>
            </a:r>
            <a:r>
              <a:rPr lang="hr-HR" sz="1800" b="1" dirty="0"/>
              <a:t>nevjerojatnosne</a:t>
            </a:r>
            <a:r>
              <a:rPr lang="hr-HR" sz="1800" dirty="0"/>
              <a:t> koji se koriste u pilot studijama, kvalitativnim istraživanjima, razvojima hipoteza, a ne smiju se koristiti u statističkom zaključivanju, i </a:t>
            </a:r>
            <a:r>
              <a:rPr lang="hr-HR" sz="1800" b="1" dirty="0"/>
              <a:t>vjerojatnosne</a:t>
            </a:r>
            <a:r>
              <a:rPr lang="hr-HR" sz="1800" dirty="0"/>
              <a:t> koji se koriste pri statističkom zaključivanju</a:t>
            </a: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E584689-118D-4976-A461-E3E8A116AE94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114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31160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 err="1"/>
              <a:t>Vjerojatnosni</a:t>
            </a:r>
            <a:r>
              <a:rPr lang="hr-HR" altLang="sr-Latn-RS" sz="3000" dirty="0"/>
              <a:t> uzorci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hr-HR" sz="2100" dirty="0"/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>
                <a:solidFill>
                  <a:schemeClr val="accent3">
                    <a:lumMod val="85000"/>
                  </a:schemeClr>
                </a:solidFill>
              </a:rPr>
              <a:t>Jednostavan slučajni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>
                <a:solidFill>
                  <a:schemeClr val="accent3">
                    <a:lumMod val="85000"/>
                  </a:schemeClr>
                </a:solidFill>
              </a:rPr>
              <a:t>Sistematski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>
                <a:solidFill>
                  <a:schemeClr val="accent3">
                    <a:lumMod val="85000"/>
                  </a:schemeClr>
                </a:solidFill>
              </a:rPr>
              <a:t>Stratificirani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 err="1">
                <a:solidFill>
                  <a:schemeClr val="accent3">
                    <a:lumMod val="85000"/>
                  </a:schemeClr>
                </a:solidFill>
              </a:rPr>
              <a:t>Klaster</a:t>
            </a:r>
            <a:endParaRPr lang="hr-HR" sz="1650" dirty="0">
              <a:solidFill>
                <a:schemeClr val="accent3">
                  <a:lumMod val="85000"/>
                </a:schemeClr>
              </a:solidFill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>
                <a:solidFill>
                  <a:schemeClr val="accent3">
                    <a:lumMod val="85000"/>
                  </a:schemeClr>
                </a:solidFill>
              </a:rPr>
              <a:t>Kombinirani</a:t>
            </a:r>
          </a:p>
          <a:p>
            <a:pPr eaLnBrk="1" hangingPunct="1">
              <a:defRPr/>
            </a:pPr>
            <a:endParaRPr lang="hr-HR" sz="2100" dirty="0"/>
          </a:p>
          <a:p>
            <a:pPr eaLnBrk="1" hangingPunct="1">
              <a:defRPr/>
            </a:pPr>
            <a:endParaRPr lang="hr-HR" sz="2100" dirty="0"/>
          </a:p>
          <a:p>
            <a:pPr eaLnBrk="1" hangingPunct="1">
              <a:defRPr/>
            </a:pPr>
            <a:endParaRPr lang="hr-HR" sz="2100" dirty="0"/>
          </a:p>
          <a:p>
            <a:pPr eaLnBrk="1" hangingPunct="1">
              <a:defRPr/>
            </a:pPr>
            <a:endParaRPr lang="hr-HR" sz="2100" dirty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648F9AA-7EFF-4416-9E8C-CDBC70196035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115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342424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 err="1"/>
              <a:t>Vjerojatnosni</a:t>
            </a:r>
            <a:r>
              <a:rPr lang="hr-HR" altLang="sr-Latn-RS" sz="3000" dirty="0"/>
              <a:t> uzorci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hr-HR" sz="2100" dirty="0"/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/>
              <a:t>Jednostavan slučajni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>
                <a:solidFill>
                  <a:schemeClr val="accent3">
                    <a:lumMod val="85000"/>
                  </a:schemeClr>
                </a:solidFill>
              </a:rPr>
              <a:t>Sistematski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>
                <a:solidFill>
                  <a:schemeClr val="accent3">
                    <a:lumMod val="85000"/>
                  </a:schemeClr>
                </a:solidFill>
              </a:rPr>
              <a:t>Stratificirani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 err="1">
                <a:solidFill>
                  <a:schemeClr val="accent3">
                    <a:lumMod val="85000"/>
                  </a:schemeClr>
                </a:solidFill>
              </a:rPr>
              <a:t>Klaster</a:t>
            </a:r>
            <a:endParaRPr lang="hr-HR" sz="1650" dirty="0">
              <a:solidFill>
                <a:schemeClr val="accent3">
                  <a:lumMod val="85000"/>
                </a:schemeClr>
              </a:solidFill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>
                <a:solidFill>
                  <a:schemeClr val="accent3">
                    <a:lumMod val="85000"/>
                  </a:schemeClr>
                </a:solidFill>
              </a:rPr>
              <a:t>Kombinirani</a:t>
            </a:r>
            <a:endParaRPr lang="hr-HR" sz="1650" dirty="0"/>
          </a:p>
          <a:p>
            <a:pPr eaLnBrk="1" hangingPunct="1">
              <a:defRPr/>
            </a:pPr>
            <a:endParaRPr lang="hr-HR" sz="2100" dirty="0"/>
          </a:p>
          <a:p>
            <a:pPr eaLnBrk="1" hangingPunct="1">
              <a:defRPr/>
            </a:pPr>
            <a:endParaRPr lang="hr-HR" sz="2100" dirty="0"/>
          </a:p>
          <a:p>
            <a:pPr eaLnBrk="1" hangingPunct="1">
              <a:defRPr/>
            </a:pPr>
            <a:endParaRPr lang="hr-HR" sz="2100" dirty="0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042AFFB-1650-4C60-982B-D535B65B4CDB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116</a:t>
            </a:fld>
            <a:endParaRPr lang="en-US" altLang="sr-Latn-RS" sz="1050"/>
          </a:p>
        </p:txBody>
      </p:sp>
      <p:pic>
        <p:nvPicPr>
          <p:cNvPr id="33797" name="Picture 4" descr="simple random samp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260" y="1583532"/>
            <a:ext cx="2631281" cy="2627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844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Jednostavan slučajni uzorak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hr-HR" sz="1800" dirty="0"/>
              <a:t>Slučajno izabiremo n jedinki iz populacije veličine N pri čemu svaka jedinka ima jednaku šansu (vjerojatnost) da bude izabrana u uzorak.</a:t>
            </a:r>
          </a:p>
          <a:p>
            <a:pPr algn="just" eaLnBrk="1" hangingPunct="1"/>
            <a:endParaRPr lang="hr-HR" altLang="sr-Latn-RS" sz="1800" dirty="0"/>
          </a:p>
          <a:p>
            <a:pPr marL="0" indent="0" algn="just">
              <a:buNone/>
            </a:pPr>
            <a:r>
              <a:rPr lang="hr-HR" altLang="sr-Latn-RS" sz="1500" dirty="0"/>
              <a:t>PREDNOSTI: jednostavnost</a:t>
            </a:r>
          </a:p>
          <a:p>
            <a:pPr marL="0" indent="0" algn="just">
              <a:buNone/>
            </a:pPr>
            <a:endParaRPr lang="hr-HR" altLang="sr-Latn-RS" sz="1500" dirty="0"/>
          </a:p>
          <a:p>
            <a:pPr marL="0" indent="0" algn="just">
              <a:buNone/>
            </a:pPr>
            <a:r>
              <a:rPr lang="hr-HR" altLang="sr-Latn-RS" sz="1500" dirty="0"/>
              <a:t>NEDOSTATCI: </a:t>
            </a:r>
            <a:r>
              <a:rPr lang="hr-HR" sz="1600" dirty="0"/>
              <a:t>postoji šansa da uzorak nije dovoljno precizan; uzorak može biti preskup</a:t>
            </a:r>
            <a:r>
              <a:rPr lang="hr-HR" altLang="sr-Latn-RS" sz="1500" dirty="0" smtClean="0"/>
              <a:t>.</a:t>
            </a:r>
            <a:endParaRPr lang="hr-HR" altLang="sr-Latn-RS" sz="1500" dirty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999BFD9-795A-46BE-95B5-8ED26D760122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117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414385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 err="1"/>
              <a:t>Vjerojatnosni</a:t>
            </a:r>
            <a:r>
              <a:rPr lang="hr-HR" altLang="sr-Latn-RS" sz="3000" dirty="0"/>
              <a:t> uzorci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hr-HR" sz="2100" dirty="0"/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>
                <a:solidFill>
                  <a:schemeClr val="accent3">
                    <a:lumMod val="85000"/>
                  </a:schemeClr>
                </a:solidFill>
              </a:rPr>
              <a:t>Jednostavan slučajni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/>
              <a:t>Sistematski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>
                <a:solidFill>
                  <a:schemeClr val="accent3">
                    <a:lumMod val="85000"/>
                  </a:schemeClr>
                </a:solidFill>
              </a:rPr>
              <a:t>Stratificirani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 err="1">
                <a:solidFill>
                  <a:schemeClr val="accent3">
                    <a:lumMod val="85000"/>
                  </a:schemeClr>
                </a:solidFill>
              </a:rPr>
              <a:t>Klaster</a:t>
            </a:r>
            <a:endParaRPr lang="hr-HR" sz="1650" dirty="0">
              <a:solidFill>
                <a:schemeClr val="accent3">
                  <a:lumMod val="85000"/>
                </a:schemeClr>
              </a:solidFill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>
                <a:solidFill>
                  <a:schemeClr val="accent3">
                    <a:lumMod val="85000"/>
                  </a:schemeClr>
                </a:solidFill>
              </a:rPr>
              <a:t>Kombinirani</a:t>
            </a:r>
            <a:endParaRPr lang="hr-HR" sz="1650" dirty="0"/>
          </a:p>
          <a:p>
            <a:pPr eaLnBrk="1" hangingPunct="1">
              <a:defRPr/>
            </a:pPr>
            <a:endParaRPr lang="hr-HR" sz="2100" dirty="0"/>
          </a:p>
          <a:p>
            <a:pPr eaLnBrk="1" hangingPunct="1">
              <a:defRPr/>
            </a:pPr>
            <a:endParaRPr lang="hr-HR" sz="2100" dirty="0"/>
          </a:p>
          <a:p>
            <a:pPr eaLnBrk="1" hangingPunct="1">
              <a:defRPr/>
            </a:pPr>
            <a:endParaRPr lang="hr-HR" sz="2100" dirty="0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C5F3DB6-C0D8-4D73-8B52-3460AF0971F3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118</a:t>
            </a:fld>
            <a:endParaRPr lang="en-US" altLang="sr-Latn-RS" sz="1050"/>
          </a:p>
        </p:txBody>
      </p:sp>
      <p:pic>
        <p:nvPicPr>
          <p:cNvPr id="3584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260" y="1583532"/>
            <a:ext cx="2631281" cy="2627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633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 err="1"/>
              <a:t>Vjerojatnosni</a:t>
            </a:r>
            <a:r>
              <a:rPr lang="hr-HR" altLang="sr-Latn-RS" sz="3000" dirty="0"/>
              <a:t> uzorci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hr-HR" sz="2100" dirty="0"/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>
                <a:solidFill>
                  <a:schemeClr val="accent3">
                    <a:lumMod val="85000"/>
                  </a:schemeClr>
                </a:solidFill>
              </a:rPr>
              <a:t>Jednostavan slučajni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/>
              <a:t>Sistematski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>
                <a:solidFill>
                  <a:schemeClr val="accent3">
                    <a:lumMod val="85000"/>
                  </a:schemeClr>
                </a:solidFill>
              </a:rPr>
              <a:t>Stratificirani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 err="1">
                <a:solidFill>
                  <a:schemeClr val="accent3">
                    <a:lumMod val="85000"/>
                  </a:schemeClr>
                </a:solidFill>
              </a:rPr>
              <a:t>Klaster</a:t>
            </a:r>
            <a:endParaRPr lang="hr-HR" sz="1650" dirty="0">
              <a:solidFill>
                <a:schemeClr val="accent3">
                  <a:lumMod val="85000"/>
                </a:schemeClr>
              </a:solidFill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>
                <a:solidFill>
                  <a:schemeClr val="accent3">
                    <a:lumMod val="85000"/>
                  </a:schemeClr>
                </a:solidFill>
              </a:rPr>
              <a:t>Kombinirani</a:t>
            </a:r>
            <a:endParaRPr lang="hr-HR" sz="1650" dirty="0"/>
          </a:p>
          <a:p>
            <a:pPr eaLnBrk="1" hangingPunct="1">
              <a:defRPr/>
            </a:pPr>
            <a:endParaRPr lang="hr-HR" sz="2100" dirty="0"/>
          </a:p>
          <a:p>
            <a:pPr eaLnBrk="1" hangingPunct="1">
              <a:defRPr/>
            </a:pPr>
            <a:endParaRPr lang="hr-HR" sz="2100" dirty="0"/>
          </a:p>
          <a:p>
            <a:pPr eaLnBrk="1" hangingPunct="1">
              <a:defRPr/>
            </a:pPr>
            <a:endParaRPr lang="hr-HR" sz="2100" dirty="0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9DF42F8-3452-4D6D-9B86-5B94537CD8D4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119</a:t>
            </a:fld>
            <a:endParaRPr lang="en-US" altLang="sr-Latn-RS" sz="1050"/>
          </a:p>
        </p:txBody>
      </p:sp>
      <p:pic>
        <p:nvPicPr>
          <p:cNvPr id="36869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260" y="1583532"/>
            <a:ext cx="2631281" cy="2627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127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 algn="l" defTabSz="385743" rtl="0">
              <a:lnSpc>
                <a:spcPct val="90000"/>
              </a:lnSpc>
              <a:spcBef>
                <a:spcPct val="0"/>
              </a:spcBef>
            </a:pPr>
            <a:r>
              <a:rPr lang="hr-HR" sz="1523" b="1" dirty="0">
                <a:solidFill>
                  <a:srgbClr val="C00000"/>
                </a:solidFill>
              </a:rPr>
              <a:t>Instalacija sustava R</a:t>
            </a:r>
            <a:r>
              <a:rPr lang="hr-HR" b="1" dirty="0">
                <a:solidFill>
                  <a:srgbClr val="C00000"/>
                </a:solidFill>
              </a:rPr>
              <a:t/>
            </a:r>
            <a:br>
              <a:rPr lang="hr-HR" b="1" dirty="0">
                <a:solidFill>
                  <a:srgbClr val="C00000"/>
                </a:solidFill>
              </a:rPr>
            </a:br>
            <a:endParaRPr lang="hr-HR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endParaRPr lang="hr-HR" dirty="0"/>
          </a:p>
          <a:p>
            <a:pPr lvl="0"/>
            <a:endParaRPr lang="hr-HR" dirty="0" smtClean="0"/>
          </a:p>
          <a:p>
            <a:pPr lvl="0"/>
            <a:endParaRPr lang="hr-HR" dirty="0"/>
          </a:p>
          <a:p>
            <a:pPr lvl="0"/>
            <a:r>
              <a:rPr lang="hr-HR" dirty="0" smtClean="0"/>
              <a:t>R radi </a:t>
            </a:r>
            <a:r>
              <a:rPr lang="hr-HR" dirty="0"/>
              <a:t>na različitim </a:t>
            </a:r>
            <a:r>
              <a:rPr lang="hr-HR" dirty="0" smtClean="0"/>
              <a:t>platformama (UNIX</a:t>
            </a:r>
            <a:r>
              <a:rPr lang="hr-HR" dirty="0"/>
              <a:t>, Windows, Mac </a:t>
            </a:r>
            <a:r>
              <a:rPr lang="hr-HR" dirty="0" smtClean="0"/>
              <a:t>OS) i njihovim OS.</a:t>
            </a:r>
          </a:p>
          <a:p>
            <a:pPr lvl="0"/>
            <a:r>
              <a:rPr lang="hr-HR" dirty="0"/>
              <a:t>S </a:t>
            </a:r>
            <a:r>
              <a:rPr lang="hr-HR" i="1" dirty="0"/>
              <a:t>web</a:t>
            </a:r>
            <a:r>
              <a:rPr lang="hr-HR" dirty="0"/>
              <a:t>-stranice </a:t>
            </a:r>
            <a:r>
              <a:rPr lang="hr-HR" u="sng" dirty="0">
                <a:hlinkClick r:id="rId2"/>
              </a:rPr>
              <a:t>http://cran.r-project.org/bin/</a:t>
            </a:r>
            <a:r>
              <a:rPr lang="hr-HR" dirty="0"/>
              <a:t> potrebno je odabrati verziju kompatibilnu našem sustavu na računalu</a:t>
            </a:r>
            <a:r>
              <a:rPr lang="hr-HR" dirty="0" smtClean="0"/>
              <a:t>.</a:t>
            </a:r>
          </a:p>
          <a:p>
            <a:pPr lvl="0"/>
            <a:r>
              <a:rPr lang="hr-HR" dirty="0"/>
              <a:t>Instalacija na Windows </a:t>
            </a:r>
            <a:r>
              <a:rPr lang="hr-HR" dirty="0" smtClean="0"/>
              <a:t>je klasična.</a:t>
            </a:r>
          </a:p>
          <a:p>
            <a:pPr lvl="0"/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10558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Sistematski uzorak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hr-HR" altLang="sr-Latn-RS" sz="1650" dirty="0"/>
              <a:t>Prva jedinka koja ulazi u uzorak izabire se slučajno; nakon toga izabiremo svaku n-tu jedinku iz populacije veličine N (npr. svaku desetu, svaku šestu</a:t>
            </a:r>
            <a:r>
              <a:rPr lang="hr-HR" altLang="sr-Latn-RS" sz="1650" dirty="0" smtClean="0"/>
              <a:t>).</a:t>
            </a:r>
            <a:endParaRPr lang="hr-HR" altLang="sr-Latn-RS" sz="1800" dirty="0" smtClean="0"/>
          </a:p>
          <a:p>
            <a:pPr algn="just"/>
            <a:endParaRPr lang="hr-HR" altLang="sr-Latn-RS" sz="1800" dirty="0"/>
          </a:p>
          <a:p>
            <a:pPr marL="0" indent="0" algn="just">
              <a:buNone/>
            </a:pPr>
            <a:r>
              <a:rPr lang="hr-HR" altLang="sr-Latn-RS" sz="1500" dirty="0" smtClean="0"/>
              <a:t>PREDNOSTI</a:t>
            </a:r>
            <a:r>
              <a:rPr lang="hr-HR" altLang="sr-Latn-RS" sz="1500" dirty="0"/>
              <a:t>: jednostavno za objašnjenje i sprovođenje.</a:t>
            </a:r>
          </a:p>
          <a:p>
            <a:pPr marL="0" indent="0" algn="just">
              <a:buNone/>
            </a:pPr>
            <a:endParaRPr lang="hr-HR" altLang="sr-Latn-RS" sz="1500" dirty="0"/>
          </a:p>
          <a:p>
            <a:pPr marL="0" indent="0" algn="just">
              <a:buNone/>
            </a:pPr>
            <a:r>
              <a:rPr lang="hr-HR" altLang="sr-Latn-RS" sz="1500" dirty="0"/>
              <a:t>NEDOSTATCI: netočan ukoliko postoji obrazac u podacima koji se ponavlja ciklički.</a:t>
            </a: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444A491-E1A9-4041-AEE5-D888BFAFF8EB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120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390401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mtClean="0"/>
              <a:t>Vjerojatnosni uzorci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hr-HR" sz="1650" dirty="0"/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>
                <a:solidFill>
                  <a:schemeClr val="accent3">
                    <a:lumMod val="85000"/>
                  </a:schemeClr>
                </a:solidFill>
              </a:rPr>
              <a:t>Jednostavan slučajni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>
                <a:solidFill>
                  <a:schemeClr val="accent3">
                    <a:lumMod val="85000"/>
                  </a:schemeClr>
                </a:solidFill>
              </a:rPr>
              <a:t> Sistematski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/>
              <a:t>Stratificirani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 err="1">
                <a:solidFill>
                  <a:schemeClr val="accent3">
                    <a:lumMod val="85000"/>
                  </a:schemeClr>
                </a:solidFill>
              </a:rPr>
              <a:t>Klaster</a:t>
            </a:r>
            <a:endParaRPr lang="hr-HR" sz="1650" dirty="0">
              <a:solidFill>
                <a:schemeClr val="accent3">
                  <a:lumMod val="85000"/>
                </a:schemeClr>
              </a:solidFill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>
                <a:solidFill>
                  <a:schemeClr val="accent3">
                    <a:lumMod val="85000"/>
                  </a:schemeClr>
                </a:solidFill>
              </a:rPr>
              <a:t>Kombinirani</a:t>
            </a:r>
          </a:p>
          <a:p>
            <a:pPr eaLnBrk="1" hangingPunct="1">
              <a:defRPr/>
            </a:pPr>
            <a:endParaRPr lang="hr-HR" sz="2100" dirty="0"/>
          </a:p>
          <a:p>
            <a:pPr eaLnBrk="1" hangingPunct="1">
              <a:defRPr/>
            </a:pPr>
            <a:endParaRPr lang="hr-HR" sz="2100" dirty="0"/>
          </a:p>
          <a:p>
            <a:pPr eaLnBrk="1" hangingPunct="1">
              <a:defRPr/>
            </a:pPr>
            <a:endParaRPr lang="hr-HR" sz="2100" dirty="0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E150CF5-10D7-4715-9222-2C604247FE28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121</a:t>
            </a:fld>
            <a:endParaRPr lang="en-US" altLang="sr-Latn-RS" sz="1050"/>
          </a:p>
        </p:txBody>
      </p:sp>
      <p:pic>
        <p:nvPicPr>
          <p:cNvPr id="38917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260" y="1583532"/>
            <a:ext cx="2631281" cy="2627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022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Stratificirani uzorak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hr-HR" altLang="sr-Latn-RS" sz="1650" dirty="0"/>
              <a:t>Zahtijeva slučajan izbor klastera, nakon čega slijedi uzorkovanje svih jedinica unutar odabranih klastera. Slično stratificiranom uzorku, zahtijeva podjelu populacije na nepreklapajuće klastere..</a:t>
            </a:r>
          </a:p>
          <a:p>
            <a:pPr algn="just" eaLnBrk="1" hangingPunct="1"/>
            <a:endParaRPr lang="hr-HR" altLang="sr-Latn-RS" sz="750" dirty="0"/>
          </a:p>
          <a:p>
            <a:pPr marL="0" indent="0" algn="just">
              <a:buNone/>
            </a:pPr>
            <a:r>
              <a:rPr lang="hr-HR" altLang="sr-Latn-RS" sz="1500" dirty="0"/>
              <a:t>PREDNOSTI: točnost.</a:t>
            </a:r>
          </a:p>
          <a:p>
            <a:pPr marL="0" indent="0" algn="just">
              <a:buNone/>
            </a:pPr>
            <a:endParaRPr lang="hr-HR" altLang="sr-Latn-RS" sz="1500" dirty="0"/>
          </a:p>
          <a:p>
            <a:pPr marL="0" indent="0" algn="just">
              <a:buNone/>
            </a:pPr>
            <a:r>
              <a:rPr lang="hr-HR" altLang="sr-Latn-RS" sz="1500" dirty="0"/>
              <a:t>NEDOSTATCI: zahtjeva određeno predznanje o populaciji koja se </a:t>
            </a:r>
            <a:r>
              <a:rPr lang="hr-HR" altLang="sr-Latn-RS" sz="1500" dirty="0" err="1"/>
              <a:t>uzorkuje</a:t>
            </a:r>
            <a:r>
              <a:rPr lang="hr-HR" altLang="sr-Latn-RS" sz="1500" dirty="0"/>
              <a:t>.</a:t>
            </a: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F331502-3A45-4CAA-994E-5F1B3D32C3CD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122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228371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 err="1"/>
              <a:t>Vjerojatnosni</a:t>
            </a:r>
            <a:r>
              <a:rPr lang="hr-HR" altLang="sr-Latn-RS" sz="3000" dirty="0"/>
              <a:t> uzorci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hr-HR" sz="2100" dirty="0"/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>
                <a:solidFill>
                  <a:schemeClr val="accent3">
                    <a:lumMod val="85000"/>
                  </a:schemeClr>
                </a:solidFill>
              </a:rPr>
              <a:t>Jednostavan slučajni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>
                <a:solidFill>
                  <a:schemeClr val="accent3">
                    <a:lumMod val="85000"/>
                  </a:schemeClr>
                </a:solidFill>
              </a:rPr>
              <a:t>Sistematski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>
                <a:solidFill>
                  <a:schemeClr val="accent3">
                    <a:lumMod val="85000"/>
                  </a:schemeClr>
                </a:solidFill>
              </a:rPr>
              <a:t>Stratificirani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 err="1"/>
              <a:t>Klaster</a:t>
            </a:r>
            <a:endParaRPr lang="hr-HR" sz="1650" dirty="0"/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>
                <a:solidFill>
                  <a:schemeClr val="accent3">
                    <a:lumMod val="85000"/>
                  </a:schemeClr>
                </a:solidFill>
              </a:rPr>
              <a:t>Kombinirani</a:t>
            </a:r>
          </a:p>
          <a:p>
            <a:pPr eaLnBrk="1" hangingPunct="1">
              <a:defRPr/>
            </a:pPr>
            <a:endParaRPr lang="hr-HR" sz="2100" dirty="0"/>
          </a:p>
          <a:p>
            <a:pPr eaLnBrk="1" hangingPunct="1">
              <a:defRPr/>
            </a:pPr>
            <a:endParaRPr lang="hr-HR" sz="2100" dirty="0"/>
          </a:p>
          <a:p>
            <a:pPr eaLnBrk="1" hangingPunct="1">
              <a:defRPr/>
            </a:pPr>
            <a:endParaRPr lang="hr-HR" sz="2100" dirty="0"/>
          </a:p>
          <a:p>
            <a:pPr eaLnBrk="1" hangingPunct="1">
              <a:defRPr/>
            </a:pPr>
            <a:endParaRPr lang="hr-HR" sz="2100" dirty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6179746-CEB3-4B4D-8564-B4B8C6D68045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123</a:t>
            </a:fld>
            <a:endParaRPr lang="en-US" altLang="sr-Latn-RS" sz="1050"/>
          </a:p>
        </p:txBody>
      </p:sp>
      <p:pic>
        <p:nvPicPr>
          <p:cNvPr id="4096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260" y="1583532"/>
            <a:ext cx="2631281" cy="2627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92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mtClean="0"/>
              <a:t>Klaster uzorak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lnSpc>
                <a:spcPct val="150000"/>
              </a:lnSpc>
            </a:pPr>
            <a:r>
              <a:rPr lang="hr-HR" altLang="sr-Latn-RS" sz="1650" dirty="0"/>
              <a:t>Zahtjeva uzorkovanje svake jedinice u slučajno odabranim </a:t>
            </a:r>
            <a:r>
              <a:rPr lang="hr-HR" altLang="sr-Latn-RS" sz="1650" dirty="0" err="1"/>
              <a:t>klasterima</a:t>
            </a:r>
            <a:r>
              <a:rPr lang="hr-HR" altLang="sr-Latn-RS" sz="1650" dirty="0"/>
              <a:t>. Kao i u stratificiranom uzorku zahtjeva podjelu populacije na </a:t>
            </a:r>
            <a:r>
              <a:rPr lang="hr-HR" altLang="sr-Latn-RS" sz="1650" dirty="0" err="1"/>
              <a:t>nepreklapajuće</a:t>
            </a:r>
            <a:r>
              <a:rPr lang="hr-HR" altLang="sr-Latn-RS" sz="1650" dirty="0"/>
              <a:t> blokove.</a:t>
            </a:r>
          </a:p>
          <a:p>
            <a:pPr algn="just" eaLnBrk="1" hangingPunct="1"/>
            <a:endParaRPr lang="hr-HR" altLang="sr-Latn-RS" sz="1800" dirty="0"/>
          </a:p>
          <a:p>
            <a:pPr marL="0" indent="0" algn="just">
              <a:buNone/>
            </a:pPr>
            <a:r>
              <a:rPr lang="hr-HR" altLang="sr-Latn-RS" sz="1500" dirty="0"/>
              <a:t>PREDNOSTI: manji troškovi.</a:t>
            </a:r>
          </a:p>
          <a:p>
            <a:pPr marL="0" indent="0" algn="just">
              <a:buNone/>
            </a:pPr>
            <a:endParaRPr lang="hr-HR" altLang="sr-Latn-RS" sz="1500" dirty="0"/>
          </a:p>
          <a:p>
            <a:pPr marL="0" indent="0" algn="just">
              <a:buNone/>
            </a:pPr>
            <a:r>
              <a:rPr lang="hr-HR" altLang="sr-Latn-RS" sz="1500" dirty="0"/>
              <a:t>NEDOSTATCI: neprecizan ukoliko postoji velika varijabilnost među </a:t>
            </a:r>
            <a:r>
              <a:rPr lang="hr-HR" altLang="sr-Latn-RS" sz="1500" dirty="0" err="1"/>
              <a:t>klasterima</a:t>
            </a:r>
            <a:r>
              <a:rPr lang="hr-HR" altLang="sr-Latn-RS" sz="1500" dirty="0"/>
              <a:t>.</a:t>
            </a: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F840FC3-206E-4C70-B140-C8AC1382CC0E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124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109162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 err="1"/>
              <a:t>Vjerojatnosni</a:t>
            </a:r>
            <a:r>
              <a:rPr lang="hr-HR" altLang="sr-Latn-RS" sz="3000" dirty="0"/>
              <a:t> uzorci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hr-HR" sz="2100" dirty="0"/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>
                <a:solidFill>
                  <a:schemeClr val="accent3">
                    <a:lumMod val="85000"/>
                  </a:schemeClr>
                </a:solidFill>
              </a:rPr>
              <a:t>Jednostavan slučajni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>
                <a:solidFill>
                  <a:schemeClr val="accent3">
                    <a:lumMod val="85000"/>
                  </a:schemeClr>
                </a:solidFill>
              </a:rPr>
              <a:t>Sistematski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>
                <a:solidFill>
                  <a:schemeClr val="accent3">
                    <a:lumMod val="85000"/>
                  </a:schemeClr>
                </a:solidFill>
              </a:rPr>
              <a:t>Stratificirani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 err="1">
                <a:solidFill>
                  <a:schemeClr val="accent3">
                    <a:lumMod val="85000"/>
                  </a:schemeClr>
                </a:solidFill>
              </a:rPr>
              <a:t>Klaster</a:t>
            </a:r>
            <a:endParaRPr lang="hr-HR" sz="1650" dirty="0">
              <a:solidFill>
                <a:schemeClr val="accent3">
                  <a:lumMod val="85000"/>
                </a:schemeClr>
              </a:solidFill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/>
              <a:t>Kombinirani</a:t>
            </a:r>
          </a:p>
          <a:p>
            <a:pPr eaLnBrk="1" hangingPunct="1">
              <a:defRPr/>
            </a:pPr>
            <a:endParaRPr lang="hr-HR" sz="2100" dirty="0"/>
          </a:p>
          <a:p>
            <a:pPr eaLnBrk="1" hangingPunct="1">
              <a:defRPr/>
            </a:pPr>
            <a:endParaRPr lang="hr-HR" sz="2100" dirty="0"/>
          </a:p>
          <a:p>
            <a:pPr eaLnBrk="1" hangingPunct="1">
              <a:defRPr/>
            </a:pPr>
            <a:endParaRPr lang="hr-HR" sz="2100" dirty="0"/>
          </a:p>
          <a:p>
            <a:pPr eaLnBrk="1" hangingPunct="1">
              <a:defRPr/>
            </a:pPr>
            <a:endParaRPr lang="hr-HR" sz="2100" dirty="0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21E5D16-CB15-4952-8432-75B740653E59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125</a:t>
            </a:fld>
            <a:endParaRPr lang="en-US" altLang="sr-Latn-RS" sz="1050"/>
          </a:p>
        </p:txBody>
      </p:sp>
      <p:pic>
        <p:nvPicPr>
          <p:cNvPr id="43013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260" y="1583532"/>
            <a:ext cx="2631281" cy="2627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05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 err="1"/>
              <a:t>Vjerojatnosni</a:t>
            </a:r>
            <a:r>
              <a:rPr lang="hr-HR" altLang="sr-Latn-RS" sz="3000" dirty="0"/>
              <a:t> uzorci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hr-HR" sz="2100" dirty="0"/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>
                <a:solidFill>
                  <a:schemeClr val="accent3">
                    <a:lumMod val="85000"/>
                  </a:schemeClr>
                </a:solidFill>
              </a:rPr>
              <a:t>Jednostavan slučajni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>
                <a:solidFill>
                  <a:schemeClr val="accent3">
                    <a:lumMod val="85000"/>
                  </a:schemeClr>
                </a:solidFill>
              </a:rPr>
              <a:t>Sistematski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>
                <a:solidFill>
                  <a:schemeClr val="accent3">
                    <a:lumMod val="85000"/>
                  </a:schemeClr>
                </a:solidFill>
              </a:rPr>
              <a:t>Stratificirani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 err="1">
                <a:solidFill>
                  <a:schemeClr val="accent3">
                    <a:lumMod val="85000"/>
                  </a:schemeClr>
                </a:solidFill>
              </a:rPr>
              <a:t>Klaster</a:t>
            </a:r>
            <a:endParaRPr lang="hr-HR" sz="1650" dirty="0">
              <a:solidFill>
                <a:schemeClr val="accent3">
                  <a:lumMod val="85000"/>
                </a:schemeClr>
              </a:solidFill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hr-HR" sz="1650" dirty="0"/>
              <a:t>Kombinirani</a:t>
            </a:r>
          </a:p>
          <a:p>
            <a:pPr eaLnBrk="1" hangingPunct="1">
              <a:defRPr/>
            </a:pPr>
            <a:endParaRPr lang="hr-HR" sz="2100" dirty="0"/>
          </a:p>
          <a:p>
            <a:pPr eaLnBrk="1" hangingPunct="1">
              <a:defRPr/>
            </a:pPr>
            <a:endParaRPr lang="hr-HR" sz="2100" dirty="0"/>
          </a:p>
          <a:p>
            <a:pPr eaLnBrk="1" hangingPunct="1">
              <a:defRPr/>
            </a:pPr>
            <a:endParaRPr lang="hr-HR" sz="2100" dirty="0"/>
          </a:p>
          <a:p>
            <a:pPr eaLnBrk="1" hangingPunct="1">
              <a:defRPr/>
            </a:pPr>
            <a:endParaRPr lang="hr-HR" sz="2100" dirty="0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D1DC7F3-C4EC-4485-9107-797BE935EE47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126</a:t>
            </a:fld>
            <a:endParaRPr lang="en-US" altLang="sr-Latn-RS" sz="1050"/>
          </a:p>
        </p:txBody>
      </p:sp>
      <p:pic>
        <p:nvPicPr>
          <p:cNvPr id="44037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260" y="1583532"/>
            <a:ext cx="2631281" cy="2627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34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dirty="0" smtClean="0"/>
              <a:t>Kombinirani uzorak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hr-HR" altLang="sr-Latn-RS" sz="1650" dirty="0"/>
              <a:t>Klaster uzorak, pri čemu se iz svakog slučajno odabranog klastera izabire slučajni ili sistematski uzorak. </a:t>
            </a:r>
            <a:endParaRPr lang="hr-HR" altLang="sr-Latn-RS" sz="1800" dirty="0"/>
          </a:p>
          <a:p>
            <a:pPr marL="0" indent="0" algn="just">
              <a:buNone/>
            </a:pPr>
            <a:endParaRPr lang="hr-HR" altLang="sr-Latn-RS" sz="1500" dirty="0" smtClean="0"/>
          </a:p>
          <a:p>
            <a:pPr marL="0" indent="0" algn="just">
              <a:buNone/>
            </a:pPr>
            <a:r>
              <a:rPr lang="hr-HR" altLang="sr-Latn-RS" sz="1500" dirty="0" smtClean="0"/>
              <a:t>PREDNOSTI</a:t>
            </a:r>
            <a:r>
              <a:rPr lang="hr-HR" altLang="sr-Latn-RS" sz="1500" dirty="0"/>
              <a:t>: manji troškovi.</a:t>
            </a:r>
          </a:p>
          <a:p>
            <a:pPr marL="0" indent="0" algn="just">
              <a:buNone/>
            </a:pPr>
            <a:endParaRPr lang="hr-HR" altLang="sr-Latn-RS" sz="1500" dirty="0"/>
          </a:p>
          <a:p>
            <a:pPr marL="0" indent="0" algn="just">
              <a:buNone/>
            </a:pPr>
            <a:r>
              <a:rPr lang="hr-HR" altLang="sr-Latn-RS" sz="1500" dirty="0"/>
              <a:t>NEDOSTATCI: neprecizan ukoliko postoji velika varijabilnost među </a:t>
            </a:r>
            <a:r>
              <a:rPr lang="hr-HR" altLang="sr-Latn-RS" sz="1500" dirty="0" err="1"/>
              <a:t>klasterima</a:t>
            </a:r>
            <a:r>
              <a:rPr lang="hr-HR" altLang="sr-Latn-RS" sz="1500" dirty="0"/>
              <a:t>.</a:t>
            </a: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F840FC3-206E-4C70-B140-C8AC1382CC0E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127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188750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altLang="sr-Latn-RS" sz="3000" dirty="0" smtClean="0"/>
              <a:t>Ako </a:t>
            </a:r>
            <a:r>
              <a:rPr lang="hr-HR" altLang="sr-Latn-RS" sz="3000" dirty="0"/>
              <a:t>imamo neki od vjerojatnosnih </a:t>
            </a:r>
            <a:r>
              <a:rPr lang="hr-HR" altLang="sr-Latn-RS" sz="3000" dirty="0" smtClean="0"/>
              <a:t>uzoraka ...</a:t>
            </a:r>
            <a:endParaRPr lang="hr-HR" altLang="sr-Latn-RS" sz="3000" dirty="0"/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hr-HR" altLang="sr-Latn-RS" sz="2100" dirty="0"/>
          </a:p>
          <a:p>
            <a:pPr eaLnBrk="1" hangingPunct="1"/>
            <a:endParaRPr lang="hr-HR" altLang="sr-Latn-RS" sz="2100" dirty="0"/>
          </a:p>
          <a:p>
            <a:pPr eaLnBrk="1" hangingPunct="1"/>
            <a:endParaRPr lang="hr-HR" altLang="sr-Latn-RS" sz="2100" dirty="0"/>
          </a:p>
          <a:p>
            <a:pPr eaLnBrk="1" hangingPunct="1"/>
            <a:endParaRPr lang="hr-HR" altLang="sr-Latn-RS" sz="2100" dirty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6486BCF-43EA-413B-9977-0A6FEA620BB2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128</a:t>
            </a:fld>
            <a:endParaRPr lang="en-US" altLang="sr-Latn-RS" sz="1050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1" t="20667" r="16138" b="38000"/>
          <a:stretch>
            <a:fillRect/>
          </a:stretch>
        </p:blipFill>
        <p:spPr bwMode="auto">
          <a:xfrm>
            <a:off x="571500" y="1485900"/>
            <a:ext cx="5827712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993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dirty="0" smtClean="0"/>
              <a:t>Zavisnost – nezavisnost uzoraka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hr-HR" sz="1400" dirty="0" smtClean="0"/>
          </a:p>
          <a:p>
            <a:pPr lvl="0"/>
            <a:r>
              <a:rPr lang="hr-HR" sz="1400" dirty="0" smtClean="0"/>
              <a:t>Nezavisni </a:t>
            </a:r>
            <a:r>
              <a:rPr lang="hr-HR" sz="1400" dirty="0"/>
              <a:t>uzorak</a:t>
            </a:r>
          </a:p>
          <a:p>
            <a:pPr lvl="1"/>
            <a:endParaRPr lang="hr-HR" sz="1200" dirty="0" smtClean="0"/>
          </a:p>
          <a:p>
            <a:pPr lvl="1"/>
            <a:r>
              <a:rPr lang="hr-HR" sz="1200" dirty="0" smtClean="0"/>
              <a:t>Ukoliko </a:t>
            </a:r>
            <a:r>
              <a:rPr lang="hr-HR" sz="1200" dirty="0"/>
              <a:t>vrijednosti mjerene na jednom uzorku ne pokazuju nikakve informacije vrijednostima u drugom uzorku.</a:t>
            </a:r>
          </a:p>
          <a:p>
            <a:pPr lvl="0"/>
            <a:endParaRPr lang="hr-HR" sz="1400" dirty="0" smtClean="0"/>
          </a:p>
          <a:p>
            <a:pPr lvl="0"/>
            <a:r>
              <a:rPr lang="hr-HR" sz="1400" dirty="0" smtClean="0"/>
              <a:t>Zavisni </a:t>
            </a:r>
            <a:r>
              <a:rPr lang="hr-HR" sz="1400" dirty="0"/>
              <a:t>uzorak</a:t>
            </a:r>
          </a:p>
          <a:p>
            <a:pPr lvl="1"/>
            <a:endParaRPr lang="hr-HR" sz="1200" dirty="0" smtClean="0"/>
          </a:p>
          <a:p>
            <a:pPr lvl="1"/>
            <a:r>
              <a:rPr lang="hr-HR" sz="1200" dirty="0" smtClean="0"/>
              <a:t>Parena </a:t>
            </a:r>
            <a:r>
              <a:rPr lang="hr-HR" sz="1200" dirty="0"/>
              <a:t>mjerenja za jedan skup jedinki. </a:t>
            </a:r>
          </a:p>
          <a:p>
            <a:pPr lvl="1"/>
            <a:r>
              <a:rPr lang="hr-HR" sz="1200" dirty="0"/>
              <a:t>Ako vrijednost u jednom uzorku utječu na vrijednosti u drugom uzorku.</a:t>
            </a: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E584689-118D-4976-A461-E3E8A116AE94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129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405814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1515" dirty="0"/>
              <a:t>Spremišta programskih paketa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endParaRPr lang="hr-HR" dirty="0" smtClean="0"/>
          </a:p>
          <a:p>
            <a:r>
              <a:rPr lang="hr-HR" dirty="0" smtClean="0"/>
              <a:t>Mogućnosti </a:t>
            </a:r>
            <a:r>
              <a:rPr lang="hr-HR" dirty="0"/>
              <a:t>jezika R proširene su putem paketa koje razvijaju korisnici i time omogućuju uporabu specijaliziranih statističkih tehnika, grafičkih uređaja, uvoz/izvoz podataka, uporabu alata za </a:t>
            </a:r>
            <a:r>
              <a:rPr lang="hr-HR" dirty="0" smtClean="0"/>
              <a:t>izvještavanje.</a:t>
            </a:r>
          </a:p>
          <a:p>
            <a:endParaRPr lang="hr-HR" dirty="0" smtClean="0"/>
          </a:p>
          <a:p>
            <a:r>
              <a:rPr lang="hr-HR" dirty="0" smtClean="0"/>
              <a:t>Razvijeni u R jeziku, Java, C ili </a:t>
            </a:r>
            <a:r>
              <a:rPr lang="hr-HR" dirty="0" err="1" smtClean="0"/>
              <a:t>Fortranu</a:t>
            </a:r>
            <a:r>
              <a:rPr lang="hr-HR" dirty="0" smtClean="0"/>
              <a:t>.</a:t>
            </a:r>
          </a:p>
          <a:p>
            <a:endParaRPr lang="hr-HR" dirty="0" smtClean="0"/>
          </a:p>
          <a:p>
            <a:r>
              <a:rPr lang="hr-HR" dirty="0" smtClean="0"/>
              <a:t>Preko 5300 dodatnih pakete (ožujak  2014) unutar repozitorija paketa: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CRAN</a:t>
            </a:r>
            <a:r>
              <a:rPr lang="hr-HR" dirty="0"/>
              <a:t>: </a:t>
            </a:r>
            <a:r>
              <a:rPr lang="hr-HR" i="1" dirty="0" err="1"/>
              <a:t>The</a:t>
            </a:r>
            <a:r>
              <a:rPr lang="hr-HR" i="1" dirty="0"/>
              <a:t> </a:t>
            </a:r>
            <a:r>
              <a:rPr lang="hr-HR" i="1" dirty="0" err="1"/>
              <a:t>C</a:t>
            </a:r>
            <a:r>
              <a:rPr lang="hr-HR" i="1" dirty="0" err="1" smtClean="0"/>
              <a:t>omprehensive</a:t>
            </a:r>
            <a:r>
              <a:rPr lang="hr-HR" i="1" dirty="0" smtClean="0"/>
              <a:t> </a:t>
            </a:r>
            <a:r>
              <a:rPr lang="hr-HR" i="1" dirty="0"/>
              <a:t>R </a:t>
            </a:r>
            <a:r>
              <a:rPr lang="hr-HR" i="1" dirty="0" err="1"/>
              <a:t>Archive</a:t>
            </a:r>
            <a:r>
              <a:rPr lang="hr-HR" i="1" dirty="0"/>
              <a:t> </a:t>
            </a:r>
            <a:r>
              <a:rPr lang="hr-HR" i="1" dirty="0" smtClean="0"/>
              <a:t>Network</a:t>
            </a:r>
          </a:p>
          <a:p>
            <a:pPr lvl="1"/>
            <a:endParaRPr lang="hr-HR" dirty="0" smtClean="0"/>
          </a:p>
          <a:p>
            <a:pPr lvl="1"/>
            <a:r>
              <a:rPr lang="hr-HR" dirty="0" err="1" smtClean="0"/>
              <a:t>Bioconductor</a:t>
            </a:r>
            <a:r>
              <a:rPr lang="hr-HR" dirty="0" smtClean="0"/>
              <a:t> </a:t>
            </a:r>
            <a:r>
              <a:rPr lang="hr-HR" dirty="0"/>
              <a:t>(repozitorij paketa za analizu </a:t>
            </a:r>
            <a:r>
              <a:rPr lang="hr-HR" dirty="0" err="1"/>
              <a:t>genomskih</a:t>
            </a:r>
            <a:r>
              <a:rPr lang="hr-HR" dirty="0"/>
              <a:t> podataka</a:t>
            </a:r>
            <a:r>
              <a:rPr lang="hr-HR" dirty="0" smtClean="0"/>
              <a:t>)</a:t>
            </a:r>
          </a:p>
          <a:p>
            <a:pPr lvl="1"/>
            <a:r>
              <a:rPr lang="hr-HR" dirty="0" smtClean="0"/>
              <a:t>…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10615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dirty="0" smtClean="0"/>
              <a:t>Zavisnost – nezavisnost uzoraka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endParaRPr lang="hr-HR" sz="1400" dirty="0" smtClean="0"/>
          </a:p>
          <a:p>
            <a:pPr lvl="0"/>
            <a:r>
              <a:rPr lang="hr-HR" sz="1400" dirty="0" smtClean="0"/>
              <a:t>Nezavisni uzorak - primjer</a:t>
            </a:r>
            <a:endParaRPr lang="hr-HR" sz="1400" dirty="0"/>
          </a:p>
          <a:p>
            <a:pPr lvl="1"/>
            <a:endParaRPr lang="hr-HR" sz="1200" dirty="0" smtClean="0"/>
          </a:p>
          <a:p>
            <a:pPr marL="257168" lvl="1" indent="0">
              <a:buNone/>
            </a:pPr>
            <a:r>
              <a:rPr lang="hr-HR" sz="1175" dirty="0" smtClean="0"/>
              <a:t>Slučajnim </a:t>
            </a:r>
            <a:r>
              <a:rPr lang="hr-HR" sz="1175" dirty="0"/>
              <a:t>izborom biramo 50 studenata upisanih na Sveučilištu u Zagrebu i testiramo njihovo znanje iz matematike.</a:t>
            </a:r>
          </a:p>
          <a:p>
            <a:pPr marL="257168" lvl="1" indent="0">
              <a:buNone/>
            </a:pPr>
            <a:r>
              <a:rPr lang="hr-HR" sz="1175" dirty="0"/>
              <a:t>Slučajnim izborom, na kraju semestra biramo 50 studenata sa Sveučilišta u Zagrebu i testiramo njihovo znanje iz matematike.</a:t>
            </a:r>
          </a:p>
          <a:p>
            <a:pPr lvl="0"/>
            <a:endParaRPr lang="hr-HR" sz="1400" dirty="0" smtClean="0"/>
          </a:p>
          <a:p>
            <a:pPr lvl="0"/>
            <a:r>
              <a:rPr lang="hr-HR" sz="1400" dirty="0" smtClean="0"/>
              <a:t>Zavisni uzorak - primjer</a:t>
            </a:r>
            <a:endParaRPr lang="hr-HR" sz="1400" dirty="0"/>
          </a:p>
          <a:p>
            <a:pPr lvl="1"/>
            <a:endParaRPr lang="hr-HR" sz="1200" dirty="0" smtClean="0"/>
          </a:p>
          <a:p>
            <a:pPr marL="257168" lvl="1" indent="0">
              <a:buNone/>
            </a:pPr>
            <a:r>
              <a:rPr lang="hr-HR" sz="1200" dirty="0"/>
              <a:t>Slučajnim izborom biramo 50 studenata upisanih na Sveučilištu u Zagrebu i testiramo njihovo znanje iz matematike.</a:t>
            </a:r>
          </a:p>
          <a:p>
            <a:pPr marL="257168" lvl="1" indent="0">
              <a:buNone/>
            </a:pPr>
            <a:r>
              <a:rPr lang="hr-HR" sz="1200" dirty="0"/>
              <a:t>Na kraju semestra isti skup od 50 studenata sa Sveučilišta u Zagrebu testiramo njihovo znanje iz matematike po završetku semestra.</a:t>
            </a: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E584689-118D-4976-A461-E3E8A116AE94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130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420516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Varijable</a:t>
            </a:r>
            <a:endParaRPr lang="en-US" altLang="sr-Latn-RS" sz="3000" dirty="0"/>
          </a:p>
        </p:txBody>
      </p:sp>
      <p:sp>
        <p:nvSpPr>
          <p:cNvPr id="6554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hr-HR" altLang="sr-Latn-RS" sz="1650" b="1" dirty="0" smtClean="0"/>
              <a:t>Varijabla </a:t>
            </a:r>
            <a:r>
              <a:rPr lang="hr-HR" altLang="sr-Latn-RS" sz="1650" dirty="0" smtClean="0"/>
              <a:t>je </a:t>
            </a:r>
            <a:r>
              <a:rPr lang="hr-HR" altLang="sr-Latn-RS" sz="1650" dirty="0"/>
              <a:t>svojstvo ili stanje čije vrijednosti variraju. </a:t>
            </a:r>
            <a:endParaRPr lang="en-US" altLang="sr-Latn-RS" sz="1650" dirty="0"/>
          </a:p>
          <a:p>
            <a:pPr marL="257168" lvl="1" indent="0" algn="just">
              <a:buNone/>
            </a:pPr>
            <a:endParaRPr lang="hr-HR" altLang="sr-Latn-RS" sz="1425" dirty="0" smtClean="0"/>
          </a:p>
          <a:p>
            <a:pPr marL="257168" lvl="1" indent="0" algn="just">
              <a:buNone/>
            </a:pPr>
            <a:endParaRPr lang="hr-HR" altLang="sr-Latn-RS" sz="1425" dirty="0" smtClean="0"/>
          </a:p>
          <a:p>
            <a:pPr marL="257168" lvl="1" indent="0" algn="just">
              <a:buNone/>
            </a:pPr>
            <a:r>
              <a:rPr lang="hr-HR" altLang="sr-Latn-RS" sz="1425" dirty="0" smtClean="0"/>
              <a:t>Vrijednosti </a:t>
            </a:r>
            <a:r>
              <a:rPr lang="hr-HR" altLang="sr-Latn-RS" sz="1425" dirty="0"/>
              <a:t>varijable se mijenja u skladu s različitim čimbenicima. </a:t>
            </a:r>
          </a:p>
          <a:p>
            <a:pPr marL="257168" lvl="1" indent="0" algn="just">
              <a:buNone/>
            </a:pPr>
            <a:endParaRPr lang="hr-HR" altLang="sr-Latn-RS" sz="1425" dirty="0"/>
          </a:p>
          <a:p>
            <a:pPr marL="257168" lvl="1" indent="0" algn="just">
              <a:buNone/>
            </a:pPr>
            <a:r>
              <a:rPr lang="hr-HR" altLang="sr-Latn-RS" sz="1425" dirty="0"/>
              <a:t>Vrijednosti nekih varijabli se mijenjaju brzo, poput vrijednosti dionica na burzi, dok se vrijednosti drugih varijable mijenjaju rijetko, primjerice promjena imena iste osobe tokom života</a:t>
            </a:r>
            <a:r>
              <a:rPr lang="hr-HR" altLang="sr-Latn-RS" sz="1425" dirty="0" smtClean="0"/>
              <a:t>. </a:t>
            </a:r>
            <a:endParaRPr lang="en-US" altLang="sr-Latn-RS" sz="1425" dirty="0"/>
          </a:p>
        </p:txBody>
      </p:sp>
      <p:sp>
        <p:nvSpPr>
          <p:cNvPr id="655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05174B1-F032-430D-BE71-499782E8CA39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131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305257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Tipovi varijabli, konceptualno</a:t>
            </a:r>
            <a:endParaRPr lang="en-US" altLang="sr-Latn-RS" sz="3000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defRPr/>
            </a:pPr>
            <a:endParaRPr lang="hr-HR" altLang="sr-Latn-RS" sz="750" dirty="0"/>
          </a:p>
          <a:p>
            <a:pPr>
              <a:defRPr/>
            </a:pPr>
            <a:r>
              <a:rPr lang="hr-HR" altLang="sr-Latn-RS" sz="1800" dirty="0" smtClean="0"/>
              <a:t>NEZAVISNE – </a:t>
            </a:r>
            <a:r>
              <a:rPr lang="hr-HR" altLang="sr-Latn-RS" sz="1800" b="1" dirty="0" smtClean="0"/>
              <a:t>eksperimentalne</a:t>
            </a:r>
            <a:r>
              <a:rPr lang="hr-HR" altLang="sr-Latn-RS" sz="1800" dirty="0" smtClean="0"/>
              <a:t> kada </a:t>
            </a:r>
            <a:r>
              <a:rPr lang="hr-HR" altLang="sr-Latn-RS" sz="1800" dirty="0"/>
              <a:t>se njima manipulira u istraživanju, ili </a:t>
            </a:r>
            <a:r>
              <a:rPr lang="hr-HR" altLang="sr-Latn-RS" sz="1800" b="1" dirty="0"/>
              <a:t>prediktorske</a:t>
            </a:r>
            <a:r>
              <a:rPr lang="hr-HR" altLang="sr-Latn-RS" sz="1800" dirty="0"/>
              <a:t> varijable kojima se ne manipulira u istraživanju</a:t>
            </a:r>
          </a:p>
          <a:p>
            <a:pPr eaLnBrk="1" hangingPunct="1">
              <a:lnSpc>
                <a:spcPct val="90000"/>
              </a:lnSpc>
              <a:defRPr/>
            </a:pPr>
            <a:endParaRPr lang="hr-HR" altLang="sr-Latn-RS" sz="1800" dirty="0"/>
          </a:p>
          <a:p>
            <a:pPr>
              <a:defRPr/>
            </a:pPr>
            <a:r>
              <a:rPr lang="hr-HR" altLang="sr-Latn-RS" sz="1800" dirty="0" smtClean="0"/>
              <a:t>ZAVISNE - </a:t>
            </a:r>
            <a:r>
              <a:rPr lang="hr-HR" altLang="sr-Latn-RS" sz="1800" dirty="0"/>
              <a:t>ponekad zvane varijablama </a:t>
            </a:r>
            <a:r>
              <a:rPr lang="hr-HR" altLang="sr-Latn-RS" sz="1800" b="1" dirty="0" smtClean="0"/>
              <a:t>ishoda</a:t>
            </a:r>
            <a:r>
              <a:rPr lang="hr-HR" altLang="sr-Latn-RS" sz="1800" dirty="0" smtClean="0"/>
              <a:t>.</a:t>
            </a:r>
            <a:endParaRPr lang="hr-HR" altLang="sr-Latn-RS" sz="1800" dirty="0"/>
          </a:p>
          <a:p>
            <a:pPr eaLnBrk="1" hangingPunct="1">
              <a:lnSpc>
                <a:spcPct val="90000"/>
              </a:lnSpc>
              <a:defRPr/>
            </a:pPr>
            <a:endParaRPr lang="hr-HR" altLang="sr-Latn-RS" sz="2100" dirty="0"/>
          </a:p>
          <a:p>
            <a:pPr marL="0" indent="0" algn="ctr">
              <a:buNone/>
              <a:defRPr/>
            </a:pPr>
            <a:r>
              <a:rPr lang="hr-HR" altLang="sr-Latn-RS" sz="1600" dirty="0" smtClean="0"/>
              <a:t>Cilj </a:t>
            </a:r>
            <a:r>
              <a:rPr lang="hr-HR" altLang="sr-Latn-RS" sz="1600" dirty="0"/>
              <a:t>je ustanoviti utjecaj nezavisnih na zavisnu </a:t>
            </a:r>
            <a:r>
              <a:rPr lang="hr-HR" altLang="sr-Latn-RS" sz="1600" dirty="0" smtClean="0"/>
              <a:t>varijablu.</a:t>
            </a:r>
            <a:endParaRPr lang="hr-HR" altLang="sr-Latn-RS" sz="1600" dirty="0"/>
          </a:p>
          <a:p>
            <a:pPr algn="just" eaLnBrk="1" hangingPunct="1">
              <a:lnSpc>
                <a:spcPct val="90000"/>
              </a:lnSpc>
              <a:defRPr/>
            </a:pPr>
            <a:endParaRPr lang="hr-HR" altLang="sr-Latn-RS" sz="1650" dirty="0"/>
          </a:p>
        </p:txBody>
      </p:sp>
      <p:sp>
        <p:nvSpPr>
          <p:cNvPr id="665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02E4CDD-5216-4B25-BC41-6D09909C072B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132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386773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Tipovi varijabli, konceptualno</a:t>
            </a:r>
            <a:endParaRPr lang="en-US" altLang="sr-Latn-RS" sz="3000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defRPr/>
            </a:pPr>
            <a:endParaRPr lang="hr-HR" altLang="sr-Latn-RS" sz="750" dirty="0"/>
          </a:p>
          <a:p>
            <a:pPr marL="0" indent="0">
              <a:buNone/>
              <a:defRPr/>
            </a:pPr>
            <a:r>
              <a:rPr lang="hr-HR" altLang="sr-Latn-RS" sz="1800" dirty="0"/>
              <a:t>PRIMJER: Učitelja matematike zanimaju faktori (varijable) koji utječu na rezultate testova matematike njegovih učenika. Iz iskustva (poznavanje fenomena) pretpostavlja da bi na rezultate mogla utjecati količina vremena uložena u rješavanje zadataka te opća inteligencija učenika (IQ).</a:t>
            </a:r>
          </a:p>
          <a:p>
            <a:pPr>
              <a:defRPr/>
            </a:pPr>
            <a:endParaRPr lang="hr-HR" altLang="sr-Latn-RS" sz="1800" dirty="0"/>
          </a:p>
          <a:p>
            <a:pPr marL="0" indent="0">
              <a:buNone/>
              <a:defRPr/>
            </a:pPr>
            <a:r>
              <a:rPr lang="hr-HR" altLang="sr-Latn-RS" sz="1800" dirty="0"/>
              <a:t>Varijable: 	Nezavisne (eksperimentalne/prediktorske): vrijeme učenja, IQ</a:t>
            </a:r>
          </a:p>
          <a:p>
            <a:pPr marL="0" indent="0">
              <a:buNone/>
              <a:defRPr/>
            </a:pPr>
            <a:r>
              <a:rPr lang="hr-HR" altLang="sr-Latn-RS" sz="1800" dirty="0"/>
              <a:t>Zavisna (varijabla ishoda): ishod testa iz matematike.</a:t>
            </a:r>
          </a:p>
          <a:p>
            <a:pPr>
              <a:defRPr/>
            </a:pPr>
            <a:endParaRPr lang="hr-HR" altLang="sr-Latn-RS" sz="1800" dirty="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665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02E4CDD-5216-4B25-BC41-6D09909C072B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133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385870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Tipovi varijabli, konceptualno</a:t>
            </a:r>
            <a:endParaRPr lang="en-US" altLang="sr-Latn-RS" sz="3000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defRPr/>
            </a:pPr>
            <a:endParaRPr lang="hr-HR" altLang="sr-Latn-RS" sz="750" dirty="0"/>
          </a:p>
          <a:p>
            <a:pPr marL="0" indent="0">
              <a:buNone/>
            </a:pPr>
            <a:r>
              <a:rPr lang="hr-HR" sz="1800" dirty="0"/>
              <a:t>Varijable mogu biti:</a:t>
            </a:r>
          </a:p>
          <a:p>
            <a:pPr lvl="0"/>
            <a:endParaRPr lang="hr-HR" sz="1800" b="1" dirty="0" smtClean="0"/>
          </a:p>
          <a:p>
            <a:pPr marL="0" lvl="0" indent="0">
              <a:buNone/>
            </a:pPr>
            <a:r>
              <a:rPr lang="hr-HR" sz="1800" b="1" dirty="0" smtClean="0"/>
              <a:t>- kvalitativne </a:t>
            </a:r>
            <a:r>
              <a:rPr lang="hr-HR" sz="1800" dirty="0"/>
              <a:t>(</a:t>
            </a:r>
            <a:r>
              <a:rPr lang="hr-HR" sz="1800" b="1" dirty="0"/>
              <a:t>kategorijske</a:t>
            </a:r>
            <a:r>
              <a:rPr lang="hr-HR" sz="1800" dirty="0"/>
              <a:t>): nominalne i </a:t>
            </a:r>
            <a:r>
              <a:rPr lang="hr-HR" sz="1800" dirty="0" smtClean="0"/>
              <a:t>ordinalne;</a:t>
            </a:r>
            <a:endParaRPr lang="hr-HR" sz="1800" dirty="0"/>
          </a:p>
          <a:p>
            <a:pPr marL="0" lvl="0" indent="0">
              <a:buNone/>
            </a:pPr>
            <a:r>
              <a:rPr lang="hr-HR" sz="1800" b="1" dirty="0" smtClean="0"/>
              <a:t>- kvantitativne</a:t>
            </a:r>
            <a:r>
              <a:rPr lang="hr-HR" sz="1800" dirty="0"/>
              <a:t>: diskretne i kontinuirane.</a:t>
            </a:r>
          </a:p>
          <a:p>
            <a:pPr>
              <a:defRPr/>
            </a:pPr>
            <a:endParaRPr lang="hr-HR" altLang="sr-Latn-RS" sz="1800" dirty="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665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02E4CDD-5216-4B25-BC41-6D09909C072B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134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423415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Mjerenje varijabli</a:t>
            </a:r>
            <a:endParaRPr lang="en-US" altLang="sr-Latn-RS" sz="3000" dirty="0"/>
          </a:p>
        </p:txBody>
      </p:sp>
      <p:sp>
        <p:nvSpPr>
          <p:cNvPr id="78852" name="Rectangle 3"/>
          <p:cNvSpPr>
            <a:spLocks noGrp="1" noChangeArrowheads="1"/>
          </p:cNvSpPr>
          <p:nvPr>
            <p:ph idx="1"/>
          </p:nvPr>
        </p:nvSpPr>
        <p:spPr>
          <a:xfrm>
            <a:off x="2114550" y="1200150"/>
            <a:ext cx="4400550" cy="3600450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hr-HR" altLang="sr-Latn-RS" sz="1500" dirty="0"/>
              <a:t>Za uspostavu odnosa između varijabli, znanstvenici moraju promatrati varijable i snimiti svoja zapažanja. To zahtijeva da se varijable </a:t>
            </a:r>
            <a:r>
              <a:rPr lang="hr-HR" altLang="sr-Latn-RS" sz="1500" b="1" dirty="0"/>
              <a:t>mjere</a:t>
            </a:r>
            <a:r>
              <a:rPr lang="en-US" altLang="sr-Latn-RS" sz="1500" dirty="0"/>
              <a:t>.  </a:t>
            </a:r>
            <a:endParaRPr lang="hr-HR" altLang="sr-Latn-RS" sz="1500" dirty="0"/>
          </a:p>
          <a:p>
            <a:pPr algn="just" eaLnBrk="1" hangingPunct="1">
              <a:lnSpc>
                <a:spcPct val="150000"/>
              </a:lnSpc>
            </a:pPr>
            <a:endParaRPr lang="en-US" altLang="sr-Latn-RS" sz="15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hr-HR" altLang="sr-Latn-RS" sz="1500" dirty="0"/>
              <a:t>Proces mjerenja varijabli zahtijeva skup kategorija pod nazivom </a:t>
            </a:r>
            <a:r>
              <a:rPr lang="hr-HR" altLang="sr-Latn-RS" sz="1500" b="1" dirty="0"/>
              <a:t>skale mjerenja</a:t>
            </a:r>
            <a:r>
              <a:rPr lang="hr-HR" altLang="sr-Latn-RS" sz="1500" dirty="0"/>
              <a:t> i postupke koji klasificiraju svaki slučaj  jednoj kategoriji. Ovisno o vrsti skale određujemo koje statističke postupke možemo koristiti.</a:t>
            </a:r>
          </a:p>
          <a:p>
            <a:pPr algn="just" eaLnBrk="1" hangingPunct="1">
              <a:lnSpc>
                <a:spcPct val="90000"/>
              </a:lnSpc>
            </a:pPr>
            <a:endParaRPr lang="en-US" altLang="sr-Latn-RS" dirty="0" smtClean="0"/>
          </a:p>
        </p:txBody>
      </p:sp>
      <p:sp>
        <p:nvSpPr>
          <p:cNvPr id="788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474A535-760B-45B7-9ADF-EF9A5AE55317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135</a:t>
            </a:fld>
            <a:endParaRPr lang="en-US" altLang="sr-Latn-RS" sz="1050"/>
          </a:p>
        </p:txBody>
      </p:sp>
      <p:pic>
        <p:nvPicPr>
          <p:cNvPr id="185348" name="Picture 4" descr="https://encrypted-tbn1.gstatic.com/images?q=tbn:ANd9GcRfv0ieZc35wTLVwLBo1kKjkKmWaK-2d_Cq7P_gV1qiTMdRz_-QL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33" y="1771650"/>
            <a:ext cx="1916469" cy="213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78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Skale mjerenja varijabli</a:t>
            </a:r>
            <a:endParaRPr lang="en-US" altLang="sr-Latn-RS" sz="3000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endParaRPr lang="hr-HR" altLang="sr-Latn-RS" sz="750" dirty="0"/>
          </a:p>
          <a:p>
            <a:pPr eaLnBrk="1" hangingPunct="1">
              <a:lnSpc>
                <a:spcPct val="90000"/>
              </a:lnSpc>
              <a:defRPr/>
            </a:pPr>
            <a:endParaRPr lang="hr-HR" altLang="sr-Latn-RS" sz="1650" dirty="0">
              <a:solidFill>
                <a:schemeClr val="accent3">
                  <a:lumMod val="85000"/>
                </a:schemeClr>
              </a:solidFill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hr-HR" altLang="sr-Latn-RS" sz="1650" dirty="0">
                <a:solidFill>
                  <a:schemeClr val="tx2"/>
                </a:solidFill>
              </a:rPr>
              <a:t>NOMINALNA</a:t>
            </a:r>
          </a:p>
          <a:p>
            <a:pPr eaLnBrk="1" hangingPunct="1">
              <a:lnSpc>
                <a:spcPct val="90000"/>
              </a:lnSpc>
              <a:defRPr/>
            </a:pPr>
            <a:endParaRPr lang="hr-HR" altLang="sr-Latn-RS" sz="1650" dirty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hr-HR" altLang="sr-Latn-RS" sz="1650" dirty="0">
                <a:solidFill>
                  <a:schemeClr val="tx2"/>
                </a:solidFill>
              </a:rPr>
              <a:t>ORDINALNA</a:t>
            </a:r>
          </a:p>
          <a:p>
            <a:pPr eaLnBrk="1" hangingPunct="1">
              <a:lnSpc>
                <a:spcPct val="90000"/>
              </a:lnSpc>
              <a:defRPr/>
            </a:pPr>
            <a:endParaRPr lang="hr-HR" altLang="sr-Latn-RS" sz="1650" dirty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hr-HR" altLang="sr-Latn-RS" sz="1650" dirty="0">
                <a:solidFill>
                  <a:schemeClr val="tx2"/>
                </a:solidFill>
              </a:rPr>
              <a:t>INTERVALNA</a:t>
            </a:r>
          </a:p>
          <a:p>
            <a:pPr eaLnBrk="1" hangingPunct="1">
              <a:lnSpc>
                <a:spcPct val="90000"/>
              </a:lnSpc>
              <a:defRPr/>
            </a:pPr>
            <a:endParaRPr lang="hr-HR" altLang="sr-Latn-RS" sz="1650" dirty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hr-HR" altLang="sr-Latn-RS" sz="1650" dirty="0">
                <a:solidFill>
                  <a:schemeClr val="tx2"/>
                </a:solidFill>
              </a:rPr>
              <a:t>OMJERNA</a:t>
            </a:r>
            <a:endParaRPr lang="en-US" altLang="sr-Latn-RS" sz="1650" dirty="0">
              <a:solidFill>
                <a:schemeClr val="tx2"/>
              </a:solidFill>
            </a:endParaRPr>
          </a:p>
        </p:txBody>
      </p:sp>
      <p:sp>
        <p:nvSpPr>
          <p:cNvPr id="7987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2C7B0B7-87FD-43B1-999A-13FBAFD1A82D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136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102630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Skale mjerenja varijabli</a:t>
            </a:r>
            <a:endParaRPr lang="en-US" altLang="sr-Latn-RS" sz="3000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endParaRPr lang="hr-HR" altLang="sr-Latn-RS" sz="750" dirty="0"/>
          </a:p>
          <a:p>
            <a:pPr eaLnBrk="1" hangingPunct="1">
              <a:lnSpc>
                <a:spcPct val="90000"/>
              </a:lnSpc>
              <a:defRPr/>
            </a:pPr>
            <a:r>
              <a:rPr lang="hr-HR" altLang="sr-Latn-RS" sz="1650" dirty="0"/>
              <a:t>NOMINALNA</a:t>
            </a:r>
          </a:p>
          <a:p>
            <a:pPr eaLnBrk="1" hangingPunct="1">
              <a:lnSpc>
                <a:spcPct val="90000"/>
              </a:lnSpc>
              <a:defRPr/>
            </a:pPr>
            <a:endParaRPr lang="hr-HR" altLang="sr-Latn-RS" sz="1650" dirty="0"/>
          </a:p>
          <a:p>
            <a:pPr eaLnBrk="1" hangingPunct="1">
              <a:lnSpc>
                <a:spcPct val="90000"/>
              </a:lnSpc>
              <a:defRPr/>
            </a:pPr>
            <a:r>
              <a:rPr lang="hr-HR" altLang="sr-Latn-RS" sz="1650" dirty="0">
                <a:solidFill>
                  <a:schemeClr val="accent3">
                    <a:lumMod val="85000"/>
                  </a:schemeClr>
                </a:solidFill>
              </a:rPr>
              <a:t>ORDINALNA</a:t>
            </a:r>
          </a:p>
          <a:p>
            <a:pPr eaLnBrk="1" hangingPunct="1">
              <a:lnSpc>
                <a:spcPct val="90000"/>
              </a:lnSpc>
              <a:defRPr/>
            </a:pPr>
            <a:endParaRPr lang="hr-HR" altLang="sr-Latn-RS" sz="1650" dirty="0">
              <a:solidFill>
                <a:schemeClr val="accent3">
                  <a:lumMod val="85000"/>
                </a:schemeClr>
              </a:solidFill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hr-HR" altLang="sr-Latn-RS" sz="1650" dirty="0">
                <a:solidFill>
                  <a:schemeClr val="accent3">
                    <a:lumMod val="85000"/>
                  </a:schemeClr>
                </a:solidFill>
              </a:rPr>
              <a:t>INTERVALNA</a:t>
            </a:r>
          </a:p>
          <a:p>
            <a:pPr eaLnBrk="1" hangingPunct="1">
              <a:lnSpc>
                <a:spcPct val="90000"/>
              </a:lnSpc>
              <a:defRPr/>
            </a:pPr>
            <a:endParaRPr lang="hr-HR" altLang="sr-Latn-RS" sz="1650" dirty="0">
              <a:solidFill>
                <a:schemeClr val="accent3">
                  <a:lumMod val="85000"/>
                </a:schemeClr>
              </a:solidFill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hr-HR" altLang="sr-Latn-RS" sz="1650" dirty="0">
                <a:solidFill>
                  <a:schemeClr val="accent3">
                    <a:lumMod val="85000"/>
                  </a:schemeClr>
                </a:solidFill>
              </a:rPr>
              <a:t>OMJERNA</a:t>
            </a:r>
            <a:endParaRPr lang="en-US" altLang="sr-Latn-RS" sz="1650" dirty="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808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5DAEC26-B36A-4D34-9574-1DA50AE49DDC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137</a:t>
            </a:fld>
            <a:endParaRPr lang="en-US" altLang="sr-Latn-RS" sz="1050"/>
          </a:p>
        </p:txBody>
      </p:sp>
      <p:pic>
        <p:nvPicPr>
          <p:cNvPr id="179202" name="Picture 2" descr="https://encrypted-tbn2.gstatic.com/images?q=tbn:ANd9GcQvMImAj7odQVt1a9vASgRmj6AxVtCjQ6jJgNOj0fS40RZAhOB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75" y="1132179"/>
            <a:ext cx="1543050" cy="102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data:image/jpeg;base64,/9j/4AAQSkZJRgABAQAAAQABAAD/2wCEAAkGBhQSERUUExMVFBUWFyAaGBgXGBwaGhsdHBwdHCAfGx4aHCYfIB0kGiAaIC8gIycpLCwsHSAxNTAqNSYrLCkBCQoKDgwOGg8PGjIlHyUsLCw0KiwtLCwsKiwsKSwpLTQtNCwsKSwsLCkqKSwtLCw0LC8sLC0sLCwsLCwsLCwsL//AABEIAJgAyAMBIgACEQEDEQH/xAAcAAACAgMBAQAAAAAAAAAAAAAEBQMGAAIHAQj/xABBEAABAwIEBAMFBQcCBgMBAAABAgMRACEEBRIxBkFRYRMicQeBkaGxFDJCwfAVI1KS0eHxFrJDU2JygqIzk8IX/8QAGgEAAgMBAQAAAAAAAAAAAAAAAgMBBAUABv/EADIRAAEEAQMCAwYFBQEAAAAAAAEAAgMRIQQSMUFRE2HwBSJxkaGxFDKBweEkM0LR8RX/2gAMAwEAAhEDEQA/AOk8R+0BjBiVhS7xCSJFibyR6e+kY9tWG0hXgPX5SiR6+aqNxQqcW4lV0kHl0penhdx5wBKCkETJsO1t47UtzqOSiAHVdBc9u2HG2FxJHUeHHxK6nT7a8PAPgPCeUon5KqhYzhl8NQG0uFUthKPwixCwepMj3UMvhN9pIjDuajvpGoX7ihZKHdVIorsWQ+0BnFglCFpI3SopkdJgnflQnEftPawTnhuMOlWkKhJRz2F1C9qoHs34gbw+KeS/5RZCVrEBJBuk9DbnS7jXBjEYpWIaclA2XBhRvtOwAgTz5VG4jkqMK/N+2/Df8Rh5rzRC9E7b+VRqJn274ValgMPwjmdABnpKp+VcwWohhCUIMESVKgj1Pc0vxPmSkx3uI57zsaOyj2hdZV7fcNMfZcSf/qv6S5RL/tvw6VBP2Z8yJBBbM/8AvNcgxD6U606QRG/Q9zS5GHcSA4EkpNgrTa3cfq1TaEgBfQ/B/tLazF5bTbLrakJCj4mi4Ji2lRovGcestYo4ZaFhQSFaraDM8+REc65f7FsYlONVqMKWjTfneRHrer9xBljRfdU4AQQAfQD+9I1Ejo22E6CNr305Hue0BkAKCFKSUBYIKYg7c6Xo9rDMAlh5IiZOmw6mFVX05A3oCGTDZEFJM6R26jtypThErcT9ntMKkxuBaR9Iqs3VGsldLppA+mjBNK8te1FpSdQYePaUTa/8W8V5g/am04ElLDo1ddPSY+99KoGRJK1htU2kkixBGxn3bU34fyghxJIT4cEi/Qxt+tqI6ujV5Qs0srhu6Wr7guNG3XUthCgpRi5Fud4NEYriYNv+Cptc2hVtJkTbn8qrOS4RSsSpcQhBGlXVUXFEcZJR9rYWs+UCTG8pNp7Xp0cznM3FA6NweWjKtSsz8uoJKrTYivE5raSggxsSLVX8VxMxhklJVqMSlIN46dqYYXNg8kFIvGopm4BkDb0o/EPdDi6WmdcZowyNa2lkf9JE8p50vd9pzIS2oMuKC5202jreguLsySEeFZa1/h5Rzn41T88ygMFoJeSoASEpNk8rkm9vzofFN0UDyBwui4X2gtLJHhrTBi8fkaMVxc2DBQoCJnlXGcLm/imUKBSfKepjmKZZZmjyHtOoqaIsDyjod/dS5ZnAe6coA4rtGXZgl5GtO0x8PSspfwiT9mE/xGvKtROLmAnsmLnuAxDaMwf1kCUQJMX1A2PpRSmS9iSWYWIhQSYTBv5j+VJ3MKh3MlIc2Mx3IgxVgOeM4RYabblS7qCbAchJjeJqrO33rS3co9Tgbd0qtYR0JM2H02oD9ttoUWnH1glX4R1I6bdKU4/HNuqeLii2UwYvIgX/ACvSBvHB5K0AyuZHcAflcxVZrTuQp9nDTCsQHg2lKz90qBgwJC1JIgq5QaJwmIPhq8QJQVASEJkqnnHc0sy3MHNCUPIm0atNlXsSr05c6izPMktONlnS46k+XUZCO/W3SrDm2KXZKJe4LS+4toOytKArSoGEk7CAY93Klj7AblpY8MNqIAA2m89CJ5UZl+a4hDwWhxKr6nAoRqgEXgT1M9hUviOPPw86SlRJBgabiyQBfkaBhPAUqUIZxDBZb8wjzAJt6zG/zqTK+GVFrVOhoJhCIKVKIPOCLdedbZdi0YR3wVK/duQdajYEyAD6xvUGCfSnFPLU6pLRBUlNyDsDbra0b0bwS3C5NmnU4V1Nk6NMlQF0nqomTG9e8T5yXGnFNgqK0kiPSKqi86WpDrqfIVeXSsebsLWtfY1rkmdhwanNJmyQAYSNrX99VC01R4tafsyN75Dt6BFZFjZbSVEEkCZMXjpRuCxaEYpO3m8tu9UzHOKDygmVDr0phw8QSVrhRBsJiKBzbGF6rwW7aPNK4YJKG14ggRFr2kxPlnfflUn7YQyG0ndaBEb9/qPjSN/OAl29++8TvE0szTOUh5MddrdqUI6SG6Yn83CsbubONhxWlSUna9t97bH06UsYz9agtTiVnUSZ3k/0/pQOaZ8C3tBm5mjMFniA2QQTawmBPupwPTomM02wl1WT0QWBwheWpaSVERKRJJ5x0SOc1ZsNxBi2WYThCDzWTPp6AClGU5vqKpWRpEJOoiLbCKOYzZxYnWuR1UYNPjfwF532jo3xOM14J++UkxbiirUs6iTOo7z2/pQOKwPiqWhL7arwVqVuDGw5T17U7xeF1f8AaTvzoNvKQ8taSB5YFt7zVprgMrGQmDYQw2ooIU42uCytO9t5SPrU/DuYOnXLJWJBASJ077C5mn2XZKlu0iTuYkmjkJQ2ZSlXxgfKhfteCCptXXgMq+yDUCnzqgKEGJtvWVPwhii5hgoiPMRHoayrUYpoCYOFy7EEfb3STEDeY5j50BxFj1qQSFCUqEmPNHf3UbjHFjHPFDZc8pkAcpHwpVjH5BJsV6tSSIjt7uhpEg95EG0Q8/JDZXnikPKUSp0KAmwkATtyjtWZbmRBUYQ2hUlIMASTtbtSLCiVKAJACTtaY69D2pizgy+hLLf4gDJ/Cdpv35Uot2Gytpv4WZjy0bTX79FZuGUOKDclLyHVLTAPmTovttHTtSvinC+EtDrJSorOoAW06FaSFd5pypD+CZ1JGmLp0pOqRYm/QfGlLTLuNILSUwwNHTWD5gv3855+tcXjbuVCGOHxPfwFJl+bpbcPjI0BQkEHVJG82EU3xWIKtJSPKlQUkzvAJj3k1Us1EPpS6DYGARE+nWnfC+FeWzCNOjV5SZMCbjlNJ3BoDrVnW6KFrd8Pfv6Kmx+bJW5o8JJT5T4gNwoydMdLG81jOOAJ1gkCI03Inn/aoC06h9xgJSELWHEjcgJBETzkxenWHyZZGuNIKDcEW2N7XBpnisDbtUJYml4bH2VZzjGltB/fhRPJKRB7xyNV/MXwxp8O6VJmOh9aZ5tlKm5bspxRHmAtft22+FEZpwW+cMkm6kyQOojagD4zRdwVtOlZBFthoOoZA6rbIM4DaPOCSTfltS9CQt1elWlJvtMV63lz6G0FTcTAn12mdqNVwc+gFQPKdNJLmg1YV4a+IBpN2ee/HyQuNwJ1pSlzUesQPn0qPM8h0vNArkne9orzwVJCFqUPMQByjv6d6IzTLXkrGpCjFgoAkT7q4O2lOE0GoG0m/I84TLNclw5Y8oAPI6pO1J8gysSQ4oiDsbRWr7+koSpXnWYCOfqelM15A6lsuqISTFt5/vFQX0KPVC6fTtdu3WRjzUmKy9oOaUEJEbC0/GmLJASACJFTYPKGCiVByY5g/oGkmDyspSVHUmBMi5jcaooI9Q0WVkawHVOrcQBwD1TRGJSlcG00KxiwnFHSrcQek7j1pUvhl/V9pUZQQAJnV7uQ5U8OSLS1qLR09eneKbLqg2qyqsOhjfe9/kjDmguSoCLb7fOp2cchz7qgRyv86W5VwqkFbjrUBW1gbDY0JkOWNLxThlQSI0EzB3uOU7UY1IrjhVZNO1pIBXXeAFzhPRah8DWVLwU0E4aEgx4it+d969rTYdzQUiqwqvwaB+08VMf/ABf/ALFJva1l7a38MllYafUog924klSREidMetCYh9Sca+UmDpn72kWIMzSvHYULBWsqViFE6VEC3a3xpUsm3C4OaCNyVu5QGFqSk6yuFdJAnlyp1ki3GsUhTTQcaUgFwyBBMbcpBG1LBkK9LawrUoEBwk84PxAHyq/cPNNoYQBEaRfr1NZmq1LmQjqTY9fsr8cDHSkjgUa+KJczAYh1DK0FIIJJOxi0fOt8zygYZtSmUpTCbRaSOREbd60eYQ46hsEpBMyDBte1Ms7yhKmjJUCm4vYxWQ15IT5WNa4eapmWYsLWtWJQltZs2VGR3987jpFMmXFp1pQ2nw1TKT1O/uPSlGJzJpTrItEz74q0oUOtoqHyOwOFbMDGHdVpdl7gc1eNpbVq3FiUAWCSehmtPCUVK8NSktnZM/P30n4vxaEaFKiAsU9weZp0gpjb41LnuMbbNDKIQMDi4Cz9lX814eWt1tSF6XAq6iJlJ3BHO8XpvxcX2cMhQSlV9OqLp1QLeu1CZ3nWgiBqWSCE9Y/KlOdcVvaA2prw0lWoEqKiYMxtb8qsw+I9t8gfZc/Rue4Fo+KcrDj7WhRCEADYXtznrQuY4t5C0IhKkrt4uygByiIM+6t8t4gTo3F9xSfOuI9Sk6PNpVPW3aks8RzqpP8AwrN1bcfVNU8OthP3RHcCinMDi4lC/wB2BBH4h+hSMcWBOkrBFwSCN46datz3tAwqWCUEKURZCdyaMxydQf1SNU8sLWAWluFyNChZIM32rHGIfSFqlOnyg8iN/lQGB4kkRoUFDcVUuJuK1nEt6ZR4YO/MmOXuqI9NNI7bkYPKfNUfvv4XXW9EXik2PeUV+EiyCJPW52+tVXL+MnVIMNaoHW30vQmV8ROB9a34AUBpI2SByPx3oG6SVlnt9VzYgckWFe1ZUNBSlahbaTHwqTEZ1+7DQ+8ZB9OsUrc4nbSmSreq2znyvtXiFJCFCAT/AI9aiOOR1kdAlujFjcOqvLeDJBJWqSnSY6dPrQ/DjLOGc0Luk/c1XgdL71Hgs+1AmYHXrVN4tztKpSnzFINxe9TE173bM+aF8Ae03hd34c0+CSgaQVqMe+soD2e41DuAaU3GmIjoRYj1msr1Wn/tNvsvOvw4rmOZMa8c4kkJnmdtx+oqBwCD94FRiSLjv60TmDWrHO7WBN/UfOsdy8qK0JHn0hWoq9bCap6jMlKu/lCpcIUlEpKbq1GQZi/umhV5m6zAaUFA3UkX0jnEfSvWgtThB8gJ+7tyPXb1qJteHB8kpcVEpHIbDV63vQbQ/wB14sKxpnlsgIPyQ37dLjqFpfKHEGUSCBPT09etNMV7SsU+o4UtJaVF16+XUCB9a9zhScShKEoAUkaSr+kDrzqv4oeJjAFgDwhClJINhtf1qRBHty3jhbDWuftfJjPXtaORk5SlZKNcfjBke6p3M3fYShKSHNe19vfemzOZaWy22QUK3JsB099VXFZp++Q0IOkkE7AT393KlGNsuC1arC9u7xgALoed+vL4JnjChcF5UkG45D5b0jzjHrw92HPIeW4Bqx5bg8PKy7MfhAJVPaY9KWa0t6hoGhYO/P8AxTWsY0UQKSHTePI+BgII68evnlaJWSyhRKi4uPPEW6D40RicoXh0pcUdeoSARuLdzQOTYxMqaWuybtgzE/ram+YqbAB8SYAtv3gVO2uOE+TxnuYYnYHKrGLcSt4JSdCSZPYf0pthEKUvwmDuLki/ePpQDyHHHg6yydI7Wj1i+1Ft4lWorEIWIBTsbXn6Xpm01arul3F7YiN/r7KTMMDKi24vSU7ar3P02HypblWDIU4ZIUkfhA2pk7jx4hUseMpVzE2J6QLmvMTwdjElD+kQ4JLcwuB27zXNB4QPnij2OlPvcGvr6+SM/ZKFMF1ThU5vBG/OZ9eVKseklTKlAGQbnnRasUhMgNPapukpMJPw9agfwzzhDgGlCAYQregEbspjZmQNuWTdZFeQv1+yaYPLHFBSm1pQkX0i4MfCl2YqCmlzpGmZuJVWuDzvxEkyoLUfuBJ22j/NrVHxHlqg0FwhXI6CT31G1E2N15QO1pYXlzwQfyj16+CEwZQ00ZAUs7A8qkxuIdAbC0gJkEGoGSlxIUVlKwIhQ+lMc1xLjqUIWnQhIuvcGefyppu1SLn20RcIDODBlC1aTuAYBn0NOGEJbbRA1FVtIO89Y5UoxODQqG2lajE6j16Ucxij+7lCm1IBF0G/yoCK6K2JWkuDTmuD381232VJUMvSFJ0kOLkf+W/vrKI9m+IUvApUudRUqZid+3asq2z8oXn5CXPJdzapWCYKswxEAEhE/wDsKizLOQYQhvQudJJvHp0oZ98DMHEkkFY0pgTeRG1HM4RRlS0JQTCbDYTYjuDWfqQd9pDgSVXlPQhRJHipXMdAIt162oTHZd48BtclR1KiyU/rvTTM8t0unzBRUSTH1Pc3oYupQUtoUnUo7bWFLbLG0m+QrEWkmcA9g5PKXvcMwnT46rWIixHpO1HYDh5CEFMFU2KuRHX+1FZgzBSBabT3qU4lTSClSiUzMdOhF+VENXDuq1adpdbI2nXXa0qGQo2S4sgq2TJjrBPOisRww2uzaYKiAntHMmiMKsJGrSqSZ5jfv1ifjUbHEaBKTq8UE20knTNlE96eHx/4kJUrNWWgPDscXaG+yPNRCkqSDAChuOpqBeDedBQSlAvKQP1HrUj+banAgApB/EqwJ6eu+9Ts6xqHOLEbKvf30IljurVkza1rLd1xdC/1/wBoLD5Mz4WpSfMD6KPL4VJhuHGHSfvH/pKiI/I9alXiFQlZSop5iNgOUH1JpxlLbTv7wJEdFWMehqRM1/GVRe2eEU6xf1XuEykyAFlKRsgbRsAB6VDm3DzCSRAK1QSo3Im0R8Kf4jHtNxcSdhIuf6UkxLZT5lqJkz3vyHWlNnbvDCUDI5Q0yNxSOy7Bs4ZGrQC4Ukgn8MbEjqelRYx1Tg1qUSTuen6P1oHMcy8O65UFGJiYmwFLMZnDgCkt8tyBJHrerAlZfKh0EgG4jCPdzcqUkJaOr7p83lsN4IsI+NEvYxAWlJSFRq1EmI2iLX50lweNSrShUlZ8w7x3FLc+xqg+lKl6QmUkgCeR59qYSKpRFEZHhg6p5isUhKoTAKR5z5QdJMz9LVvlWbMvuALWjTP4SAo9ojnXPM2ZQHPJ5hJgnf1PetQ/oWlej7tC0gjCtyaIs3Zul1zMWcNiWQEsJRcgk3VZMiTSp7DFJUkICwSD7o+BHKh8pzL9yNYuQTHWeZ7xWuZ4pCk3UBKQQeh2riB1VIBzjtHKZYLh9tSAoouCY5aTHKPdWua4RLKdSlrInvueXaq3g+J3GFBtLmpsqEyJIHOPS9RcX43xnA8hepsbJm6Y5x1pQ5V4ezpA73uO/K7b7MyPsKYEedc+s1lBexvEKXliFK3Li/8AcayrzeFVLdp29lz/AD0kYxxQMFJkHoZEUdlvEf2tKRiFArRuB5ZvvH0pPxY9pxTp2EGqM66tRK42G4tAqrqYTM0tBpP00vhP3EWul5nlqHXUhCiD94wbm+xI71Ivh5KfNAnrzqgZJgMUUO4xlR/c/hMnWNzF+Vrc6OzPibElSmyRItKbTYHntvWU72fMDta6x8lsR+0IyM4+qsmS4A4px0Or1JaWAkC0GAZPXcUTn3DcgLBUCm4EmLdRVEyXiJzAuLIE6j50kxJvcHrT3M/aUFtkNtq1ERKoAHr1oJNHO2T3Bj6ealmtYRbjXkjf9bslFz2iveEcc0+6+spAMgCf4QLfPVVCZ8MJlYJJHlg/HVUODxq2160qKYtbn8auu9nN2Hacnuq49okuFjHkurZhhG3XkpgQBMfSpc3ydvwVem43HSqDkOJxD+NQELhSpmbwkRPvuKsnH2ZvYVKWymUuAgrmwPMRHMbX5GqJ0Mwc0A/wrX4+Li/5ThnMmzhplJBTvbpSzAAFLRtpJEe/audrSSkjZO4FX7JGA7hWUkwCEzHrt74q6zTHTNc7d9OP9rN1WpGoLWV17q0Z9k+HGGJICVJvrFiD1BGxmp8Lk6C2kzqVG8/nXma5AlaR5jCeW4itswy5DWHCgpSUp80AmLcom4PSsYOLhnJ5WkAGgAKv8MsuKU4cSFxq8hUIBTy2585ozN2AXQlvSLHWSPw8tu+3vp++0XWjCPvJ5ntaqtk2VIafBUqSpPm1dR60ZkBcXg/p69Woq8JcywUrBMHw1EW6KTI/OlecoQ4+AbH7yjv96Nh6D6dauWe6fGSEx5rn/wAb/L86qLr7f2klYtA/P8q145t8e5Z+n0/9WGg11CS5xhkNODTe/viikeD4avEC0mLEQRPcUZjcIhxxJbQUpneLD4URmr7fhhtAlW366VG8Gl6MRFgcSfp5JJlLK20/d1J6X/QqMO+K8kLJSkCAOlPxmCmGglSRBSRIv86DyzKC6dRG5n0o/EObVdsET9jo6x18v+rzMMsaTBChte3yoXLch1oK+xNz8hWmLwsvaZt61NiG1siG1agOl6htgJ7mtcSXNwL8/su1+x1MZYgdHHB/7GsrPY4T+zETv4jn+41laUf5QvJ6n+8/4n7rnHFDIXinUnmCPpVN+xOLHhMpUtQV5oFh6narxnbJVjXNPL+opU9x34CHGA1qWhRSBHlVPNXMEbReoNg4Cq2bwlHCHGhwiHmlI1gyUkX82xB7HrSzD5xAU4uPGJ57XMzB/Vqiy7GplRcAClGQrYA9I6fSos5dSVQmCRuRzotoBtGMZWuPQ4UeMpJ0/wAUWv3q7cJ+zsuoU49Zko8o/ESQDqBG0fP3UFw7xQx9mbwj4IEaVqIGkjrPYdedMuJ83Vg8M2nAKBYUDqIXq0bAAXm870Di44CiyqVmWVBOIeQ2CpDatMi5sNz75qHAYkIJkc/WOsCn+R4dtDK3VmUgbExqUobDmT/ml/CuGbdxaUuhHhkXCvlG16acC1yXHMFNuEtLKSJAKTBj3VLjMyedQEuurWlKtQCjqgxEzvtVm9o7bLIw7LKEp0lSiBG0ACfWT8Kq326AqEo83bb0oWmxa7lanxVIHlWUp2IQSO94ir7w5gy/gm20q0qJSAobiF7ioeBeN1oaOGDQUUiyiuJEnkRajcLm5w6DiFgAByVBGw8wmBbrSZCSCAMozG/YJKxdX5rqzeQIU3pVK7Rc7/Cq3meA0YhKVKJRB0p7iL97R6Xo/C+0jCFGovIj1qtve0rCuYspSq2myjYTO09a84IH/wCLT1vCvxPJNOPKsa83Q2jzym17fT31Pg+E2lq8VYJUq++0jaqTxhxWyliQdSgQQAZJIIPL0q+5bxdhiwlZdQEkblQrmwEUTxwmahxYaHKpWOyDRjVr1nSGyIN4Kjy6GBVH4ow0vCDACeXrJ+VX7PuKMMt/924HFOWASQdpMntVFxcvOlJgQYAH69K1dKx4Fn4LKdI7futWHJHGtABi+/b50sxLyG3wY33HpSrFpcYcS2iDq5f0oXOsI4kFaiQoe6pbpTu5XpP/AGIQ0OANnp2T/NHWQiUCLXmKUN54tDI8pj5ULj2mjhkrLiisG45VcsM1hF5YpSlp1BMj16fGjLAwW4clU5va7tw8EUPPkqsDLFLGsAk8z2p7gH2/Cgnl86V4DiMIbEpiBsaDy7BKxBWtCikG8UIic7lakuvggaHA3fbld29lBH7PTH/Mc/3Gsof2NsaMtCTf985/vNZWiwU0BeYnl8WR0nck/NUrHPhOOdm0iB8RXN82xAQ8VQQrUombggma6JmTc412xIjlbmK8GVIBJ0mfU/OgLzuqlVuiucYXh9/FKUWmyTAVcQFAnl6VLmXDTmCMPhJKxYCbH1610XAM+ArU2SD/ANxPbnUeOywPklyTO4/QogXHou3rluIQpwAJSpWmxgTHrG3vqVeWIDQJGlatrcrX+tdIRw+2E6RqCegMD5b1Avg1lSpVJ7SfhRi1IeFzrDLK9KFr0oE6SRafd1phisnDkIYSXFgSrTtb8U8h3611PB5bhUQVYdB32AItawNaZkw2lSiwgMpUYUUADXAtq7bwKXud2RCQALlmXYQaXvESQoNySrcHlvzoXB5K46FLbTqSnf8AxXQnchbUfMVG83jrPKDRicAgAxad4tb8/fROJrCKOSO/fBryXMWMWZR4QhQEeXdXrVxxLKjl6QQSpSQVzaJIJ+FOsNlTTatSRCjzgfkKMcCFyVEGx3Hxpbpa6JZkJFdFUcvw7I8qnEgRc6Zj4fq1JMvwiXHlTFtvjVvd4aYVKlNq7eGrTPqKc4fgTDqalqUHTMkyfQyb0suoZC0hrGOLbHCp+bZYkM6vLMxA3Nv8UhyHDJK4VEb3G9XBPCx8RKVvBYJ2Tv8AO1GZrkDalaZkj8YSAodpG4HeiDrwEMmpj8QOCQv4RtD7K2zMzI5D0qDEYdxb7imhOnl1jnT3D8MgKBKyY2t+c1OnLlMOFTagNQ5j6Uw7qVOeRj32xUvD5gsYpK3BMct/fTXiTNvta0tto5XtFMEcPEOeKFDX3TINSM5GtLxd8VMkRGn571BZZDkmwqdj8v0QnrW+JynwwlcX/KrRieFStQWXJI7f3ojF5Ip0DxFJRAgBI6UeVO5JcMwlbZPOxoPI1OhxSWhquYvVia4YEEB0wRBt/eo2OHwyvyOKBAnbvbc+tQ4YUWF1n2QJWMuhz7/jOT/MY+Ve0V7Mm4wIkkkuLJJ9ayjbwmDhJMz4FdL6nEH729p71EeC8V/En+WsrKgtBXUFjHBeKSIlKu6kSa1/0Riv4h/LXtZXBoGQpItQN8AYof8AFJ9RWyuA8Uf+KR6D+1ZWUSjaFCr2dYr/AJ6/gP6V4r2cYoxqfWQOR/sKysrrXUFuv2dYkx+8PuH1qQ8AYk/jH8tZWVFKTlYOAcT/AB/KvFcAYggjVYiD5aysqNoPRRQXrXAGJSICx7xUiOC8YlJSl3SDvCa9rKmhwuoKIcBYofjH8tb/AOhsT/EP5aysqV20LX/QmJmdY/lqJ/2eYlZlTp9IgXr2sqF20KL/APmmIiPEPz5Vsj2bPgQFe8g/nWVlRtCmui1Hszf1Tr5bQYrxHsyeAjWffNZWVNBRQUivZw+Y8+3SRWw9mDji0+KpWkH8JKfpWVlcuoLouR5MjCshpudIJNzJk71lZWVKlf/Z"/>
          <p:cNvSpPr>
            <a:spLocks noChangeAspect="1" noChangeArrowheads="1"/>
          </p:cNvSpPr>
          <p:nvPr/>
        </p:nvSpPr>
        <p:spPr bwMode="auto">
          <a:xfrm>
            <a:off x="116681" y="-651272"/>
            <a:ext cx="1785938" cy="135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hr-HR" sz="1013"/>
          </a:p>
        </p:txBody>
      </p:sp>
      <p:pic>
        <p:nvPicPr>
          <p:cNvPr id="179210" name="Picture 10" descr="https://encrypted-tbn3.gstatic.com/images?q=tbn:ANd9GcTL1mdGLGM2OHTv5mrLxnwATMJqVaJE_basMw5hk2pr0CHoV6csrQ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6"/>
          <a:stretch/>
        </p:blipFill>
        <p:spPr bwMode="auto">
          <a:xfrm>
            <a:off x="4000500" y="1963981"/>
            <a:ext cx="1445419" cy="95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214" name="Picture 14" descr="https://encrypted-tbn2.gstatic.com/images?q=tbn:ANd9GcQQnI6gfGooPnjwjdYX4q9mkdfbMxoFqdFf6JIK9YCCUF-SQ0LJOw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77"/>
          <a:stretch/>
        </p:blipFill>
        <p:spPr bwMode="auto">
          <a:xfrm>
            <a:off x="2228850" y="2570295"/>
            <a:ext cx="1671638" cy="138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216" name="Picture 16" descr="https://encrypted-tbn2.gstatic.com/images?q=tbn:ANd9GcRmmaFpOUXjDtBNItZyr2vLlL9gWFGlFE4xUBd-uneirnXGQsO-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044" y="2571558"/>
            <a:ext cx="1485900" cy="173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71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Nominalna skala - svojstva</a:t>
            </a:r>
            <a:endParaRPr lang="en-US" altLang="sr-Latn-RS" sz="3000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lnSpc>
                <a:spcPct val="90000"/>
              </a:lnSpc>
              <a:defRPr/>
            </a:pPr>
            <a:endParaRPr lang="hr-HR" sz="1650" dirty="0"/>
          </a:p>
          <a:p>
            <a:pPr algn="just">
              <a:defRPr/>
            </a:pPr>
            <a:r>
              <a:rPr lang="hr-HR" sz="1650" dirty="0"/>
              <a:t>Vrijednosti dodijeljene varijabli predstavljaju opisne kategorije, ali nemaju uređene numeričke vrijednosti u odnosu na veličinu. Služe samo za kategorizaciju jedinki u konačni broj grupa koje se međusobno ne preklapaju (disjunktne grupe).</a:t>
            </a:r>
            <a:endParaRPr lang="hr-HR" altLang="sr-Latn-RS" sz="750" dirty="0"/>
          </a:p>
          <a:p>
            <a:pPr algn="just">
              <a:defRPr/>
            </a:pPr>
            <a:endParaRPr lang="hr-HR" altLang="sr-Latn-RS" sz="1500" dirty="0" smtClean="0"/>
          </a:p>
          <a:p>
            <a:pPr marL="0" indent="0" algn="just">
              <a:buNone/>
              <a:defRPr/>
            </a:pPr>
            <a:r>
              <a:rPr lang="hr-HR" altLang="sr-Latn-RS" sz="1500" dirty="0" smtClean="0"/>
              <a:t>PRIMJERI</a:t>
            </a:r>
            <a:r>
              <a:rPr lang="hr-HR" altLang="sr-Latn-RS" sz="1500" dirty="0"/>
              <a:t>: ime osobe, tip proizvoda, spol, religijsko opredjeljenje, nacionalnost.</a:t>
            </a:r>
          </a:p>
          <a:p>
            <a:pPr marL="0" indent="0" algn="just">
              <a:buNone/>
              <a:defRPr/>
            </a:pPr>
            <a:r>
              <a:rPr lang="hr-HR" altLang="sr-Latn-RS" sz="1500" dirty="0"/>
              <a:t>RAČUNSKE OPERACIJE: prebrajanje jedinki unutar grupa.</a:t>
            </a:r>
          </a:p>
          <a:p>
            <a:pPr marL="0" indent="0" algn="just" eaLnBrk="1" hangingPunct="1">
              <a:lnSpc>
                <a:spcPct val="90000"/>
              </a:lnSpc>
              <a:buNone/>
              <a:defRPr/>
            </a:pPr>
            <a:endParaRPr lang="hr-HR" altLang="sr-Latn-RS" sz="750" dirty="0"/>
          </a:p>
          <a:p>
            <a:pPr algn="just" eaLnBrk="1" hangingPunct="1">
              <a:lnSpc>
                <a:spcPct val="90000"/>
              </a:lnSpc>
              <a:defRPr/>
            </a:pPr>
            <a:endParaRPr lang="hr-HR" altLang="sr-Latn-RS" sz="2100" dirty="0"/>
          </a:p>
          <a:p>
            <a:pPr marL="0" indent="0" algn="just">
              <a:buNone/>
              <a:defRPr/>
            </a:pPr>
            <a:endParaRPr lang="hr-HR" altLang="sr-Latn-RS" sz="2100" dirty="0"/>
          </a:p>
        </p:txBody>
      </p:sp>
      <p:sp>
        <p:nvSpPr>
          <p:cNvPr id="8601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6DB6A92-7850-43D7-AEA8-9BA5C8C78BF1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138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38909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Skale mjerenja varijabli</a:t>
            </a:r>
            <a:endParaRPr lang="en-US" altLang="sr-Latn-RS" sz="3000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endParaRPr lang="hr-HR" altLang="sr-Latn-RS" sz="750" dirty="0"/>
          </a:p>
          <a:p>
            <a:pPr eaLnBrk="1" hangingPunct="1">
              <a:lnSpc>
                <a:spcPct val="90000"/>
              </a:lnSpc>
              <a:defRPr/>
            </a:pPr>
            <a:r>
              <a:rPr lang="hr-HR" altLang="sr-Latn-RS" sz="1650" dirty="0">
                <a:solidFill>
                  <a:schemeClr val="accent3">
                    <a:lumMod val="85000"/>
                  </a:schemeClr>
                </a:solidFill>
              </a:rPr>
              <a:t>NOMINALNA</a:t>
            </a:r>
          </a:p>
          <a:p>
            <a:pPr eaLnBrk="1" hangingPunct="1">
              <a:lnSpc>
                <a:spcPct val="90000"/>
              </a:lnSpc>
              <a:defRPr/>
            </a:pPr>
            <a:endParaRPr lang="hr-HR" altLang="sr-Latn-RS" sz="1650" dirty="0"/>
          </a:p>
          <a:p>
            <a:pPr eaLnBrk="1" hangingPunct="1">
              <a:lnSpc>
                <a:spcPct val="90000"/>
              </a:lnSpc>
              <a:defRPr/>
            </a:pPr>
            <a:r>
              <a:rPr lang="hr-HR" altLang="sr-Latn-RS" sz="1650" dirty="0"/>
              <a:t>ORDINALNA</a:t>
            </a:r>
          </a:p>
          <a:p>
            <a:pPr eaLnBrk="1" hangingPunct="1">
              <a:lnSpc>
                <a:spcPct val="90000"/>
              </a:lnSpc>
              <a:defRPr/>
            </a:pPr>
            <a:endParaRPr lang="hr-HR" altLang="sr-Latn-RS" sz="1650" dirty="0">
              <a:solidFill>
                <a:schemeClr val="accent3">
                  <a:lumMod val="85000"/>
                </a:schemeClr>
              </a:solidFill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hr-HR" altLang="sr-Latn-RS" sz="1650" dirty="0">
                <a:solidFill>
                  <a:schemeClr val="accent3">
                    <a:lumMod val="85000"/>
                  </a:schemeClr>
                </a:solidFill>
              </a:rPr>
              <a:t>INTERVALNA</a:t>
            </a:r>
          </a:p>
          <a:p>
            <a:pPr eaLnBrk="1" hangingPunct="1">
              <a:lnSpc>
                <a:spcPct val="90000"/>
              </a:lnSpc>
              <a:defRPr/>
            </a:pPr>
            <a:endParaRPr lang="hr-HR" altLang="sr-Latn-RS" sz="1650" dirty="0">
              <a:solidFill>
                <a:schemeClr val="accent3">
                  <a:lumMod val="85000"/>
                </a:schemeClr>
              </a:solidFill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hr-HR" altLang="sr-Latn-RS" sz="1650" dirty="0">
                <a:solidFill>
                  <a:schemeClr val="accent3">
                    <a:lumMod val="85000"/>
                  </a:schemeClr>
                </a:solidFill>
              </a:rPr>
              <a:t>OMJERNA</a:t>
            </a:r>
            <a:endParaRPr lang="en-US" altLang="sr-Latn-RS" sz="1650" dirty="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819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0D913C-003F-41A2-B252-AC1405C8BF24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139</a:t>
            </a:fld>
            <a:endParaRPr lang="en-US" altLang="sr-Latn-RS" sz="1050"/>
          </a:p>
        </p:txBody>
      </p:sp>
      <p:sp>
        <p:nvSpPr>
          <p:cNvPr id="2" name="AutoShape 2" descr="data:image/jpeg;base64,/9j/4AAQSkZJRgABAQAAAQABAAD/2wCEAAkGBxQTEhUTExQWFRQVGB8bGRgYGRwdHRsaHBwbGxoaGhweHCghGhonHh0dITEhJSkrLi4uGB8zRDMuNygtMSsBCgoKBQUFDgUFDisZExkrKysrKysrKysrKysrKysrKysrKysrKysrKysrKysrKysrKysrKysrKysrKysrKysrK//AABEIAGoB2gMBIgACEQEDEQH/xAAbAAEAAwEBAQEAAAAAAAAAAAAABQYHBAEDAv/EAEQQAAIBAwIEBAUCAwUFBgcAAAECAwAEEQUhBhIxQQcTUWEUIjJxgVKRI0KhFTNicrEkU4LB0RZDkuHw8RclNERjc6L/xAAUAQEAAAAAAAAAAAAAAAAAAAAA/8QAFBEBAAAAAAAAAAAAAAAAAAAAAP/aAAwDAQACEQMRAD8A3GlKUClKh+JuJraxi825kCAnCgbsx9FUbk0ExSs+tuNNQu8/A6aVTtNdv5a+uyAczAjuD3rsbT9bdBm8s4mO55Ldjj2BZyCPxQXWlUiHTdbjy3xtpOdvlkgKj33RgR/XpXxl8QpLWTk1KyktkJwJ0bzYd8AEsFBXc9CM0F9pXwsryOZFkidZEYZVkIII9iK+9ApShNApVS1vxDsrd/KV2uJv91bqZWGPXl2H5rgHGeoyt/s+jzFB/NPKkPXoQGBzt+1BfKVnsvHd/B813o80cf6oZUnxuMlgg2FWjhriq1vlLW0quR9SHZ13x8yHcfegmqUpQKUrh1bWILZOe4mSJfV2A/b1/FB3UqgnxQikOLS1u7v0McTBT/xN2wM19ouOrnmAfSL5QRnIVWxkZGwPX27UF4pVK0/xMs2cRzia0dvp+IjZAeg+ojA/OKuiMCMggj1FB7SlKBSlRWucSWtoM3M8cW2QrN8x/wAqj5j+BQStKzyLxXhkJENnezehSE4Ofp+2fev3J4iTpgyaRfKuQCQgOM+w3NBoFKp2geJVjcv5RdoJj0jnUxk5OByk7E+2c1cAc0HtKUoFKUoFKi9V4jtLbae5hiPo7qD37Zz2P7VDf/EvS+cp8bFkd/m5e3Rscp69j6+hoLbSorSuJLS5OILmGU+iOpO3XbOe4/epWgUpSgUpSgUrl1DUYoEMk0iRIOrOwUfuTUG3iDpgx/t1vucfWP6+g96CzUqCsuMrCVuSO8t2Y9AJFyd8bb7nJqdFApSlApSlApXHqOqwQDM00cQ9XdVzjfbJ3qt3HifpSNym8jJ/wh2H7qpFBcKVXdO4706cqI7yAs/0qXCk+2Gwc+1WEGg9pSlApSlApSvld3Cxo0jkKiKWYnoABkk+2KCrce8XNaCO3tk86+uciCPsPV39FHXHfB7AkcvDfh+iuLu/b4y+bcu/0If0xoMKAPXH2xUf4Yaa9zLLrFyD5lwSturfyW4+kjc4z/yz3rRZ5lRS7kKqjJJOAAOpJ7Cg/dK+dvOsih0YMjDIZTkEeoNfSgV8rm3WRSjqHRhgqwyCD2Ir56jqEUEbSzOsca9WY4Ar6WtykiLJGwdGGVZTkEeoNBmupWUuhy/E2waTTHP8eDOfIJP95Fnfk33A/wCmNJsrtJY1kjYOjgFWU5BB6EUvLVJY3ikUMjqVZT0KkYIP4rP/AAuZrSe80l2LC3fzICf9zJvj3wf9TQaHNKFUsxAVQSSegA3JNZet5da87LCz2ulKcGQbSXBBwyqf5U/H77gSniHK93cW+kxOVE/8S6ZRnlt1yeUnqC5GB/0q82dqkSLHGoREAVVAwAB0AAoIzhvha1sU5LWFYx3bqzf5mOSf3qZpSgVUOKeBY53+JtmNrfIPkmTYHG4WRPpdfXb9+lWq6uEjUvIwRFGSzHAA9ya9gmV1DoQysAQRuCD0IPpQVPgLi57oy2t1H5N9bYEqD6WB6Oh3GD6Z796uFUTxJh+GaDVY8h7VgsoA/vIJGAdWOR9P1D3q063rCW9rLdH5kjjLjH822VA+5wPzQQXG3F7W7Ja2cfxF9L9MW+EU7eZIR9K59SM1z6J4dxCT4q/b4y7bBLSbomDkCNOigH7/ANa/fhxobqj31yD8ZeHnkyMeWn8kS7AgBcZ96ulB+UQKAAAAOgGwr9UpQcmp6bFcRtFNGsiMMFWGdv8Al9xWf3nD11pGbjTS89ouTJYuxOF7tCxy2R1xuTk9a0ulBwaFq8V3BHcQtzJIoI9R6g+hFd9Z1yNpmsKq7WWpk/LsFjuQOoHYuAPuT7VZOPNbe1s3eIc08hEUK9cyyHlTbvgnP4oIHi7iO6muv7N0zAlGDc3BGRbq24AzsXIz69h16dXDnhpZ20gnk57q6zkzTMWOfULnlHscEj1qR4E4XFhbchYyTyHnnlbq8h69+g6D7e5qyUHiqBsBgV7SlBEa/wAM2t6vLcwJKMHBIwwz+lhgg+4NUadrjQMFfNu9LJAPMQZLXfG22WjI7dBy9s/NqFfK5t1kRo3UMjgqynoQRgg/ig/Gn3qTRpLEweN1DKwOQQa6KzLgqX+zdSl0gkm3kXzrXmySoOeePJ6jYn7g+tXviTV1tLWa5YZEMbNj9RA+VfbJwPzQcvFfFMFhF5kzEs20cagl5H7KoHc9MnbeqjY6bqmqAyXkj6fbE5jghwJT2zI5GQO+Ns56dK6uAuHpZn/tTUfmuZR/CjIHLbx5+UIOzEb567+ua0Cgp1h4Y6ZFubYSucczzM0jMR/MeYkAnvgDNTg4as+Up8LByk5I8tcZGwPTrUrSgpmseGGnT/MsPw8gJIkgJjbJ69Nj+3+pqEujqej5k521KwAy4bAmhAO7A/zjHbfp/Lua06vCKDl0nUormJJoXDxuMgj/AEPofauussvrP+w9QSeIhdOvZBHLEM4ilP0yKOgX7YwMjsK1Og/LuFBJIAHUnYCs2veM7zUJmttHTEStyy3si/Ivr5atjmIPsftjeveJJH1a/bTELpZ22Gu3XIMjdVhHt0OfY+gzoGl6dFbxJDCgSNBhVHYfc7k+53oKXaeFlsxEl9LNfSZzmWRggOc7IpH7HI36VYbbgywQcq2cAHX+7U/6ip2lBWtU4B064TkktIsdig5GHToyYPYVXZeDL+yPPpl67qDvbXR51YbfKHIyp6+nbcVo9KCscG8ZR33PGyNBdQnE0D7Mp9R+pM9/t6jNnqkeIPCxfGoWmUv7UcyFf++VdzFIARzAjIH3x0qc4O4jjv7SO5j25tmXurjZlP5/oRQS11cJGjSSMERASzE4AA6kms4bim+1V3i0oLDaA8rX0gOTtuIozg59yP22r6cSrJqmo/2cpK2NqFe6ZSR5jndYcg9MYJHsfbOgafYxwRrFCixxoMKqjAAoKhpnhjaK/nXXPezkAGS4bmGxz8qdAP3/AKmrVb6PbovKkESr6BFA3/FdtKCCuuDLCRGRrSAqwwcIAfwRgg+4qtX3Ct7Y/wAXSp2kQdbO4cshG20bscqdtst+a0KlBXeEOL4b5WCho54tpoHGHRvt3XPcVYqoXiNw8y41OyUre22GblyPOiXd42HRvlz2ztj0q3aFq0d3bx3ERyki5Ht2IPuDkH7UHfSlKBWf+Ns7/wBniGMkG4mjiPKcEhjuPcHpg+taBWfeMwItrV9wI7yEk9gObq3tQXqwthFGka9EUKNsdBjoK4OK9CS+tJbV2ZFlABZeo5WDDGfcVLVU+BeJJbp7yKdFWS2uCg5ehTqux3zjv3oJPhHh5LC1S1jZ3VM7uckliWPsBk9BUzSlBE8U8PRX9s9tPnkfBypwQQcgg+tdml6elvDHBEOWOJQqj2Ax+9dVc9/ciKKSQ4wiM2/TYE70HRWdatEYuJbSReXFxaPG3rlCzFj+OUf8NTnhlf3Nxp8U92waWXmcEAD5GYlBge1Q3E9mZtdsOQn/AGeCWV8dlbKICf8AEwIx7GgkfD8iZ72+6+fcMkZ//FCBGoHtzhz17irjVS8KQf7LtwwwwMmR6HzXyPwattBUdN4eu49XuLx7gtaSxBUh5n+V/k/k+kAcp3H6z71bqUoIjirh+K/tntpiwRyCSpwcqQw/qK7NI05LeCOCPISJAi5OTgDAyfWuulBE8W6abmyuYFIDSxOoJ6ZIOM/ms9tLsXlpoVu8gbznDybj5hbIWKlf5vmCg+lajfzKkUjscKqMzH0ABJP7Vj3hhpXl3GlSA5V7Cb6tjzedzsAMfT/EGPzQbRVY4z4YlvGtmiunt/Il525c/MvpsRv232wTVnpQKUpQVjhfh64t7u+nmuTMly6tGhz/AA1HN8uCcDYhduoQH2FnpSgpXi/Y+Zpskgxz27JMjEZKlGGSPQ4z/Wvbx/idXtI8hktbdrhsNt5kv8ONsDZiFD4/zZ9K+/iuf/lN5uBmPA9yWGBURwNARqt7zjDx29tGMZwVCdc465FBolVDxG4bub2O3FrN5LRTK7ZZlBUe69x1Ax+1W+lB+UGwz1xX6pSgp2maDfJq091Jc81m8fKkWScH5cfL9K4IPzdTze9XGlKDNfGK3aE2WowgCa2nCEnvHJtg+oztj/E1SPH9v8bcW2mc3KkmZ58dfKjI5VHpzucb/pPpXP41SE2cEKjmae7iRRnG/NkY2wemNyK7bOTm1+4yDmOyiUY6YMkjHm9Dvt9qC5RoFAA2AGB9hVM8RdEv7l7QWU/lIkoaXDFTgEYbI+oAZ+XvkVdaUHi17SlBSNXh1RtXtzCwWwVMydMH9SsOpbIHKR03983elKCseJWjrdabcxsASsbOhPZ0BYHP4x+a4eE+J+fQ1vWypjt35iQD80QZScDGclcgbdaub9D9qxLhGZv+zflsSFluhFC2BnkeePJYBv1eYCM+3Sg0Lww0ZrexRpc/EXB86dm+ou++D6YGBj71ZdQlZYnaNeZ1UlV9WA2H5NfdRgYr2gqXhvq17c27vfw+TIJCFHKVymARsd9jkZq20pQV/jviFrCyluUiMrJj5e25A5mx/KK7OGdW+LtYbnkMfmoG5DvjPbOBn74qSkjDAqwBBGCCMgg9QR3FegUHtZfZXUej3mpoSFgeIXkaZAPM3MhRFzuSy4HTt2rUKyfxq08S3ekAjZ7kRlsdmePb09Tj2oLpwBozW9oplIa4nJmnfG5dzzYz3CghR7DtVkrwCvaCpaFxp8TqV1YCB0FsufMJHzHIBHL2BzlTk5APSrbXyjtkVmZUUM+OZgAC2NhzHqfzX1oPldyMqOyrzsqkqvTmIGQue2TtVe8PdYubuzWa7h8mUsw5eUrlQdjyncd/2qzUoPCKoHh5y2l5f6Z0VJPPhGNhHKBlR7A9vetArP4SRxLIAMg2K5Ofp+c4GO+aDQKUpQKgOPND+MsLiADLshMf/wCxfmT/APoAfmp+lBU/DDiD4zT4nOfNi/hSqfqDpt82w3IwfzULxlz6ZerqkSF4JgsV4iruAPomBHQjYHOxG3U5DXlbR7t7+JC9lckfFIoJMTjI89RnocgEY/1q+2V3FcRLJGyyRSLkEbhgf/XSg+ekarDcxLNbyLLG3RlOfwfQjuDuK7aoN94b+U7zaZdSWLucsigNEfp/kPTof39Nq8vF4gjLLG1jOpUYcq0ZB7/LzHP70F/rOuONSe/n/se0wQwzeTDcQx5+j08xvf8AbuPqvD+sXShLy+jt4yPmW0TDnI6c7Zxjpt1q08N8NW9jGUt4+XmOXYks7t+p2O5PU+m/agkLaBIY1RQEjjUADoAqj/pVF8OM3V3f6lg+VM4igJB+aOLqy5/lJ7+x9K/HG2qyX040mxfr/wDWyrjEUJ2KDOxdgSMD2Hc4u2iaTFawR28K8scYwozk/cnuSd6Cr8BXXlXN/YNnMM7Sx56mOf8AienZy3T1H3Mrq3E4t762tJI8JdK3JNnYSL0jIx3HQ569qrfiAj2F3Dq8WfKHLFeID9UROFfGMllLevZferLrujW+qWigsSjASQyocMjY+V0PY/8AmKCwUrM5df1PSgRew/G2if8A3MWBIqDvKnc9MnYbdSa6n8Y9OHMD8QCuObMLDlz0z6UGhVSOPdauTLDp9gwW5ny0kuMiCIY+YjBwW3A+3uK+E3Gd3djk0yykBJx8Rcr5car3blJ5nPYAVM8J8MR6ekskkzSzS/PPPKQM8uf/AAoMnA7UHJ4mX7Q6c8SEvNcAW8Y6s7SfKcAdTjJ2qN4hslsH0iUOVS3f4ZyR8hjlQKS2B8vzouD033r8cPuNW1Fr4hvhLL5LXOQskjAmSbBwdhygZGNx3G1u4t0Rb20mticeYhCt+lxujfhgDQS9KpnhlxG1xAbe4+W9tT5cyEEHYkI4z1BXG/r7EV38WvqSmJtPW3dQT5qTEgsNsBSNh3/cUFkpWfNxxqEQb4jRpwRv/CkSRcfde/sK/cXHt3Iv8LSLsuRkc5VF3GVyxOwNBfqVnr3WvXSDy4rfTwQDl282TqO3LyjbsRnbtVxFx8Na891MGMUeZZSAoJA+ZsDYZ9KCoeKzfEGz01cF7qdWbr8sUR5nY46eg6Z3rqvwbfXLdxzCO7tmhPTlMkR50ye7crNsfT71zcDWcl5cvq9wpQOnl2sZO6Q5zzsM4DMakfE3SJZrQS2+fibRxPEBncp1XA65XIxQW6lRHCevx31rFcx9HG47qw2ZT9j/AMqlJVJUgEqSMAjGR7jO1B+6VQIuA7xMhdYugCSd1Q9fvX3i4Nv1ORrFwdiN44z19iOvvQXilR2gWEkEIjlne4cE/wARwAxBOQDjbbpXJxfxPDYQGWU5Y7RxjdpH6BVHfcj7UFW4mlS91qxtFwTZFriUkZAOF5E/zZwfapC9l8jXYmbCpeWhiB6ZlhdnwdsElX23/lp4a8LSWyS3V0ea9uzzzHbC7khFx0xnf8elc/i/p0htor2HeWwlE4GeqLu4PtgZPsDQX2lRvDutRXlvHcQsGRxnbse6n0IO1R/G15qEcK/2dbpPKzYbndVCLg/NhmXm396CxUrP4dN1+VQZL21tjjpHDzkk9QS223tXtlwfqmxl1mUlenJCmCM5+YNnmP37UF/pWf3Wna9CGaK8trruElhEZ26AFMDJHXO2w6VZeEL+6mt+a9txbzhipQMCCB0ZcE7H79vSg/XGd8sFhdSsSAsL7jrkqQuPfJFZ0dMEPCsfNzAoqTdiQTMHyMdvmPvUp4h3LX93Do8IPISst24/kiByEz+psf6e+L5eaVHJbPbYxG0Rix1wpXl7+1B02soZFYdGUEfYjNfWqV4VaixtWs5f7+xcwPnuo/u36nquPyDUtxrBeyW/Jp7pHMzAM7/yp/MVyCOb8dM98Gg84g40sbPInuEVx/3anmk9vkG/71XY/E15MtBpl9LGB9YjwD16Z69KleFPD2zslDeWJrjcvPJ8zsx3Y75C7+n9Tk1baDP4fFa3VlF1b3VoGOOaaJgoYds9/wAVd7C/inQSQyJKh6MjBh+4Nfu7tUlUpIiup6qwBB/BrO9d4DntGNzoj+TJnL2xI8mT1wGOFY9OoHuKDSqxrxT1GSS/hkjTmh0mWGWc75LPIpwNvpVVGT/i9q06/wBbW1tBc3hEXKimTvhyBlRjOfm22zVd4G0J5LO5lulAl1Is8i74WN05EQgnqFyT/mx2oLvG4YAjoRkfmvzcTrGrO7BEUZZmOAAOpJPQVV/DjU3e3a2m2ubJvIl/xco+SQezLg/fNQnEGny6tqD2ciyR6faYMjKeUzSkBgmc7xhT27j7UHTL4hyTyGLS7OS85esxby4R2OHYfMQSPlG5GcdK9b/tAfmH9nr38vEh/wCHm5v61drGzjhjWKJQiIAFUdAAMCvvQZ+3HV1Zkf2rZeTGSB8TA3mRDP6x9Sdhv139KvVndpKiyROro4yrKQQR6givbm3SRSkih0YYKsAQR6EHrWcaDC+k6oLCNWNjehpIR18qRRmRQT/JjGxz1X3yGmVQOFkM+tahdfyQqlsuMYJA5m374z/Wp7jjiVbG2aTZpn+SCPvJKdlUAbn1NfDw64eaztAJCWuJmM07HGTI+MjbYYAA29DQWilKUClKUH4miDKVYBlYYIIyCD1BHpVAu+DLqxdptHlCqxy1nKf4J9fL/Q2d+oFaFSgoEHiQYSE1KzuLRgpLSBDLFt35kycfipK28S9LdQwvYgD2bKn03VgCP2q2EZ61GXmjWbuDLBbtI/QvGhZsD3GTgUFduvFfS1YotwZpB0SKORyxxnCkLyk/muCXUdV1JkFtG2nWpz5kswQzN02jTfl9m/ORjBvNlpUEOfKhijz15EVc/fAGa7KCG4X4Zt7CLy4ExzHLuSS8jd2ZjuT7dBUzSlB8rq3WRGjkUOjghlYZBB2II7iszezutCZ3t0a50tmyYQSZLcndmTP1J+e/3J1GhoK5oPG1heIpiuI8sN43IVx6hlP/ALVPGBDk8qnPXYb/AHqF1vguwusme1iZm6uFCv8A+JcH+tQU3hXa8vJHPeRIc8yrcPhs+oJxQWbW+JLW0UtcTxxgDOCfmx7KPmJ3GwHeqUZbvW/l5Hs9MOOcvgTXA3+VRvyR7DJ75774sWmeHenQ4ItUkcfzzZkbbON3z69vb0q0gUHwsbNIY0iiUJGgCqo6ADoK+9KUFK4z4PkklF/YOIb9ABk/RMgI/hyDp0747AdhjzQfEWF3+HvVNjdr1jl2VvdH+kj85+9XauDVtGt7leS4hjlXsHUHH2J3H4oO5GBGQQQehFe1Qp/C2AFvh7m8tlPRIp3CqcY2BP8ASvLHwuiCMs95ez836rh1GPTAO/5oJziXjWzsh/GlBkJwsUfzyMfQKOhztvgVXLbSLvVZlmv4/IsEyY7TmPPIc/K0+NsY35c9+nXNo0Pg+ytMGC3RX/3hHNIfcu2WyfvU7QeKoAwNgK9pSgzvW+HrqwuHvdLHPHI3Nc2WwV9t3jz9L98DGTjr0qb4X4+s735Vk8qcbPBL8rqQcEb4DfjNWmoPiHhGzvR/tECM2MCQDlkXvs43G+9BOUrPx4aGM4ttSvoE/QJSwG5Ixnp1oPDRnYfEalfTpgjkMpUHOOvL2oJjiLjyztMoZRLOfogiy7uxzhQFB5c46nAqJ4d4WmubhNS1I/xlybe2H0wKfp5sfVJjrnv9hixcO8JWdkP9mgRGIwX6u33c7+/pU5QK8dQQQRkHYg9xXtKDKbyGbQJ2miUy6VM/NLGoHNbu2AWUfo6bdO3pnRtC1uC8iWa3kEkbdx1HsQd1Psa7nUEEEAg9Qao2q+GcPO01hNJp85Ocwn+GdsYMQIGPYYoL3Ss3SPiK325rS8AI+Y/w2O5JyMKvt+3Xeuh9W15jyrY2sf8AjabmUftv2/qKDQKpHGPHSxN8HZD4i+lGEVMMsRO3PKdwAM5xv03xUfLwjqt7n46/EEXaGzyO5+pyASMdtwfbG9t4b4UtLFSLaFULfU/V2/zMdz9unWgj/D/hL4CFjI3m3c55riYkks2+ACf5Rk/1NWqlKDO+PNFntZ11XT05pV2uIR0mj6FiP1gdxvsPSrPwjxXb6hAJoHGcfOhxzoe4Yf8APoanapvEfhzbXEnnxNJaXOc+bbnkJPqwGxPv13oLlSs5ccQWuADbX6Adf7uQgZ69uYj0zXtrxrquCH0WQuP0zKF36dRv+9Botc2o38cEbSzOscaDLMxwAB/66VQIta1+cYSxt7bcgtLJntscDfFdGmeHjyy/EatcG9kBysWCIE+ydG/I9OvWg4bSF9duI55Y2TS4DzRRuADcSDPzsM58sbYB2Pvk1poGKKoAwNgK9oKDxpok9vdLqtgvNIo5bmAbefH0z7uo3yf0j0wbFwlxVbahCJrd8/qQ450PTDDO3/MEVOVTOI/Dq3uJTcQvJZ3X++gPKSfVgMcx9ehNBc6VnKRcQ2yhA1peqD9bEo5GT9XQZxjf379a9bifWw/IdJjOcYYTjlycdT6YzQaLUFxVxPb2KB5jzOdo4kHNI56YRev5qtzx6/cMoDWljGw+ZlzLIv2BHKT+e9S3C3AkNo5nd3urojeec8zDrnkznkG/bf3oODhTQZrmUajqIPmZLW9ufptlOO2BmQ4GSelXqlKBSlKBSlKBSlKBWUeKPD6pqGn35mmy11FEYw2y5BIZMn5QeUBh3ye/XV6rHGnDUt49o8U/km2nEp2J5gBjAweuMj/iNBZ6UpQKUpQKUpQKxDxC4RjtGWdbme51Ga5VreMsclefmZMA5CAE/NkAbdK2+suGjaxFqs94sdtcI5KRea5Bjh5sgJgfKcddjk0Gnxk4GRg43HvX6oKUClKUClKUFS480G6uwixXxsrdVYzFR8zdMfNzLyrjOd/wa5PCS+lltZQ9w10kc7pFOwwZEXG+5JIznua6+MtbvbaRDBY/GWzDEgQnzFYn03yuPb8iuPwq0aWCK4lkh+GW5mMkdsesSdAD0wT1xgYoLzSlKBSlKBSlKCmeJPHA0+EiJfNumXmSMAnlQfVLIBuEAzv6/nE5wjqUlzZW1xKoSSWJXYDp8wzkegI3x2ziqDxPwnqiXl5e2kkDCaIqFdSXCBMeWu2245sDYnFXrgt7g2NuboATGJSwClcZAIDKejgYBHrmgm6UpQKUpQKUpQVbxB4qewhjMMPnzzyiKOPJGSQTnYe3Tbr12rzg7WNRneQXtitqiqCrCQNzN/MMAnbv7dN+tcPivp1jPBBHfztboZhyOP1crZBJBABGdz7VXvDhoYNTks7C5e4sfhvMOX51jl5wMKwAUZBO33oNZpSlApSlApSlB4Tjc1QpfF3TVufh/Mcnm5PMVMpzZx16kZ7gYq3cQylbWdl6iJyPvymsk4PW8s9Os55ZbWaxkkjzA0YDKJnChg+N3Unm6dj96Da6UpQKUpQKUpQKrY4903nZPjIAydcuAPQ79D+KslZf4k8OWs81rZRQRrPdTeZK6IOZYUyZGyOhJIGT6mg09WBAIOQehFe1+IYgqhVGFUAAegGwFfugUpSgUpSgUpSgUpSgUpSgUpSgUpSgUpSgUpSgUpSgUpSgUpSgUpSgUpSgUpSgUpSgUpSgUpSgUpSgUpSg5NU0yK5jMU8ayxtjKsMjY5B++a+OjaHb2ilLaFIlY5IQYyff1qRpQKUpQKUpQKUpQeMuRg7g1SbDwws4roXCmUojc8duXPlRyZzzqvbGTgdN6u9KBSlKBSlKBSlKBUHZcNIl9NfF2eWWNYwCBiNF3KrgZ3IzvU5SgUpSgUpSgUpSg//Z"/>
          <p:cNvSpPr>
            <a:spLocks noChangeAspect="1" noChangeArrowheads="1"/>
          </p:cNvSpPr>
          <p:nvPr/>
        </p:nvSpPr>
        <p:spPr bwMode="auto">
          <a:xfrm>
            <a:off x="116681" y="-463154"/>
            <a:ext cx="4286250" cy="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hr-HR" sz="1013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862" y="1353742"/>
            <a:ext cx="3386138" cy="7572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863" y="2628901"/>
            <a:ext cx="1893094" cy="13073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357" y="2388358"/>
            <a:ext cx="1607344" cy="184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6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1515" dirty="0"/>
              <a:t>Programski paketi koji dolaze s instalacijom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r-HR" dirty="0"/>
              <a:t>O</a:t>
            </a:r>
            <a:r>
              <a:rPr lang="hr-HR" dirty="0" smtClean="0"/>
              <a:t>snovne </a:t>
            </a:r>
            <a:r>
              <a:rPr lang="hr-HR" dirty="0"/>
              <a:t>funkcionalnosti </a:t>
            </a:r>
            <a:r>
              <a:rPr lang="hr-HR" dirty="0" smtClean="0"/>
              <a:t>- samom instalacijom sustava.</a:t>
            </a:r>
          </a:p>
          <a:p>
            <a:r>
              <a:rPr lang="hr-HR" dirty="0"/>
              <a:t>To su tzv. osnovni paketi koji podržavaju programski jezik S, osnovnu statistiku i osnovnu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/>
              <a:t>base</a:t>
            </a:r>
            <a:r>
              <a:rPr lang="hr-HR" dirty="0"/>
              <a:t>) grafiku. </a:t>
            </a:r>
            <a:endParaRPr lang="hr-HR" dirty="0" smtClean="0"/>
          </a:p>
          <a:p>
            <a:r>
              <a:rPr lang="hr-HR" dirty="0" smtClean="0"/>
              <a:t>Osnovni paketi (</a:t>
            </a:r>
            <a:r>
              <a:rPr lang="hr-HR" dirty="0" err="1" smtClean="0"/>
              <a:t>eng</a:t>
            </a:r>
            <a:r>
              <a:rPr lang="hr-HR" dirty="0" smtClean="0"/>
              <a:t>. </a:t>
            </a:r>
            <a:r>
              <a:rPr lang="hr-HR" dirty="0" err="1" smtClean="0"/>
              <a:t>priority</a:t>
            </a:r>
            <a:r>
              <a:rPr lang="hr-HR" dirty="0" smtClean="0"/>
              <a:t>(base)) – ne mijenjaju se između R verzija. </a:t>
            </a:r>
            <a:r>
              <a:rPr lang="hr-HR" dirty="0"/>
              <a:t>Pakete iz ove grupe nije moguće pronaći neovisne na spremištu CRAN. </a:t>
            </a:r>
            <a:endParaRPr lang="hr-HR" dirty="0" smtClean="0"/>
          </a:p>
          <a:p>
            <a:pPr lvl="1"/>
            <a:r>
              <a:rPr lang="hr-HR" i="1" dirty="0" smtClean="0"/>
              <a:t>base</a:t>
            </a:r>
            <a:r>
              <a:rPr lang="hr-HR" dirty="0"/>
              <a:t>, </a:t>
            </a:r>
            <a:r>
              <a:rPr lang="hr-HR" i="1" dirty="0" err="1"/>
              <a:t>compiler</a:t>
            </a:r>
            <a:r>
              <a:rPr lang="hr-HR" dirty="0"/>
              <a:t>, </a:t>
            </a:r>
            <a:r>
              <a:rPr lang="hr-HR" i="1" dirty="0" err="1"/>
              <a:t>datasets</a:t>
            </a:r>
            <a:r>
              <a:rPr lang="hr-HR" dirty="0"/>
              <a:t>, </a:t>
            </a:r>
            <a:r>
              <a:rPr lang="hr-HR" i="1" dirty="0" err="1"/>
              <a:t>graphics</a:t>
            </a:r>
            <a:r>
              <a:rPr lang="hr-HR" dirty="0"/>
              <a:t>, </a:t>
            </a:r>
            <a:r>
              <a:rPr lang="hr-HR" i="1" dirty="0" err="1"/>
              <a:t>grDevices</a:t>
            </a:r>
            <a:r>
              <a:rPr lang="hr-HR" dirty="0"/>
              <a:t>, </a:t>
            </a:r>
            <a:r>
              <a:rPr lang="hr-HR" i="1" dirty="0" err="1"/>
              <a:t>grid</a:t>
            </a:r>
            <a:r>
              <a:rPr lang="hr-HR" dirty="0"/>
              <a:t>, </a:t>
            </a:r>
            <a:r>
              <a:rPr lang="hr-HR" i="1" dirty="0" err="1"/>
              <a:t>methods</a:t>
            </a:r>
            <a:r>
              <a:rPr lang="hr-HR" dirty="0"/>
              <a:t>, </a:t>
            </a:r>
            <a:r>
              <a:rPr lang="hr-HR" i="1" dirty="0" err="1"/>
              <a:t>parallel</a:t>
            </a:r>
            <a:r>
              <a:rPr lang="hr-HR" dirty="0"/>
              <a:t>, </a:t>
            </a:r>
            <a:r>
              <a:rPr lang="hr-HR" i="1" dirty="0" err="1"/>
              <a:t>splines</a:t>
            </a:r>
            <a:r>
              <a:rPr lang="hr-HR" dirty="0"/>
              <a:t>, </a:t>
            </a:r>
            <a:r>
              <a:rPr lang="hr-HR" i="1" dirty="0" err="1"/>
              <a:t>stats</a:t>
            </a:r>
            <a:r>
              <a:rPr lang="hr-HR" dirty="0"/>
              <a:t>, </a:t>
            </a:r>
            <a:r>
              <a:rPr lang="hr-HR" i="1" dirty="0"/>
              <a:t>stats4</a:t>
            </a:r>
            <a:r>
              <a:rPr lang="hr-HR" dirty="0"/>
              <a:t>, </a:t>
            </a:r>
            <a:r>
              <a:rPr lang="hr-HR" i="1" dirty="0" err="1"/>
              <a:t>tcltk</a:t>
            </a:r>
            <a:r>
              <a:rPr lang="hr-HR" dirty="0"/>
              <a:t> i </a:t>
            </a:r>
            <a:r>
              <a:rPr lang="hr-HR" i="1" dirty="0" err="1" smtClean="0"/>
              <a:t>utils</a:t>
            </a:r>
            <a:endParaRPr lang="hr-HR" i="1" dirty="0" smtClean="0"/>
          </a:p>
          <a:p>
            <a:r>
              <a:rPr lang="hr-HR" dirty="0"/>
              <a:t>Drugi skup paketa sustava je dio i same instalacije sustava R, ali se njihove verzije mogu nadograđivati između pojedinih verzija i kao takvi se mogu i pojedinačno pronaći na spremištu CRAN. Neki od njih su </a:t>
            </a:r>
            <a:r>
              <a:rPr lang="hr-HR" dirty="0" smtClean="0"/>
              <a:t>:</a:t>
            </a:r>
          </a:p>
          <a:p>
            <a:pPr lvl="1"/>
            <a:r>
              <a:rPr lang="hr-HR" i="1" dirty="0" err="1" smtClean="0"/>
              <a:t>KernSmooth</a:t>
            </a:r>
            <a:r>
              <a:rPr lang="hr-HR" dirty="0"/>
              <a:t>, </a:t>
            </a:r>
            <a:r>
              <a:rPr lang="hr-HR" i="1" dirty="0"/>
              <a:t>MASS</a:t>
            </a:r>
            <a:r>
              <a:rPr lang="hr-HR" dirty="0"/>
              <a:t>, </a:t>
            </a:r>
            <a:r>
              <a:rPr lang="hr-HR" i="1" dirty="0" err="1"/>
              <a:t>Matrix</a:t>
            </a:r>
            <a:r>
              <a:rPr lang="hr-HR" dirty="0"/>
              <a:t>, </a:t>
            </a:r>
            <a:r>
              <a:rPr lang="hr-HR" i="1" dirty="0" err="1"/>
              <a:t>boot</a:t>
            </a:r>
            <a:r>
              <a:rPr lang="hr-HR" dirty="0"/>
              <a:t>, </a:t>
            </a:r>
            <a:r>
              <a:rPr lang="hr-HR" i="1" dirty="0" err="1"/>
              <a:t>class</a:t>
            </a:r>
            <a:r>
              <a:rPr lang="hr-HR" dirty="0"/>
              <a:t>, </a:t>
            </a:r>
            <a:r>
              <a:rPr lang="hr-HR" i="1" dirty="0" err="1"/>
              <a:t>cluster</a:t>
            </a:r>
            <a:r>
              <a:rPr lang="hr-HR" dirty="0"/>
              <a:t>, </a:t>
            </a:r>
            <a:r>
              <a:rPr lang="hr-HR" i="1" dirty="0" err="1"/>
              <a:t>codetools</a:t>
            </a:r>
            <a:r>
              <a:rPr lang="hr-HR" dirty="0"/>
              <a:t>, </a:t>
            </a:r>
            <a:r>
              <a:rPr lang="hr-HR" i="1" dirty="0" err="1"/>
              <a:t>foreign</a:t>
            </a:r>
            <a:r>
              <a:rPr lang="hr-HR" dirty="0"/>
              <a:t>, </a:t>
            </a:r>
            <a:r>
              <a:rPr lang="hr-HR" i="1" dirty="0" err="1"/>
              <a:t>lattice</a:t>
            </a:r>
            <a:r>
              <a:rPr lang="hr-HR" dirty="0"/>
              <a:t>, </a:t>
            </a:r>
            <a:r>
              <a:rPr lang="hr-HR" i="1" dirty="0" err="1"/>
              <a:t>mgcv</a:t>
            </a:r>
            <a:r>
              <a:rPr lang="hr-HR" dirty="0"/>
              <a:t>, </a:t>
            </a:r>
            <a:r>
              <a:rPr lang="hr-HR" i="1" dirty="0" err="1"/>
              <a:t>nlme</a:t>
            </a:r>
            <a:r>
              <a:rPr lang="hr-HR" dirty="0"/>
              <a:t>, </a:t>
            </a:r>
            <a:r>
              <a:rPr lang="hr-HR" i="1" dirty="0" err="1"/>
              <a:t>nnet</a:t>
            </a:r>
            <a:r>
              <a:rPr lang="hr-HR" dirty="0"/>
              <a:t>, </a:t>
            </a:r>
            <a:r>
              <a:rPr lang="hr-HR" i="1" dirty="0" err="1"/>
              <a:t>rpart</a:t>
            </a:r>
            <a:r>
              <a:rPr lang="hr-HR" dirty="0"/>
              <a:t>, </a:t>
            </a:r>
            <a:r>
              <a:rPr lang="hr-HR" i="1" dirty="0" err="1"/>
              <a:t>spatial</a:t>
            </a:r>
            <a:r>
              <a:rPr lang="hr-HR" dirty="0"/>
              <a:t>, </a:t>
            </a:r>
            <a:r>
              <a:rPr lang="hr-HR" i="1" dirty="0" err="1"/>
              <a:t>survival</a:t>
            </a:r>
            <a:r>
              <a:rPr lang="hr-HR" dirty="0"/>
              <a:t>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95695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 err="1"/>
              <a:t>Ordinalna</a:t>
            </a:r>
            <a:r>
              <a:rPr lang="hr-HR" altLang="sr-Latn-RS" sz="3000" dirty="0"/>
              <a:t> skala - svojstva</a:t>
            </a:r>
            <a:endParaRPr lang="en-US" altLang="sr-Latn-RS" sz="3000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defRPr/>
            </a:pPr>
            <a:endParaRPr lang="hr-HR" sz="1650" dirty="0"/>
          </a:p>
          <a:p>
            <a:pPr algn="just" eaLnBrk="1" hangingPunct="1">
              <a:defRPr/>
            </a:pPr>
            <a:r>
              <a:rPr lang="hr-HR" sz="1650" dirty="0"/>
              <a:t>P</a:t>
            </a:r>
            <a:r>
              <a:rPr lang="it-IT" sz="1650" dirty="0"/>
              <a:t>odatke </a:t>
            </a:r>
            <a:r>
              <a:rPr lang="hr-HR" sz="1650" dirty="0"/>
              <a:t>je </a:t>
            </a:r>
            <a:r>
              <a:rPr lang="it-IT" sz="1650" dirty="0"/>
              <a:t>mogu</a:t>
            </a:r>
            <a:r>
              <a:rPr lang="hr-HR" sz="1650" dirty="0"/>
              <a:t>ć</a:t>
            </a:r>
            <a:r>
              <a:rPr lang="it-IT" sz="1650" dirty="0"/>
              <a:t>e poredati prema intenzitetu</a:t>
            </a:r>
            <a:r>
              <a:rPr lang="hr-HR" sz="1650" dirty="0"/>
              <a:t>. Pokazuju relativan položaj elementa u grupi.</a:t>
            </a:r>
          </a:p>
          <a:p>
            <a:pPr algn="just" eaLnBrk="1" hangingPunct="1">
              <a:lnSpc>
                <a:spcPct val="90000"/>
              </a:lnSpc>
              <a:defRPr/>
            </a:pPr>
            <a:endParaRPr lang="hr-HR" altLang="sr-Latn-RS" sz="1650" dirty="0">
              <a:solidFill>
                <a:schemeClr val="accent3">
                  <a:lumMod val="85000"/>
                </a:schemeClr>
              </a:solidFill>
            </a:endParaRPr>
          </a:p>
          <a:p>
            <a:pPr algn="just" eaLnBrk="1" hangingPunct="1">
              <a:lnSpc>
                <a:spcPct val="90000"/>
              </a:lnSpc>
              <a:defRPr/>
            </a:pPr>
            <a:r>
              <a:rPr lang="hr-HR" altLang="sr-Latn-RS" sz="1650" dirty="0"/>
              <a:t>PRIMJERI: ocjena, stupanj obrazovanja, kvaliteta proizvoda.</a:t>
            </a:r>
          </a:p>
          <a:p>
            <a:pPr algn="just" eaLnBrk="1" hangingPunct="1">
              <a:lnSpc>
                <a:spcPct val="90000"/>
              </a:lnSpc>
              <a:defRPr/>
            </a:pPr>
            <a:endParaRPr lang="hr-HR" altLang="sr-Latn-RS" sz="1650" dirty="0"/>
          </a:p>
          <a:p>
            <a:pPr algn="just" eaLnBrk="1" hangingPunct="1">
              <a:lnSpc>
                <a:spcPct val="90000"/>
              </a:lnSpc>
              <a:defRPr/>
            </a:pPr>
            <a:r>
              <a:rPr lang="hr-HR" altLang="sr-Latn-RS" sz="1650" dirty="0"/>
              <a:t>RAČUNSKE OPERACIJE: &gt;,&lt;</a:t>
            </a:r>
          </a:p>
          <a:p>
            <a:pPr algn="just" eaLnBrk="1" hangingPunct="1">
              <a:lnSpc>
                <a:spcPct val="90000"/>
              </a:lnSpc>
              <a:defRPr/>
            </a:pPr>
            <a:endParaRPr lang="hr-HR" altLang="sr-Latn-RS" sz="750" dirty="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8806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F1F7897-7FCB-48FF-B704-500215A2603C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140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337959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278" name="Picture 6" descr="https://encrypted-tbn1.gstatic.com/images?q=tbn:ANd9GcRc2dnZjpKm-u_hVx-DVmwjjS24huR_Jj5wXL2nquxDPfvZFuqu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1" t="7814" r="34695"/>
          <a:stretch/>
        </p:blipFill>
        <p:spPr bwMode="auto">
          <a:xfrm>
            <a:off x="3145000" y="2648827"/>
            <a:ext cx="1369850" cy="146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9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Skale mjerenja varijabli</a:t>
            </a:r>
            <a:endParaRPr lang="en-US" altLang="sr-Latn-RS" sz="3000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endParaRPr lang="hr-HR" altLang="sr-Latn-RS" sz="750" dirty="0"/>
          </a:p>
          <a:p>
            <a:pPr eaLnBrk="1" hangingPunct="1">
              <a:lnSpc>
                <a:spcPct val="90000"/>
              </a:lnSpc>
              <a:defRPr/>
            </a:pPr>
            <a:r>
              <a:rPr lang="hr-HR" altLang="sr-Latn-RS" sz="1650" dirty="0">
                <a:solidFill>
                  <a:schemeClr val="accent3">
                    <a:lumMod val="85000"/>
                  </a:schemeClr>
                </a:solidFill>
              </a:rPr>
              <a:t>NOMINALNA</a:t>
            </a:r>
          </a:p>
          <a:p>
            <a:pPr eaLnBrk="1" hangingPunct="1">
              <a:lnSpc>
                <a:spcPct val="90000"/>
              </a:lnSpc>
              <a:defRPr/>
            </a:pPr>
            <a:endParaRPr lang="hr-HR" altLang="sr-Latn-RS" sz="1650" dirty="0">
              <a:solidFill>
                <a:schemeClr val="accent3">
                  <a:lumMod val="85000"/>
                </a:schemeClr>
              </a:solidFill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hr-HR" altLang="sr-Latn-RS" sz="1650" dirty="0">
                <a:solidFill>
                  <a:schemeClr val="accent3">
                    <a:lumMod val="85000"/>
                  </a:schemeClr>
                </a:solidFill>
              </a:rPr>
              <a:t>ORDINALNA</a:t>
            </a:r>
          </a:p>
          <a:p>
            <a:pPr eaLnBrk="1" hangingPunct="1">
              <a:lnSpc>
                <a:spcPct val="90000"/>
              </a:lnSpc>
              <a:defRPr/>
            </a:pPr>
            <a:endParaRPr lang="hr-HR" altLang="sr-Latn-RS" sz="1650" dirty="0">
              <a:solidFill>
                <a:schemeClr val="accent3">
                  <a:lumMod val="85000"/>
                </a:schemeClr>
              </a:solidFill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hr-HR" altLang="sr-Latn-RS" sz="1650" dirty="0"/>
              <a:t>INTERVALNA</a:t>
            </a:r>
          </a:p>
          <a:p>
            <a:pPr eaLnBrk="1" hangingPunct="1">
              <a:lnSpc>
                <a:spcPct val="90000"/>
              </a:lnSpc>
              <a:defRPr/>
            </a:pPr>
            <a:endParaRPr lang="hr-HR" altLang="sr-Latn-RS" sz="1650" dirty="0">
              <a:solidFill>
                <a:schemeClr val="accent3">
                  <a:lumMod val="85000"/>
                </a:schemeClr>
              </a:solidFill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hr-HR" altLang="sr-Latn-RS" sz="1650" dirty="0">
                <a:solidFill>
                  <a:schemeClr val="accent3">
                    <a:lumMod val="85000"/>
                  </a:schemeClr>
                </a:solidFill>
              </a:rPr>
              <a:t>OMJERNA</a:t>
            </a:r>
            <a:endParaRPr lang="en-US" altLang="sr-Latn-RS" sz="1650" dirty="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829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85D3F31-748C-41CA-A186-39BD9BAEC25C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141</a:t>
            </a:fld>
            <a:endParaRPr lang="en-US" altLang="sr-Latn-RS" sz="1050"/>
          </a:p>
        </p:txBody>
      </p:sp>
      <p:pic>
        <p:nvPicPr>
          <p:cNvPr id="182274" name="Picture 2" descr="https://encrypted-tbn2.gstatic.com/images?q=tbn:ANd9GcRZg3iE3jTLehxHuPUBJxG2fU8rNWrjt2g_Q7H2OZTOxJcWDDcsk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4" t="9584" r="7692" b="9235"/>
          <a:stretch/>
        </p:blipFill>
        <p:spPr bwMode="auto">
          <a:xfrm>
            <a:off x="3028097" y="1195885"/>
            <a:ext cx="1885950" cy="119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2276" name="Picture 4" descr="http://mathsframe.co.uk/resource_files/thumbs/zwgftylmokdmpezeozlqrsvttontbs_87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5" r="49444" b="16444"/>
          <a:stretch/>
        </p:blipFill>
        <p:spPr bwMode="auto">
          <a:xfrm>
            <a:off x="4601766" y="2287593"/>
            <a:ext cx="1083469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135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Intervalna skala - svojstva</a:t>
            </a:r>
            <a:endParaRPr lang="en-US" altLang="sr-Latn-RS" sz="3000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defRPr/>
            </a:pPr>
            <a:endParaRPr lang="hr-HR" sz="1650" dirty="0" smtClean="0"/>
          </a:p>
          <a:p>
            <a:pPr algn="just">
              <a:defRPr/>
            </a:pPr>
            <a:r>
              <a:rPr lang="hr-HR" sz="1650" dirty="0"/>
              <a:t>Vrijednosti varijable su numeričke, na kontinuiranoj skali (realni brojevi). Jednake razlike u izmjerenim vrijednostima varijable predstavljaju jednake razlike mjerenog svojstva; ne postoji apsolutna nula.</a:t>
            </a:r>
            <a:endParaRPr lang="hr-HR" altLang="sr-Latn-RS" sz="1650" dirty="0" smtClean="0"/>
          </a:p>
          <a:p>
            <a:pPr marL="0" indent="0" algn="just" eaLnBrk="1" hangingPunct="1">
              <a:lnSpc>
                <a:spcPct val="90000"/>
              </a:lnSpc>
              <a:buNone/>
              <a:defRPr/>
            </a:pPr>
            <a:endParaRPr lang="hr-HR" altLang="sr-Latn-RS" sz="1650" dirty="0" smtClean="0"/>
          </a:p>
          <a:p>
            <a:pPr marL="0" indent="0" algn="just" eaLnBrk="1" hangingPunct="1">
              <a:lnSpc>
                <a:spcPct val="90000"/>
              </a:lnSpc>
              <a:buNone/>
              <a:defRPr/>
            </a:pPr>
            <a:r>
              <a:rPr lang="hr-HR" altLang="sr-Latn-RS" sz="1650" dirty="0" smtClean="0"/>
              <a:t>PRIMJER</a:t>
            </a:r>
            <a:r>
              <a:rPr lang="hr-HR" altLang="sr-Latn-RS" sz="1650" dirty="0"/>
              <a:t>: vodostaj rijeke, temperatura u na Fehrenheit ili Celzijus skali, nadmorska visina.</a:t>
            </a:r>
          </a:p>
          <a:p>
            <a:pPr marL="0" indent="0" algn="just" eaLnBrk="1" hangingPunct="1">
              <a:lnSpc>
                <a:spcPct val="90000"/>
              </a:lnSpc>
              <a:buNone/>
              <a:defRPr/>
            </a:pPr>
            <a:endParaRPr lang="hr-HR" altLang="sr-Latn-RS" sz="1650" dirty="0">
              <a:solidFill>
                <a:schemeClr val="accent3">
                  <a:lumMod val="85000"/>
                </a:schemeClr>
              </a:solidFill>
            </a:endParaRPr>
          </a:p>
          <a:p>
            <a:pPr marL="0" indent="0" algn="just" eaLnBrk="1" hangingPunct="1">
              <a:lnSpc>
                <a:spcPct val="90000"/>
              </a:lnSpc>
              <a:buNone/>
              <a:defRPr/>
            </a:pPr>
            <a:r>
              <a:rPr lang="hr-HR" altLang="sr-Latn-RS" sz="1650" dirty="0"/>
              <a:t>RAČUNSKE OPERACIJE: oduzimanje, zbrajanje… ali ne i omjeri.</a:t>
            </a:r>
          </a:p>
          <a:p>
            <a:pPr algn="just" eaLnBrk="1" hangingPunct="1">
              <a:lnSpc>
                <a:spcPct val="90000"/>
              </a:lnSpc>
              <a:defRPr/>
            </a:pPr>
            <a:endParaRPr lang="hr-HR" altLang="sr-Latn-RS" sz="2100" dirty="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942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F31DED4-AE6C-4089-9568-8A36D786C985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142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373738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Skale mjerenja varijabli</a:t>
            </a:r>
            <a:endParaRPr lang="en-US" altLang="sr-Latn-RS" sz="3000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endParaRPr lang="hr-HR" altLang="sr-Latn-RS" sz="750" dirty="0"/>
          </a:p>
          <a:p>
            <a:pPr eaLnBrk="1" hangingPunct="1">
              <a:lnSpc>
                <a:spcPct val="90000"/>
              </a:lnSpc>
              <a:defRPr/>
            </a:pPr>
            <a:r>
              <a:rPr lang="hr-HR" altLang="sr-Latn-RS" sz="165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NOMINALNA</a:t>
            </a:r>
          </a:p>
          <a:p>
            <a:pPr eaLnBrk="1" hangingPunct="1">
              <a:lnSpc>
                <a:spcPct val="90000"/>
              </a:lnSpc>
              <a:defRPr/>
            </a:pPr>
            <a:endParaRPr lang="hr-HR" altLang="sr-Latn-RS" sz="165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hr-HR" altLang="sr-Latn-RS" sz="165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ORDINALNA</a:t>
            </a:r>
          </a:p>
          <a:p>
            <a:pPr eaLnBrk="1" hangingPunct="1">
              <a:lnSpc>
                <a:spcPct val="90000"/>
              </a:lnSpc>
              <a:defRPr/>
            </a:pPr>
            <a:endParaRPr lang="hr-HR" altLang="sr-Latn-RS" sz="165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hr-HR" altLang="sr-Latn-RS" sz="165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INTERVALNA</a:t>
            </a:r>
          </a:p>
          <a:p>
            <a:pPr eaLnBrk="1" hangingPunct="1">
              <a:lnSpc>
                <a:spcPct val="90000"/>
              </a:lnSpc>
              <a:defRPr/>
            </a:pPr>
            <a:endParaRPr lang="hr-HR" altLang="sr-Latn-RS" sz="1650" dirty="0">
              <a:solidFill>
                <a:schemeClr val="accent3">
                  <a:lumMod val="85000"/>
                </a:schemeClr>
              </a:solidFill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hr-HR" altLang="sr-Latn-RS" sz="1650" dirty="0"/>
              <a:t>OMJERNA</a:t>
            </a:r>
            <a:endParaRPr lang="en-US" altLang="sr-Latn-RS" sz="1650" dirty="0"/>
          </a:p>
        </p:txBody>
      </p:sp>
      <p:sp>
        <p:nvSpPr>
          <p:cNvPr id="839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DC5DED9-BE42-4586-87A2-8405F8174F2E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143</a:t>
            </a:fld>
            <a:endParaRPr lang="en-US" altLang="sr-Latn-RS" sz="1050"/>
          </a:p>
        </p:txBody>
      </p:sp>
      <p:sp>
        <p:nvSpPr>
          <p:cNvPr id="2" name="AutoShape 2" descr="data:image/jpeg;base64,/9j/4AAQSkZJRgABAQAAAQABAAD/2wCEAAkGBxQSEhUSExQVFRQVFx0VFhcVFBgdHhQXGhYZHx0XHRYYHikgGBolHRwYITEiKikrLi4uHCIzODMsOCgtLiwBCgoKDgwOGg8PFCwcHBwvLCwsLCwsLCwsLCwsMiwsLCwsLCwsLCwsLCwsLCwsLCwsLCwsLCwsLCwsLCwsLDcsLP/AABEIAR8AsAMBIgACEQEDEQH/xAAbAAACAwEBAQAAAAAAAAAAAAAABAMFBwYCAf/EAEYQAAIBAgMFBAYGBwcEAwEAAAECAwARBBIhBRMiMUEyUWFxBgcjUoGyFDNCYpGhU3KCkrGz0hUkk6K00fBjg8HTc+HxQ//EABYBAQEBAAAAAAAAAAAAAAAAAAABAv/EABkRAQEBAQEBAAAAAAAAAAAAAAABMQJBEf/aAAwDAQACEQMRAD8A2uiiigKKKKAqPec7A2HXTX86kpHEhsjqrBbHR+eUHU8+oBP5GrIlpxHuL/8AB4V6pfBLZB3nU+fd8OVMVKsFFFFAUUUUBRRRQFFFFB4zdwr6j3/gfCoZblXAbL97ThvqefdXrDLZepJ53/Dn15VfifU1FFFRRRRRQFFFFAUUUUBVftI+xm8m+WrCq7ag9hMPBuV/dq86z1hvC9keZ+Y1NUGC7A+PzGp6XVmCiildqYh44ZJI4966IzLHmy7wgXy5rGxPLlUU1RVDs30kE8jxoqnK0WVt5pJDLEXEo4dLBZBbXVeY1swfSPD+8wHEWZo3UJljSQ5swGXgkQ/G3MGgtqKr8NtqGRlRGZi2a1o5LDI1mzNlsljpqRfS3MVYUBRRRQJ4s+zl8m+SpsH2B5n5jUGMPspvJvkr1hIFIDEAsL62F+0etauMzUOP23DC+R2IbLm5aduNAl/fZpEAHiL2uLwp6RQlmQE5kYLKNLwlpMi59ftNytfTXlS20vRVJnz7yUWzMFLFgHOIhmVrE8g8SjL3aaACo4vRFBLNLn4sSyNiOE2cxy50y8XBYcJ53GulZaWmL2sschiyuz7sSAKF4gWyhRdhxXB8LC96fU6creB6fhVDtr0eM830hJRFKkQSFxHmaJ8+YtfMMyMOFksLjrV7GDYZiC1tSBYE9SASbDwufOg9Vy2LxrmJSsjWMM7IyubvOjpu1uO2bZuE3vrpXU0XoOV2fJPK6KzsrFZzOAWIR0xEYjXQqVBTeAEEXAvrT205mjlwsbuwhIcSSZsuaVVTdqzrbKG9oeYuVUdbG8ooFcOuWMCM7wXJBklJ0LE9uzFgL2HgBrS+0vqJu+zXtc2OUVZVXbRUbma/KzdPu1edTrE0LPlGVVI17TkHtHoEP8a955fcj/xW/wDXXrC9n4n5jU1LpML55fcj/wAVv/XUkLN9oKO7KxP8VFqkoqKp9l7GwqBGgVQIklgRo27AaW8igg6NvFNzzBBFJv6P4VFMTSMLgAhpQGO8VIV1ABDNu0AIsSy6ak3UTY+LRrxMVXfyvKhkuJo5Mcsq5ATaNhCZQezctbXRh7XZmLvlcs6iSJ1vIDlRNoGQKbnV1gCKW1zEWuedB0UODCsHLO7BSt3I1BINyAAL6DkB5amveaT3E/xG/opPYUEyK4mJPHdCzXYrYdqxK3BuNLXAvYEmrOghzSe6n+If6K+ZpPdT/Eb+ip6KBPFi8Uvk3yeNe8JmAAAFrnUsb9o9La/jXjGfVS+TfL41LgzwjzPzGteMzVNiVD4kgSOYd1Is27xMg3bhoiLhTeNsuYAqynVtDe6w4WBkjwyh5DJvBK0cmJlLiJ5DdTnZjJkDhTmuOE2sbEWeM2wI5GRkchYmmzLZrhCoy5QcwLZuHTXK3K2q2H9KInAI1BVHbK6MFWWUxoboSDdlbkdAD10rLSs9JcY8eLveU4cYdTOIpJAyLviM6Ip1PLMRx5b5bm1dZE4KgqbqQCDe9xbQ361X4zbSxzjD5WaQxiRACvHxFcoBPMWJJ5AdashQfahxOKSMZpHVATYF2Cgk8hc9fCpqqdv4Jpcm73iypdo5EcBUbTSRC3tFYdMraA2sbGgsXxKDNd1GXtXYcPn3fGvskyqMzMqr3kgDXlqa5/A7FfeRmRbLEMRdg9i7S4lJI2BU3Fgpve3O2utN47BOs2FkjTNFCsiGNcoK51QJIuYgcIVkte9pD3UFtFKrAMpDKeRUgg/EUltM2hmvys3T7tMxgheBAtyTlNhYliSeC4uSST50ptNbwT+TdPujvq86nWHMIeAfH5jU1Q4TsjzPzGpqXSYKKKKiiiiigKKKKAooooE8b9VL+q3y1LhQMo8z/E1FjPqpf1W+TxqXB9gfH5jWvGfS82zs0gmzASIGWNsg4FcxllPvA5B3c+8A0ovo1CHZwCDJbeCw9plnaYchpxs3mGPnV1RWWlLtj0cjxEm9Z3SQIEjdLBomVywkRiLhtSCORFwQQTVxGCAATcgamw1PfYaV6ooCiiigKKXOOjuRnW68xcaa2/jp516kxSKFYuoDWym/auLi3vaXOnQUE1V20PqZvJug90d+lOYbEJIudGDKSRdTcXUkEeYIIPiDSe0l9jN5N8tXnWesN4Q8I+PzGpqhwnZHmfmNTUurMFFFLbTwzSwyRo7RuyFVkU2KMRow8jY1FM0Vx3o/tGeSW8qzJHMq4pAxb2IiXJLEe4GTI4FzmV20FrV5j9MHZDIBGyqGay5jvR9GhlWxvdRd5OhJCHQEEUHZ0VUYDaEkkiLeEqVdyUJOZQ4ClTewuCL6tqCPK3oCiiigTxg9nL5N3e546V6wjHKBYkXPECthxHxv+VecZ9XL5N8njUuDPAPM/Ma14zNc/wCkm1psNKMudkkVQAUQojHEwRllZeIFUldiHupstiLMCnB6RzmbExFdMNJGqNYf3hZMRkPSwyjh0txanuroJMVhVZ0YxBiC8gIHEt1Vife1KA+JF+YohxeFOQqYjdiiEAdrMbqDbQlgfNh31lpV7f228OKERYxwvEpM2VCsDNKVDtm11sFBIKgm58emA+Pj3/hSGNOGzOJREW3fHnVSTCWtZrjVC3TlenYkCqAoAUAAACwAA0AHQUHuiiosTiFjXM7BVuq3J+0zBVHmWIA86CjwWwmzxmS2WITgEMbvvsQkisCtipUJr4nTTWmsdgGE2GliUFIVkjaIELZZAlnQHhLLkAsSOF216Fs7UiuVzgsL6AEk5WysFAHGQ2htex516m2hGqoxYWk+rygsZOEtwqoLPwgtoDoCelBKEJXqh58OU8ye8EeJ8aS2iPYzXPRtdPdGvdTuHnWRcym4uRyI1ViCCDqCCCCPCktp6QzHwY/5RV51nrDEERKizsOegye8e9TXswH9I/4J/RX3C9keZ+Y1NS6sxDuT+kf/ACf00rtDHbjdjid5pN2gOgzZHfVlXQWQ62OtqsKVxmCEjRMWYGGTeLa3Ed26WNwdLOTpbUCoqFNuYchSJks/ZN7BgRcEMdLEDQ8jbSvse2ICLiQGziLQHSQ5bKRbQnOlr8wwtzpA+isRjERklMf0YYR1JT2sQDAZiEurWZtUK3vrewtOuw/qs08zmEsVLCEZmZQudgsYGYLmAIA7bc9LAxHtaByVSUEqQCEuSL3tyHLQ68tDrpTe6+8341TxejMYhSAySskbBosxTNEFvlCuEDDKDYNfNbmTrV5QR7r7zfjXzc/eb96paKBHF6RTeTc/1KlwkfCDc8zpfTtGvGLa0cvgG7vc8f8AzXrDTCwHFck/Ya3aP2rWH41q4zNKiBziDK0Mfs1dIX3hvZ8jNdcnCWZFvqbBfE1GuzGyQISc0bLK7q1g8ma8l4/tBizkXvYm+hANfMXi8UkzKkaSoYZJFVRlZHVkEaszuFfeXcjRAN2wuedVWB9K3YFWAzxLG0wMLRnNLiXhyBN6+Upu2uczhtLG1ZaNbd2NO+JXEwMgaOJQiuTkkcSMSkigaKVOjjVWsbG1j0UZJAJFjbUA3seov186oNrbceLFrhQY13sYKO6OVWQyFeNwwFiBZV0LMQAa6AePP/nSg8yKSLBip7xa4/eBH5VT7e2Y8iKBPlKujXkVLG0qN0AF7KQNOpHI1cve2lr9L8qpNu4B5gmhEqHPEVsUDXGkiuLEEXF7XAvYg2oIsJsYKy71o2SBZl1IN99Okis1+wVyD4m4pramEZZYMQhQCFZI2R2yKUk3eoNiAymNQOlmYdaRwGx3Mke8BAjGIztccbyYlHjYW7XCrHXlmtTmNwRWbCMiFoIVdCgAORiiCOXU3OVVdNLn2t+hoLRJDlBygk9EYEeYY2vSG1fqJ/Jj/lFNw4VAgVVMa5mbKpKasxZjwEcyS3me+ltoC0E3gG5/qjW5/jWudZ6wzgnOUCxI11uNOI9KaqDBdgeZ+Y1PUurMFFFIbQxrpJFGiq29zi7MRlKpmHJTcHl4eNRT9FUOE9K4XjMjB0KZ96MjMIt3LJGxZ1GXKGjfW/IX0q0mxqhc19N4sWobtGQJ0B+0bX5X5kc6BqiqyfbsKKXZjlAuDkazCzG6aceinlc8u8Xsla4uOR1FB9ooooEsWfZzeTdeXB+VTYPsDzPzGlsa1op/JvC3B+VMYA3QeZ+Y1q4zNLnY0Wd5PahpDdrYmcC/DqFEmVTZVFwBppyJFS/2ZFcNkFx4nXjz8WvHx3bW+pJ6mpRikzMudMyC7LmF1HeRe4Hia+jEocvGvF2eIcVu7v8AhWWim0NiwT596mfeR7p7swugbMBYGwIbW418adijCqFF7AAC7Emw72Ykk+JN68S4uNSQzopAzEM4FlvbMQToL6XqVWBFxqDyI60Hx2sCTfTuBJ/AamqzacjOg3UkkbZgg9nbMWYakSpqAMxsLcjrVrVdNtaIIrm5GVpRw6qiWDORzFswHfryoKvB4+eWWSLNYXcxsLZZVSfK2U2JjZBZCCDcm48HMXinWbC4dntvVkLyCwzyRqhEag8iwMj6a2jNe/7ZgU6aFs1iFA3pSQI9mJA0dgLki9xa96lxWNiZYwUMm+GaOPICWAXMSQ9goAtqxGpA5kAgxCGRLEtMbtrwA2zGwPZXQWX4VzvpT6Rw4dHilzhpCFFlBsZLqt9e8G9r10uDkDICqlACVylbEZWK8hpa40I0IsRWXetb60frwfzXqxK0yCUhQAjNz1BT3j7zCve/b9FJ+Mf9desIeH4t8xqal0mI0kvzBUk2AYrc6fdJ8fwqDGYESNG5Z1MZJXKQO0tjfTuvSm0sNI06MpYLuJo7rzSRzGVYX0BsrgE8jYdaTwmCxeZd4/LdkMkjWGWVzIGjYntxlQNWyk2FgoJimMPs+DdscPu2WSFVsxLRvEzO2c21bNnlYm/ETqetTQRQDDQqr3hAiMb577zKVaNs3NyxCnrmv1vVRsvZmKhTDprkjhw8cqCW2YxpOsmQ3GXiaBr6ZghBr3gdiTRwbMBCs+CRVkTN2v7sYiyMdMwJuL2uCRcUDUWGwqqmSVgqM7Jlla6AXDoBzyDNYg9nTlZbXSyrlDBhlIFmvcEG1jfqDprVduZFn34juGiyFcyhlYPcH3SGBs1jcZV7XStwUZii+hM8UrLhmzwrqwZiAAATcxnMy6qAAFuRQdA07A23TnxBj18dXvXz6Q36KT8Yv66kw6FUVWOYhQC3vEDU/GpKDlfSj0jiwsciyq930GUA2zZEFzf3mHK/fV7g5bALlJFzrdbdo97ZvyrO/W52T5x/6mHv0rSMHGCoNhe7a2F+0etWo5vbuy3xEhKQSRtERkkzRhJUOJw8sw4XzXcRZRdR9q/aFLYf0fxAmxMlzkxMkbxC6/3cJic7XF/tjj0vrzqx2jst5MRiiC0avBhLOqk5mhxGJd0yjVgVMasOqvalsFsmTNC7hllSd5lj3YaNYpJiSucgiOQLxcLAg6C4uDFe/SLAYg4sYiGMyJHCoMRKBcQRMSY7sbq6gh1J4bjXw6mNrgEgi4vY2uPA2JF/jXJ+kmDm+lb5It9EIFWWLLrOolYmNXJsGF1bKdHtlJAJNdZG1wCAQCORFiPC3TyoI/owzZrve9/rHt+7mtbwtVZNsMsgXeC+6kgY5DqkrKTYZtCMoHXnVzRQU+y9hLCyENdYlljiW1rJNIrkHvtkVR4Uxj9nF5op0YLJEHTiBIdJcmZSARbijja/3fGrCigiMOZQJAr/ALOn4Em341lfrVFpVHIB4NAP+q/w/CtZrJfWqPbDn24P5r/CrEaphOz8T8xqaocL2fifmNTUukwUUUVFFFFFAUUUUBRRRQZX63W5DS147/DEQkc9K0zA9j4t8xrM/W9DcZh3x/6iH4VpODzWHZtdr879o1ahuiuexeY4nFqzyRxthcOquoYhXMuKDlRYjNYxXtyGUmqjCR4pWystsqxCAxqwVmGMcSyWJOUtDuiQSdCel6iu4orkfSSWRMUXEckkAgQTLGHzFTK1zHbQsOEso4ivLWwrq4mBAI5EAjQjTyOooPImObLke1+1w28+d/yrnMZi5Dh4XSUMQSzR7xlfEKHCnI6G+YX5WIJsDa966ilG2jEFVy6hSCwbplBALX6Lci5OmtBQ4LETyyImcgsMQZhrwGPEosaXUgpdC4uLXtfWndo4ho5sLE8hETrJvJMwXPKipkQsLZcwMr6W1jtyNjZvjowXGbiTKGUAlgWHCMqgkki+gvRLjowqsWBEnYygsZOHNwqoJbhBOg5C9B8wylYwEYy6mzM9zYsTbNbXL2e+w11rMfWp9YCdDng5f/K/XlWp4adXXMhuLkciLFSVIIOoIIIt4VlPrVf2wH34endI/XlVGq4TsjzPzGpqgwfYHmfmNT0upBRRRUUUUUUBRRRQFFFFBlvrcvy7yn+oh+FaXguz8W+Y1mfrcblpyKa25e3h5nlWl4E8H7TfOatQxRUDYuMF1LoDGAzjMLorXyswvwg5WsTzse6vKbQiOW0iHMSFsw1IbKR5huEjv051FM0UtPj4kLB5Y1KrvGDOoKpe2cgnRb6X5XpgGghZCDnMjBRqQd3lAHjlvb41zU+Ginw8WXERC4eEyRyqymNpBvEFxZmuqjoVPXoegmWUFmDK6gEiPd2LaaLvC9hc9bVSS7KkcO26yNNHNHIGdO3LurSHKSMoCW0ubKNOdA/liM2IaR4mRhGMpYEqYywuwPI5iAOeo6Gvm0obS4fEI0eWNZIsjMFV1lEZBQgEZxult90tSey9gMrRbzUQpOmbNxSmWdHV8y2KsAmvLVja4p7HYFxPhpo1DJCskTRggWWQR2dQbKWXd5bEjhdrHoQdwuI3sYeNozckXQ51uGIIBFrkEEHuINZd60wd8NftwX0/6j691aqEJXrGbk8OXqSeoIueZ8ayv1qaSjxfD6+Ur/CqNTwZ4B5t8xqeoMF2B5t8xqel1IKpvSpiIoypYf3iC5QsDl36Zr5fs5b36WvfSrRZTcqQR1BFyCCT1tzsBcdL1LUVzG2dvPHOm6j3kZTK75ZLITicMha4OUqqSO50vwHUANS+zvSTEO2qoU3u7UrG/Fl2hNA5vmNrRJG/gSTyIA6jG4xYUMjkhRqbAnkCToBfkCarcFtHDxHdJpmmYKqLKxZ3RZnZuHS+8Lk3Isb3uSAFHDtSeQ4ZCjR5ZomOVZAJFLThtSTwjKlwb8wToVNdrRRQFFFFBlXrbIHneP8A1EPwrSNno2UWIy3bTKb9tvtX0/Csy9bzcVvFP50PX8a0zZqEoDdhq2nQ8bd4vVqKTbmy3lmxDKygGPBkXYXP0bFzTOpF+EMrKoJ01PSkINgSLLicQ0iiPFvE4u62gEeIL872OdSDw34ifOmxs6VMVLOYmljO9KxHKcpJgIZGJF94YwWVuyV0trm9YvZLf2a8EMbq7OXCkJcM2JEjMq5ioUEsQt+QAqK9bc2fPJivpGHKsYY0AjZ1ySuJHYo47SEKwZW6MAbG1q6eNiQCRYkai4Nj3XGhqr9HVlVHjmSzo2sotbE3H1oFyVJ5FTyIsNLVbUBRXwm2ppX+1IMiy76LdubK+8TKx7g17E6HlQN0VBJi41zFpEATt3dRk/WueH416mxCIuZmVV0GZmAGvLU6a0EtZJ60/r1P/UgsfKR61eCZXUMjKynkykEHW2hGh1rKfWuPbKfvwfzZOvKrEalgewPNvmNMVBg+wPNvmNT0ukwUV8r7UUptLZ6zoEcsBe/C1r6EWPeLE/kRYgGlcHsGON1kDSFlObiK6ncpFrw+4ifEXq1ooCiiigKKKKDJPW52xpcXQX/70PwrUdmD2Y82+dqzH1tPxeRj7tPbwnn+daZgYVKhragtrrpxNVqFpPSCBXlTNcwlVkItZXcqEjvftsXUAePnTuCxiyqWW/CzIwIsVdTYqR/wEWIuDVPtb0b+kuJJGVXQ+zaNSLhZ4ZkElyc1mhUW8WItews9l4DciTW7SytM5AsMzW0Av0UKPG19L2qK+YnasaSGI5i4QPZVvcMxUAd5uDp3C9OiqDbPo4ZpxiUl3UqRqkLhLmNg7Ek8QDxsrZWSwuNbg2IvkvYXsTbUgWBPWwJNh8TQLYlZLMeF1sfZ7vicW7GZpAtzyuRaqEbLZ1zLDNBOZXnDb2IKsjZL50jkKuhAAtYk5SeFiCenkJAJAubaC9rnuv0qn/tiXIzjDi6SmJhvdGIZVBQ5OK5a2oWxBB5UCuB2E28iMgNolnBYPYyNLiEkRgUIIsFN+XaI5XpvG4FlnwskaZooUkjMalQUziMJIuYgHKEZLc7SGvc21yskkQRWZFRrLIScrswu6KpZRpfQN8Kmm2kQ0MQT2syNJlZrBFQJnLMAeTPGug1LedAwsXDw5otSxChL3Ykm+jC5JJ06msq9a49uv68Ov/cfrWrQznJmkAjNyCM4I0YgHNYcwAeXWsr9ahvOp+/Br3jeP1qxK1PA9gX72+Y0xSeGxCKoBZV1JsWA+0e81L9Mj/SJ++v+9LpErID/APWn8KWG0U3xw9zvAm8tbQre2jcri63Hcw76kGLj/SJ++v8AvVY+wLyxT7xhLHM0rHjyyK6lTHkz2Ay5Ne+NTaop3AbVimjWVHXKwU6st1LLcKbHRrdK+4vaSRjnm9pHGQpUlTJIEUkX0GY6+Rqpw/osq7s7yzxpFGHRSpywhwp0fmc7hr3BBsRpXsejQsg3hO7ZShKa5VxKT5WIbjN0VQ3QZjqSaC1faMQy3kTjYKvGOJmvlA7ycrW8jU0UytfKytY5TlINiOhtyNUGG9GChUibsMpX2f2VM+hObUkTsL6aqDbpTuwtlrg4chZCAFUvkVCwVQqlyDZnsACdB3AUFtRS30+L9LH++v8AvR9Pi/Sx/vr/AL0GX+ty+cd2aPu/Tw9elafs4Wj/AGm+dqzP1sMCQb9Y7a6H28P/AD41pGzp1ChSy5iWspIB7bdOdWoeoqnwO297IFCWQyTRK19c+HfI11toCwe2v2R72kOyfSHfzz4dVTPh5Sko3huseUFJLZe0xuMvLQm/IGKvqKKKBabAo1zlVXPJwq5lNrZgSDqK8QYDKqqXd8rBgWy3NhoDlUC19e+/WnKKBaHBgPvCzO9ioLZeFS18oygaXA53OgqPG7OWR45LskkWbI62uA4AZSGBBU2U2I5qp6U7RQeUWwtcnxNrn8Basn9aq+2U/fg/myda1qsn9an16/8AyQeH/wDWTrViNRwg4R5n5jU1qiwg4fifmP4+fWpqXSCiiiorntr4+dJHMQkKRhAV3V82d0zuhC3YRxZ2sL5mIUcrFZMXjAzXZnRY4GDLh8mfeYmVZWysCc8cIjbKOZN8uuWuqooFNltIU9pqc7gHLYsgc5GK9CVt3d9hTdFFAXovRRQZN62+2NftR/z4evStQ2b9WPNvnasx9bI4817ENGR/jxVp+B7H7TfOatRBhdkRxuXUEcTuFvwq8pBkYDvYgnW+rHvpWP0biWUTgyCXevLmDC53ihWjPDrGcqnL3qDzANXNFRRRRRQFFFFAUUUUBWS+tIe3B7pIPj7WStXmkygnu/M9B+NYd6wMbv1Y9WdspHVIuFWuOYZ961/vVRt2E7Pxb5jU1c76EbZ+lYWOUm7Ot2Hc68Lj8bH9quipUgoooqKKKKKAooooCiivE0mVSx6fn4UGVetw8XO3FH/Pi/58K07Z3Y/ab5zWKesLFb7O17h3Kp+pFcE/GQufK3dWj+rfbn0rCxsTdsoV7894gAY/EFWqo66iiiooooooCiiigKKKKCp9K8QY8JM681jdh5qjEfG4FYt6TR5JUjHKKFE/y91bX6TYMzYWaJdC6Mo8MykXPgL3+FYr6WvmRcURYkbqRPtJKmhRh0N+nhQdP6j5zu5U92X8mjP9A/DyrV6zD1JbOdIHlZSBI+ZSe5VIv+LMP2T4Vp9WpBRRRUUUUUUBRRRQFVvpFiN3hpX91S3xGo/hVlSG3MPvMPKnvIR8CNfypCsK9JoQjRxA3CQoPidSfxNX3qPxR3k0N+FWVx8VkX/yv4VSek6HdrOdHQCGZNLrImmoHeevl3103qT2Sy58QwtnbS/UKGzEd4zMo8wfG1iVrdFFFRRRRRQFFFFAUUUptfDNLBNFG+7eSJ0R/cZkID6dxIPwoJI8VG5KK6MwvdQwJFtDcDztVDtT0RwmJlLuqs62LC7aixy51Rxm62JF7C17V6MUww0Sx4fdyRLGjKjR6RgpvEie40IXS+S4H2TygxWz8WCzRFi27iALuo3xRZ7pIyMCly6cS3s1jZgDQdFgYERcqWsOHhtYZdMthoLWtamK52SPFhjYOQTJa0iaf3kMh1Yabq4+FjVlshJl3gmN7uShvrlIHCRcgW5XFgedloLCiiigKKKKAooooClhj4r23iXz7q2cfWAX3dr9u2uXnama4/ZuysVBjJ5wueKbENwFkvEhjQCdDfmSuVkOpGUi1iCDO1/Q/CTSq8ix5zooNwXyi+XhZc4AHI3sB3VfYWBIgqLlW4soFhoo5Ko5ADoOVUOz9m4giHfGXNnJkJlQ7snDuhaMrqFLEEddToteMbgMd9Fyq5OIMUqllksok3GSJuIi13VXPOxZqfT46qiq7Y0Mib4SZsu+YxZnzHdlVtrcntZ9CfytVjQFFFFAUUUUCuMnKmMADjfKfIRu5sOpOS3xv0qj2ZtaR8JDjnksrDeSQhFtZlYCEMbMro5UFifstoAdOhmgV8uYaqwdT1VhcXB8iR4gkdaiOz4uL2UfHfPwLx5hZs2mtxz76Ctfb7KypJAyEsisC6HLvJ90jC3aBOVuhCnlfSosN6QkgOyEFo4nyggqu+mdAS2XMLWBY6gDl1q1GyoAFAhistgo3a8OVsy2FtLNxDuOtQY7YMEq5SiKCQTljjOYKxYKwdSGXMS1rczcWOtBBFt1jqYSnDExDuFZWmaypltqRrcc9LAMTVNi/TUGPDYlOGAuDPexYIdnPigtrcwu71B7xy1rpY9kQBMm6jK8NwyKb5DdNLW4TqBay9LV9XZEAKsIIgygKpEaXUAEAA20ADMPJj30ESY188eZMmd3iKFlNrIzq4YdCq8vvDu1sqWw2AjjCLGioqAhFQBVW/OyjQf/AL3mmaAooooCiiigpsVtJzDI0ekjSPBCGQnK6MyZyo1cDK8lhzUDzNQPSmT2Mwjuhwsks8NwGjkiliSRQct2dC0i5dLkd9dSuEQNnyjNfNc62JUKSL9m4ABtz/GviYCIG4jQEMWBCLfMxBZr25kgEnqRQUz+lCjMu7O8G8OQvY5Y0zEklbXYdm11PPNobLzelO6inmZS6oJZVBspCRxwvktbn7RtfDrzrovocdrbtLXzWyjna1+XO2leJtmwv24o24i/FGp4iuUtqO0V0v3aUFNg/SV3OUQ5m306WWVRaODFbkycdrn7RA6DncqDabJxZkEgbtRStEWtbNaxDeeVgD4g8ql/s6HMG3UeYMXDZFuHPNwbaMep51NDEEFlFhcnzJNyT3kkk0ElFFFB/9k=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hr-HR" sz="1013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313097"/>
            <a:ext cx="1943100" cy="316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64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Omjerna skala - svojstva</a:t>
            </a:r>
            <a:endParaRPr lang="en-US" altLang="sr-Latn-RS" sz="3000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hr-HR" sz="1650" dirty="0"/>
              <a:t>Skala posjeduju apsolutnu nulu koja predstavlja odsutnost mjernog svojstva. </a:t>
            </a:r>
          </a:p>
          <a:p>
            <a:pPr eaLnBrk="1" hangingPunct="1">
              <a:defRPr/>
            </a:pPr>
            <a:endParaRPr lang="hr-HR" altLang="sr-Latn-RS" sz="1650" dirty="0"/>
          </a:p>
          <a:p>
            <a:pPr marL="0" indent="0" algn="just" eaLnBrk="1" hangingPunct="1">
              <a:lnSpc>
                <a:spcPct val="90000"/>
              </a:lnSpc>
              <a:buNone/>
              <a:defRPr/>
            </a:pPr>
            <a:r>
              <a:rPr lang="hr-HR" altLang="sr-Latn-RS" sz="1650" dirty="0"/>
              <a:t>PRIMJER: masa, visina, temperatura u na Kelvin skali.</a:t>
            </a:r>
          </a:p>
          <a:p>
            <a:pPr marL="0" indent="0" algn="just" eaLnBrk="1" hangingPunct="1">
              <a:lnSpc>
                <a:spcPct val="90000"/>
              </a:lnSpc>
              <a:buNone/>
              <a:defRPr/>
            </a:pPr>
            <a:endParaRPr lang="hr-HR" altLang="sr-Latn-RS" sz="1650" dirty="0"/>
          </a:p>
          <a:p>
            <a:pPr marL="0" indent="0" algn="just" eaLnBrk="1" hangingPunct="1">
              <a:lnSpc>
                <a:spcPct val="90000"/>
              </a:lnSpc>
              <a:buNone/>
              <a:defRPr/>
            </a:pPr>
            <a:r>
              <a:rPr lang="hr-HR" altLang="sr-Latn-RS" sz="1650" dirty="0"/>
              <a:t>RAČUNSKE OPERACIJE: množenje, dijeljenje.</a:t>
            </a:r>
          </a:p>
        </p:txBody>
      </p:sp>
      <p:sp>
        <p:nvSpPr>
          <p:cNvPr id="10035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AA94D78-4F79-4D7F-BAA2-79566E6AEE0F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144</a:t>
            </a:fld>
            <a:endParaRPr lang="en-US" altLang="sr-Latn-RS" sz="10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461" y="3005138"/>
            <a:ext cx="1350169" cy="16787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3567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Skale</a:t>
            </a:r>
            <a:endParaRPr lang="en-US" altLang="sr-Latn-RS" sz="3000" dirty="0"/>
          </a:p>
        </p:txBody>
      </p:sp>
      <p:sp>
        <p:nvSpPr>
          <p:cNvPr id="1013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507B914-A00D-4A2B-AA6B-F0CCDD98DDD0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145</a:t>
            </a:fld>
            <a:endParaRPr lang="en-US" altLang="sr-Latn-RS" sz="1050"/>
          </a:p>
        </p:txBody>
      </p:sp>
      <p:grpSp>
        <p:nvGrpSpPr>
          <p:cNvPr id="2" name="Group 1"/>
          <p:cNvGrpSpPr/>
          <p:nvPr/>
        </p:nvGrpSpPr>
        <p:grpSpPr>
          <a:xfrm>
            <a:off x="357296" y="1381836"/>
            <a:ext cx="5814904" cy="2756112"/>
            <a:chOff x="476394" y="1842448"/>
            <a:chExt cx="7753206" cy="3674816"/>
          </a:xfrm>
        </p:grpSpPr>
        <p:sp>
          <p:nvSpPr>
            <p:cNvPr id="25" name="Freeform 24"/>
            <p:cNvSpPr/>
            <p:nvPr/>
          </p:nvSpPr>
          <p:spPr>
            <a:xfrm>
              <a:off x="3207224" y="1842448"/>
              <a:ext cx="5022376" cy="3643952"/>
            </a:xfrm>
            <a:custGeom>
              <a:avLst/>
              <a:gdLst>
                <a:gd name="connsiteX0" fmla="*/ 3002507 w 5022376"/>
                <a:gd name="connsiteY0" fmla="*/ 668740 h 3643952"/>
                <a:gd name="connsiteX1" fmla="*/ 3002507 w 5022376"/>
                <a:gd name="connsiteY1" fmla="*/ 1364776 h 3643952"/>
                <a:gd name="connsiteX2" fmla="*/ 2006221 w 5022376"/>
                <a:gd name="connsiteY2" fmla="*/ 1378424 h 3643952"/>
                <a:gd name="connsiteX3" fmla="*/ 2019869 w 5022376"/>
                <a:gd name="connsiteY3" fmla="*/ 2074459 h 3643952"/>
                <a:gd name="connsiteX4" fmla="*/ 1023582 w 5022376"/>
                <a:gd name="connsiteY4" fmla="*/ 2074459 h 3643952"/>
                <a:gd name="connsiteX5" fmla="*/ 1009934 w 5022376"/>
                <a:gd name="connsiteY5" fmla="*/ 2756848 h 3643952"/>
                <a:gd name="connsiteX6" fmla="*/ 0 w 5022376"/>
                <a:gd name="connsiteY6" fmla="*/ 2756848 h 3643952"/>
                <a:gd name="connsiteX7" fmla="*/ 0 w 5022376"/>
                <a:gd name="connsiteY7" fmla="*/ 3616656 h 3643952"/>
                <a:gd name="connsiteX8" fmla="*/ 5022376 w 5022376"/>
                <a:gd name="connsiteY8" fmla="*/ 3643952 h 3643952"/>
                <a:gd name="connsiteX9" fmla="*/ 4995080 w 5022376"/>
                <a:gd name="connsiteY9" fmla="*/ 0 h 3643952"/>
                <a:gd name="connsiteX10" fmla="*/ 3998794 w 5022376"/>
                <a:gd name="connsiteY10" fmla="*/ 0 h 3643952"/>
                <a:gd name="connsiteX11" fmla="*/ 3985146 w 5022376"/>
                <a:gd name="connsiteY11" fmla="*/ 682388 h 3643952"/>
                <a:gd name="connsiteX12" fmla="*/ 3002507 w 5022376"/>
                <a:gd name="connsiteY12" fmla="*/ 668740 h 364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22376" h="3643952">
                  <a:moveTo>
                    <a:pt x="3002507" y="668740"/>
                  </a:moveTo>
                  <a:lnTo>
                    <a:pt x="3002507" y="1364776"/>
                  </a:lnTo>
                  <a:lnTo>
                    <a:pt x="2006221" y="1378424"/>
                  </a:lnTo>
                  <a:lnTo>
                    <a:pt x="2019869" y="2074459"/>
                  </a:lnTo>
                  <a:lnTo>
                    <a:pt x="1023582" y="2074459"/>
                  </a:lnTo>
                  <a:lnTo>
                    <a:pt x="1009934" y="2756848"/>
                  </a:lnTo>
                  <a:lnTo>
                    <a:pt x="0" y="2756848"/>
                  </a:lnTo>
                  <a:lnTo>
                    <a:pt x="0" y="3616656"/>
                  </a:lnTo>
                  <a:lnTo>
                    <a:pt x="5022376" y="3643952"/>
                  </a:lnTo>
                  <a:lnTo>
                    <a:pt x="4995080" y="0"/>
                  </a:lnTo>
                  <a:lnTo>
                    <a:pt x="3998794" y="0"/>
                  </a:lnTo>
                  <a:lnTo>
                    <a:pt x="3985146" y="682388"/>
                  </a:lnTo>
                  <a:lnTo>
                    <a:pt x="3002507" y="66874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sz="1013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00600" y="2667000"/>
              <a:ext cx="1338773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sz="1013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810000" y="3429000"/>
              <a:ext cx="1338773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sz="1013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819400" y="4114800"/>
              <a:ext cx="1338773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sz="1013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28800" y="5105400"/>
              <a:ext cx="1338773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sz="1013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953000" y="2724835"/>
              <a:ext cx="1007113" cy="3463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sz="1088" dirty="0"/>
                <a:t>OMJERNA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810000" y="3494529"/>
              <a:ext cx="1212297" cy="3463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sz="1088" dirty="0"/>
                <a:t>INTERVALNA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844901" y="4180329"/>
              <a:ext cx="1165276" cy="3463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sz="1088" dirty="0"/>
                <a:t>ORDINALNA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800" y="5170929"/>
              <a:ext cx="1227260" cy="3463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sz="1088" dirty="0"/>
                <a:t>NOMINALNA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9025" y="2743200"/>
              <a:ext cx="1974376" cy="346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r-HR" sz="1088" b="1" dirty="0"/>
                <a:t>APSOLUTNA NULA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184184" y="3363471"/>
              <a:ext cx="2969217" cy="346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r-HR" sz="1088" b="1" dirty="0"/>
                <a:t>UDALJENOSTI IMAJU SMISLA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724401" y="4114800"/>
              <a:ext cx="3429000" cy="346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r-HR" sz="1088" b="1" dirty="0"/>
                <a:t>ATRIBUTE JE MOGUĆE POREDATI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657601" y="4953000"/>
              <a:ext cx="4495800" cy="346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r-HR" sz="1088" b="1" dirty="0"/>
                <a:t>NAJSLABIJA, ATRIBUTI JEDINO IMENOVANI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V="1">
              <a:off x="1083214" y="1842448"/>
              <a:ext cx="33783" cy="364395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088" name="TextBox 217087"/>
            <p:cNvSpPr txBox="1"/>
            <p:nvPr/>
          </p:nvSpPr>
          <p:spPr>
            <a:xfrm rot="16200000">
              <a:off x="-60463" y="3435004"/>
              <a:ext cx="1404659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sz="1013" dirty="0"/>
                <a:t>KOMPLEKSNOST</a:t>
              </a:r>
            </a:p>
          </p:txBody>
        </p:sp>
        <p:cxnSp>
          <p:nvCxnSpPr>
            <p:cNvPr id="217091" name="Straight Connector 217090"/>
            <p:cNvCxnSpPr>
              <a:endCxn id="25" idx="8"/>
            </p:cNvCxnSpPr>
            <p:nvPr/>
          </p:nvCxnSpPr>
          <p:spPr>
            <a:xfrm>
              <a:off x="1828800" y="5486400"/>
              <a:ext cx="64008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418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Mjerenje</a:t>
            </a:r>
            <a:endParaRPr lang="en-US" altLang="sr-Latn-RS" sz="3000" dirty="0"/>
          </a:p>
        </p:txBody>
      </p:sp>
      <p:sp>
        <p:nvSpPr>
          <p:cNvPr id="10957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r-HR" altLang="sr-Latn-RS" sz="1650" dirty="0"/>
              <a:t>DIREKNO – visina, temperatura, težina…</a:t>
            </a:r>
          </a:p>
          <a:p>
            <a:pPr eaLnBrk="1" hangingPunct="1"/>
            <a:endParaRPr lang="hr-HR" altLang="sr-Latn-RS" sz="1650" dirty="0"/>
          </a:p>
          <a:p>
            <a:pPr eaLnBrk="1" hangingPunct="1"/>
            <a:r>
              <a:rPr lang="hr-HR" altLang="sr-Latn-RS" sz="1650" dirty="0"/>
              <a:t>INDIREKTNO – motivacija, inteligencija, pogodnost staništa, znanje…</a:t>
            </a:r>
          </a:p>
          <a:p>
            <a:pPr eaLnBrk="1" hangingPunct="1"/>
            <a:endParaRPr lang="hr-HR" altLang="sr-Latn-RS" sz="1650" dirty="0"/>
          </a:p>
          <a:p>
            <a:pPr eaLnBrk="1" hangingPunct="1"/>
            <a:r>
              <a:rPr lang="hr-HR" altLang="sr-Latn-RS" sz="1650" dirty="0"/>
              <a:t>MJERNI INSTRUMENTI: vaga, mjerka, test, upitnik, termometar, upitnik osobnosti…</a:t>
            </a:r>
            <a:endParaRPr lang="en-US" altLang="sr-Latn-RS" sz="1650" dirty="0"/>
          </a:p>
        </p:txBody>
      </p:sp>
      <p:sp>
        <p:nvSpPr>
          <p:cNvPr id="1095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DFB08F0-DC28-4CC1-91F6-DAC7F4058E99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146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352295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3000" dirty="0"/>
              <a:t>Što je mjerenje?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endParaRPr lang="hr-HR" sz="1650" dirty="0"/>
          </a:p>
          <a:p>
            <a:pPr eaLnBrk="1" hangingPunct="1">
              <a:lnSpc>
                <a:spcPct val="80000"/>
              </a:lnSpc>
              <a:defRPr/>
            </a:pPr>
            <a:r>
              <a:rPr lang="hr-HR" sz="1650" dirty="0"/>
              <a:t>Konceptualizacija</a:t>
            </a:r>
            <a:r>
              <a:rPr lang="en-US" sz="1650" dirty="0"/>
              <a:t> </a:t>
            </a:r>
            <a:r>
              <a:rPr lang="hr-HR" sz="1650" dirty="0"/>
              <a:t> - pridruživanje brojeva koji predstavljaju često skrivene vrijednosti varijable.</a:t>
            </a:r>
            <a:r>
              <a:rPr lang="en-US" sz="1650" dirty="0"/>
              <a:t> 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1650" dirty="0"/>
          </a:p>
          <a:p>
            <a:pPr eaLnBrk="1" hangingPunct="1">
              <a:lnSpc>
                <a:spcPct val="80000"/>
              </a:lnSpc>
              <a:defRPr/>
            </a:pPr>
            <a:endParaRPr lang="en-US" sz="1650" dirty="0"/>
          </a:p>
          <a:p>
            <a:pPr eaLnBrk="1" hangingPunct="1">
              <a:lnSpc>
                <a:spcPct val="80000"/>
              </a:lnSpc>
              <a:defRPr/>
            </a:pPr>
            <a:r>
              <a:rPr lang="hr-HR" sz="1650" dirty="0"/>
              <a:t>Povezivanje koncepta (ideje) s mjerenjem (tehnika) kako bi postalo empirijski vidljive.</a:t>
            </a:r>
            <a:endParaRPr lang="en-US" sz="1650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147</a:t>
            </a:fld>
            <a:endParaRPr lang="en-US" altLang="sr-Latn-R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605" y="2722907"/>
            <a:ext cx="1456590" cy="215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47254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mtClean="0"/>
              <a:t>Podaci</a:t>
            </a:r>
            <a:endParaRPr lang="en-US" altLang="sr-Latn-RS" smtClean="0"/>
          </a:p>
        </p:txBody>
      </p:sp>
      <p:sp>
        <p:nvSpPr>
          <p:cNvPr id="12595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hr-HR" altLang="sr-Latn-RS" sz="1650" dirty="0"/>
          </a:p>
          <a:p>
            <a:r>
              <a:rPr lang="hr-HR" altLang="sr-Latn-RS" sz="1650" dirty="0"/>
              <a:t>Mjerenja svojstava od interesa dobivena na jedinkama tijekom istraživanja nazivamo podacima. Cilj je statistike pomoći istraživačima i praktičarima u organizaciji, analizi i interpretaciji rezultata analize podataka. </a:t>
            </a:r>
            <a:endParaRPr lang="en-US" altLang="sr-Latn-RS" sz="1650" dirty="0"/>
          </a:p>
        </p:txBody>
      </p:sp>
      <p:sp>
        <p:nvSpPr>
          <p:cNvPr id="12595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C86E949-B982-4E0F-A958-2BB6CEBE897B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148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372200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Deskriptivna vs </a:t>
            </a:r>
            <a:r>
              <a:rPr lang="hr-HR" altLang="sr-Latn-RS" sz="3000" dirty="0" err="1"/>
              <a:t>inferencijalna</a:t>
            </a:r>
            <a:r>
              <a:rPr lang="hr-HR" altLang="sr-Latn-RS" sz="3000" dirty="0"/>
              <a:t> statistika</a:t>
            </a:r>
          </a:p>
        </p:txBody>
      </p:sp>
      <p:sp>
        <p:nvSpPr>
          <p:cNvPr id="1116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endParaRPr lang="hr-HR" altLang="sr-Latn-RS" sz="1650" dirty="0"/>
          </a:p>
          <a:p>
            <a:pPr algn="just"/>
            <a:r>
              <a:rPr lang="hr-HR" altLang="sr-Latn-RS" sz="1650" b="1" dirty="0"/>
              <a:t>Deskriptivna</a:t>
            </a:r>
            <a:r>
              <a:rPr lang="hr-HR" altLang="sr-Latn-RS" sz="1650" dirty="0"/>
              <a:t> - obuhvaća postupke uređivanja, tabličnog i grafičkog prikazivanja podataka, te izračunavanje opisnih statističkih pokazatelja.</a:t>
            </a:r>
          </a:p>
          <a:p>
            <a:pPr algn="just"/>
            <a:endParaRPr lang="hr-HR" altLang="sr-Latn-RS" sz="1650" b="1" dirty="0" smtClean="0"/>
          </a:p>
          <a:p>
            <a:pPr algn="just"/>
            <a:r>
              <a:rPr lang="hr-HR" altLang="sr-Latn-RS" sz="1650" b="1" dirty="0" smtClean="0"/>
              <a:t>Inferencijalna</a:t>
            </a:r>
            <a:r>
              <a:rPr lang="hr-HR" altLang="sr-Latn-RS" sz="1650" dirty="0" smtClean="0"/>
              <a:t> </a:t>
            </a:r>
            <a:r>
              <a:rPr lang="hr-HR" altLang="sr-Latn-RS" sz="1650" dirty="0"/>
              <a:t>- temelji se na teoriji vjerojatnosti i proučava metode kojima se pomoću dijela informacija (reprezentativni uzorak) donose zaključci o cjelini (populacija).</a:t>
            </a:r>
          </a:p>
          <a:p>
            <a:pPr algn="just" eaLnBrk="1" hangingPunct="1"/>
            <a:endParaRPr lang="hr-HR" altLang="sr-Latn-RS" sz="2100" dirty="0"/>
          </a:p>
          <a:p>
            <a:pPr eaLnBrk="1" hangingPunct="1"/>
            <a:endParaRPr lang="hr-HR" altLang="sr-Latn-RS" dirty="0" smtClean="0"/>
          </a:p>
        </p:txBody>
      </p:sp>
      <p:sp>
        <p:nvSpPr>
          <p:cNvPr id="1116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7D4632B-32AB-4A54-8D64-D5202542C4EF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149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399105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1515" dirty="0"/>
              <a:t>Programski paket </a:t>
            </a:r>
            <a:r>
              <a:rPr lang="hr-HR" sz="1515" i="1" dirty="0"/>
              <a:t>base</a:t>
            </a:r>
            <a:r>
              <a:rPr lang="hr-HR" sz="1515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r-HR" dirty="0" smtClean="0"/>
              <a:t>Okosnica sustava </a:t>
            </a:r>
            <a:r>
              <a:rPr lang="hr-HR" dirty="0"/>
              <a:t>R </a:t>
            </a:r>
            <a:r>
              <a:rPr lang="hr-HR" dirty="0" smtClean="0"/>
              <a:t> -  sadržava </a:t>
            </a:r>
            <a:r>
              <a:rPr lang="hr-HR" dirty="0"/>
              <a:t>osnovne funkcije: aritmetika, ulaz i izlaz podataka osnovne programske </a:t>
            </a:r>
            <a:r>
              <a:rPr lang="hr-HR" dirty="0" smtClean="0"/>
              <a:t>potpore</a:t>
            </a:r>
            <a:r>
              <a:rPr lang="hr-HR" dirty="0"/>
              <a:t> </a:t>
            </a:r>
            <a:r>
              <a:rPr lang="hr-HR" dirty="0" smtClean="0"/>
              <a:t>itd.</a:t>
            </a:r>
          </a:p>
          <a:p>
            <a:r>
              <a:rPr lang="hr-HR" dirty="0" smtClean="0"/>
              <a:t>Popis funkcija koje paket sadrži možemo dobiti zadajući naredbu</a:t>
            </a:r>
          </a:p>
          <a:p>
            <a:pPr marL="0" indent="0">
              <a:buNone/>
            </a:pPr>
            <a:r>
              <a:rPr lang="hr-HR" dirty="0" smtClean="0"/>
              <a:t>			</a:t>
            </a:r>
          </a:p>
          <a:p>
            <a:pPr marL="0" indent="0">
              <a:buNone/>
            </a:pPr>
            <a:r>
              <a:rPr lang="hr-HR" dirty="0"/>
              <a:t>	</a:t>
            </a:r>
            <a:r>
              <a:rPr lang="hr-HR" dirty="0" smtClean="0"/>
              <a:t>	(otvorite program R, ver 3.1.3., dvoklikom na ikonu)</a:t>
            </a:r>
          </a:p>
          <a:p>
            <a:endParaRPr lang="hr-HR" dirty="0"/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hr-HR" dirty="0"/>
              <a:t>(</a:t>
            </a:r>
            <a:r>
              <a:rPr lang="hr-HR" dirty="0" err="1"/>
              <a:t>help</a:t>
            </a:r>
            <a:r>
              <a:rPr lang="hr-HR" dirty="0"/>
              <a:t> = "base") #pomoć za paket </a:t>
            </a:r>
            <a:r>
              <a:rPr lang="hr-HR" dirty="0" smtClean="0"/>
              <a:t>base</a:t>
            </a:r>
          </a:p>
          <a:p>
            <a:endParaRPr lang="hr-HR" dirty="0" smtClean="0"/>
          </a:p>
          <a:p>
            <a:r>
              <a:rPr lang="hr-HR" dirty="0" smtClean="0"/>
              <a:t>U </a:t>
            </a:r>
            <a:r>
              <a:rPr lang="hr-HR" dirty="0"/>
              <a:t>konzolu sustava R upisujemo naredbe. Simbol </a:t>
            </a:r>
            <a:r>
              <a:rPr lang="hr-HR" dirty="0" smtClean="0"/>
              <a:t>&lt;- ili = su operatori </a:t>
            </a:r>
            <a:r>
              <a:rPr lang="hr-HR" dirty="0"/>
              <a:t>pridruživanja! </a:t>
            </a:r>
            <a:endParaRPr lang="hr-HR" dirty="0" smtClean="0"/>
          </a:p>
          <a:p>
            <a:r>
              <a:rPr lang="hr-HR" dirty="0" smtClean="0"/>
              <a:t>Simbol </a:t>
            </a:r>
            <a:r>
              <a:rPr lang="hr-HR" dirty="0"/>
              <a:t># predstavlja početak komentara i sve napisano desno, uključujući i sam znak, se zanemaruje u provedbi.</a:t>
            </a:r>
            <a:endParaRPr lang="hr-HR" dirty="0" smtClean="0"/>
          </a:p>
          <a:p>
            <a:pPr marL="0" indent="0">
              <a:buNone/>
            </a:pP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24436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Deskriptivna statistika</a:t>
            </a:r>
          </a:p>
        </p:txBody>
      </p:sp>
      <p:sp>
        <p:nvSpPr>
          <p:cNvPr id="11264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 eaLnBrk="1" hangingPunct="1"/>
            <a:endParaRPr lang="hr-HR" altLang="sr-Latn-RS" sz="1650" dirty="0"/>
          </a:p>
          <a:p>
            <a:pPr algn="just"/>
            <a:r>
              <a:rPr lang="hr-HR" altLang="sr-Latn-RS" sz="1400" dirty="0"/>
              <a:t>Metodama deskriptivne statistike opisujemo odabrani uzorak / populaciju što uključuje računanje statističkih pokazatelja (statistika / parametara) poput aritmetičke sredine (prosjek), maksimuma, minimuma i dr. </a:t>
            </a:r>
            <a:endParaRPr lang="hr-HR" altLang="sr-Latn-RS" sz="1400" dirty="0" smtClean="0"/>
          </a:p>
          <a:p>
            <a:pPr algn="just" eaLnBrk="1" hangingPunct="1"/>
            <a:endParaRPr lang="hr-HR" altLang="sr-Latn-RS" sz="1400" dirty="0"/>
          </a:p>
          <a:p>
            <a:pPr algn="just" eaLnBrk="1" hangingPunct="1"/>
            <a:r>
              <a:rPr lang="hr-HR" altLang="sr-Latn-RS" sz="1400" dirty="0"/>
              <a:t>Uključuje statistike poput srednje vrijednosti, maksimuma, minimuma.</a:t>
            </a:r>
          </a:p>
          <a:p>
            <a:pPr algn="just" eaLnBrk="1" hangingPunct="1"/>
            <a:endParaRPr lang="hr-HR" altLang="sr-Latn-RS" sz="1400" dirty="0"/>
          </a:p>
          <a:p>
            <a:pPr algn="just" eaLnBrk="1" hangingPunct="1"/>
            <a:r>
              <a:rPr lang="hr-HR" altLang="sr-Latn-RS" sz="1400" dirty="0"/>
              <a:t>Ne dozvoljava generalizaciju zaključaka. </a:t>
            </a:r>
          </a:p>
          <a:p>
            <a:pPr algn="just" eaLnBrk="1" hangingPunct="1"/>
            <a:endParaRPr lang="hr-HR" altLang="sr-Latn-RS" sz="2100" dirty="0"/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1C2EF14-CB95-4032-AF57-39C499C29150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150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71388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 err="1"/>
              <a:t>Inferencijalna</a:t>
            </a:r>
            <a:r>
              <a:rPr lang="hr-HR" altLang="sr-Latn-RS" sz="3000" dirty="0"/>
              <a:t> statistika</a:t>
            </a:r>
            <a:endParaRPr lang="en-US" altLang="sr-Latn-RS" sz="3000" dirty="0"/>
          </a:p>
        </p:txBody>
      </p:sp>
      <p:sp>
        <p:nvSpPr>
          <p:cNvPr id="12800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hr-HR" altLang="sr-Latn-RS" sz="1650" b="1" dirty="0"/>
          </a:p>
          <a:p>
            <a:pPr algn="just" eaLnBrk="1" hangingPunct="1"/>
            <a:r>
              <a:rPr lang="hr-HR" altLang="sr-Latn-RS" sz="1650" b="1" dirty="0" err="1"/>
              <a:t>Inferencijalna</a:t>
            </a:r>
            <a:r>
              <a:rPr lang="hr-HR" altLang="sr-Latn-RS" sz="1650" b="1" dirty="0"/>
              <a:t> statistika</a:t>
            </a:r>
            <a:r>
              <a:rPr lang="en-US" altLang="sr-Latn-RS" sz="1650" dirty="0"/>
              <a:t> </a:t>
            </a:r>
            <a:r>
              <a:rPr lang="hr-HR" altLang="sr-Latn-RS" sz="1650" dirty="0"/>
              <a:t>su metode kojima iz uzorka </a:t>
            </a:r>
            <a:r>
              <a:rPr lang="hr-HR" altLang="sr-Latn-RS" sz="1650" dirty="0" smtClean="0"/>
              <a:t>donosimo </a:t>
            </a:r>
            <a:r>
              <a:rPr lang="hr-HR" altLang="sr-Latn-RS" sz="1650" dirty="0"/>
              <a:t>zaključke o populaciji.</a:t>
            </a:r>
            <a:r>
              <a:rPr lang="en-US" altLang="sr-Latn-RS" sz="1650" dirty="0"/>
              <a:t>  </a:t>
            </a:r>
          </a:p>
          <a:p>
            <a:pPr eaLnBrk="1" hangingPunct="1"/>
            <a:endParaRPr lang="hr-HR" altLang="sr-Latn-RS" sz="1650" dirty="0"/>
          </a:p>
          <a:p>
            <a:pPr algn="just" eaLnBrk="1" hangingPunct="1"/>
            <a:r>
              <a:rPr lang="hr-HR" altLang="sr-Latn-RS" sz="1650" dirty="0"/>
              <a:t>Budući je uzorak kojim raspolažemo samo određeni dio populacije on nam daje ograničenu informaciju o populaciji. Statistika izračunata na uzorku je radi toga nesavršeno predstavlja populacijske parametre.</a:t>
            </a:r>
            <a:r>
              <a:rPr lang="en-US" altLang="sr-Latn-RS" sz="1650" dirty="0"/>
              <a:t> </a:t>
            </a:r>
          </a:p>
        </p:txBody>
      </p:sp>
      <p:sp>
        <p:nvSpPr>
          <p:cNvPr id="1280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8E7D9F3-F261-48D0-8C98-4885B004B069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151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334995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Deskriptivna statistika</a:t>
            </a:r>
            <a:endParaRPr lang="en-US" altLang="sr-Latn-RS" sz="3000" dirty="0"/>
          </a:p>
        </p:txBody>
      </p:sp>
      <p:sp>
        <p:nvSpPr>
          <p:cNvPr id="12698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endParaRPr lang="hr-HR" altLang="sr-Latn-RS" sz="1650" b="1" dirty="0"/>
          </a:p>
          <a:p>
            <a:pPr eaLnBrk="1" hangingPunct="1"/>
            <a:r>
              <a:rPr lang="hr-HR" altLang="sr-Latn-RS" sz="1650" b="1" dirty="0"/>
              <a:t>Deskriptivne statistike </a:t>
            </a:r>
            <a:r>
              <a:rPr lang="hr-HR" altLang="sr-Latn-RS" sz="1650" dirty="0"/>
              <a:t>su metode za organizaciju i sumiranje podataka - deskripcija.</a:t>
            </a:r>
            <a:r>
              <a:rPr lang="en-US" altLang="sr-Latn-RS" sz="1650" dirty="0"/>
              <a:t> </a:t>
            </a:r>
            <a:endParaRPr lang="hr-HR" altLang="sr-Latn-RS" sz="1650" dirty="0"/>
          </a:p>
          <a:p>
            <a:pPr marL="0" indent="0">
              <a:buNone/>
            </a:pPr>
            <a:r>
              <a:rPr lang="en-US" altLang="sr-Latn-RS" sz="1650" dirty="0"/>
              <a:t> </a:t>
            </a:r>
          </a:p>
          <a:p>
            <a:pPr eaLnBrk="1" hangingPunct="1"/>
            <a:r>
              <a:rPr lang="hr-HR" altLang="sr-Latn-RS" sz="1650" dirty="0"/>
              <a:t>Organizacija podataka – tabele i grafovi.</a:t>
            </a:r>
          </a:p>
          <a:p>
            <a:pPr marL="0" indent="0">
              <a:buNone/>
            </a:pPr>
            <a:endParaRPr lang="hr-HR" altLang="sr-Latn-RS" sz="1650" dirty="0"/>
          </a:p>
          <a:p>
            <a:pPr eaLnBrk="1" hangingPunct="1"/>
            <a:r>
              <a:rPr lang="hr-HR" altLang="sr-Latn-RS" sz="1650" dirty="0"/>
              <a:t>Opisne vrijednosti kao npr. prosjek koristimo</a:t>
            </a:r>
          </a:p>
          <a:p>
            <a:pPr marL="0" indent="0">
              <a:buNone/>
            </a:pPr>
            <a:r>
              <a:rPr lang="hr-HR" altLang="sr-Latn-RS" sz="1650" dirty="0"/>
              <a:t>     za sumiranje podataka.</a:t>
            </a:r>
            <a:r>
              <a:rPr lang="en-US" altLang="sr-Latn-RS" sz="1650" dirty="0"/>
              <a:t>  </a:t>
            </a:r>
            <a:endParaRPr lang="hr-HR" altLang="sr-Latn-RS" sz="1650" dirty="0"/>
          </a:p>
          <a:p>
            <a:pPr eaLnBrk="1" hangingPunct="1"/>
            <a:endParaRPr lang="en-US" altLang="sr-Latn-RS" sz="1650" dirty="0"/>
          </a:p>
          <a:p>
            <a:pPr eaLnBrk="1" hangingPunct="1"/>
            <a:r>
              <a:rPr lang="hr-HR" altLang="sr-Latn-RS" sz="1650" dirty="0"/>
              <a:t>Opisna vrijednost za cijelu populaciju naziva se </a:t>
            </a:r>
            <a:r>
              <a:rPr lang="hr-HR" altLang="sr-Latn-RS" sz="1650" b="1" dirty="0"/>
              <a:t>parametar </a:t>
            </a:r>
            <a:r>
              <a:rPr lang="hr-HR" altLang="sr-Latn-RS" sz="1650" dirty="0"/>
              <a:t>dok se opisana vrijednost uzorka naziva </a:t>
            </a:r>
            <a:r>
              <a:rPr lang="hr-HR" altLang="sr-Latn-RS" sz="1650" b="1" dirty="0"/>
              <a:t>statistika</a:t>
            </a:r>
            <a:r>
              <a:rPr lang="hr-HR" altLang="sr-Latn-RS" sz="1650" dirty="0"/>
              <a:t>.</a:t>
            </a:r>
            <a:r>
              <a:rPr lang="en-US" altLang="sr-Latn-RS" sz="1650" dirty="0"/>
              <a:t> </a:t>
            </a:r>
          </a:p>
        </p:txBody>
      </p:sp>
      <p:sp>
        <p:nvSpPr>
          <p:cNvPr id="1269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A68D70-AEC9-4D8B-9336-B65D6C0DE022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152</a:t>
            </a:fld>
            <a:endParaRPr lang="en-US" altLang="sr-Latn-RS" sz="10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882974"/>
            <a:ext cx="1847938" cy="200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2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1A49461-1A52-46B0-8403-08AFC96D9AED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153</a:t>
            </a:fld>
            <a:endParaRPr lang="en-US" altLang="sr-Latn-RS" sz="1050"/>
          </a:p>
        </p:txBody>
      </p:sp>
      <p:sp>
        <p:nvSpPr>
          <p:cNvPr id="7" name="Rectangle 6"/>
          <p:cNvSpPr/>
          <p:nvPr/>
        </p:nvSpPr>
        <p:spPr>
          <a:xfrm>
            <a:off x="2343150" y="228600"/>
            <a:ext cx="234315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hr-HR" sz="1013" dirty="0">
                <a:solidFill>
                  <a:schemeClr val="tx2"/>
                </a:solidFill>
              </a:rPr>
              <a:t>POPULACIJA STUDENATA TVZ</a:t>
            </a:r>
          </a:p>
        </p:txBody>
      </p:sp>
      <p:sp>
        <p:nvSpPr>
          <p:cNvPr id="8" name="Rectangle 7"/>
          <p:cNvSpPr/>
          <p:nvPr/>
        </p:nvSpPr>
        <p:spPr>
          <a:xfrm>
            <a:off x="2343150" y="800100"/>
            <a:ext cx="2343150" cy="1085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 sz="1013" dirty="0"/>
          </a:p>
          <a:p>
            <a:pPr algn="ctr">
              <a:defRPr/>
            </a:pPr>
            <a:endParaRPr lang="hr-HR" sz="1013" dirty="0"/>
          </a:p>
          <a:p>
            <a:pPr algn="ctr">
              <a:defRPr/>
            </a:pPr>
            <a:r>
              <a:rPr lang="hr-HR" sz="1013" dirty="0">
                <a:solidFill>
                  <a:schemeClr val="tx2"/>
                </a:solidFill>
              </a:rPr>
              <a:t>POPULACIJSKI </a:t>
            </a:r>
          </a:p>
          <a:p>
            <a:pPr algn="ctr">
              <a:defRPr/>
            </a:pPr>
            <a:r>
              <a:rPr lang="hr-HR" sz="1013" dirty="0">
                <a:solidFill>
                  <a:schemeClr val="tx2"/>
                </a:solidFill>
              </a:rPr>
              <a:t>PARAMETRI</a:t>
            </a:r>
          </a:p>
          <a:p>
            <a:pPr algn="ctr">
              <a:defRPr/>
            </a:pPr>
            <a:r>
              <a:rPr lang="hr-HR" sz="1050" dirty="0">
                <a:solidFill>
                  <a:schemeClr val="tx2"/>
                </a:solidFill>
              </a:rPr>
              <a:t>Prosječna starost = 21.4 godine</a:t>
            </a:r>
          </a:p>
          <a:p>
            <a:pPr algn="ctr">
              <a:defRPr/>
            </a:pPr>
            <a:r>
              <a:rPr lang="hr-HR" sz="1050" dirty="0">
                <a:solidFill>
                  <a:schemeClr val="tx2"/>
                </a:solidFill>
              </a:rPr>
              <a:t>Prosječna inteligencija = 112.7</a:t>
            </a:r>
          </a:p>
          <a:p>
            <a:pPr algn="ctr">
              <a:defRPr/>
            </a:pPr>
            <a:r>
              <a:rPr lang="hr-HR" sz="1050" dirty="0">
                <a:solidFill>
                  <a:schemeClr val="tx2"/>
                </a:solidFill>
              </a:rPr>
              <a:t>Postotak žena 35%</a:t>
            </a:r>
          </a:p>
          <a:p>
            <a:pPr algn="ctr">
              <a:defRPr/>
            </a:pPr>
            <a:r>
              <a:rPr lang="hr-HR" sz="1050" dirty="0">
                <a:solidFill>
                  <a:schemeClr val="tx2"/>
                </a:solidFill>
              </a:rPr>
              <a:t>Postotak muškaraca 65%</a:t>
            </a:r>
          </a:p>
          <a:p>
            <a:pPr algn="ctr">
              <a:defRPr/>
            </a:pPr>
            <a:endParaRPr lang="hr-HR" sz="1013" dirty="0"/>
          </a:p>
          <a:p>
            <a:pPr algn="ctr">
              <a:defRPr/>
            </a:pPr>
            <a:endParaRPr lang="hr-HR" sz="1013" dirty="0"/>
          </a:p>
        </p:txBody>
      </p:sp>
      <p:sp>
        <p:nvSpPr>
          <p:cNvPr id="9" name="Oval 8"/>
          <p:cNvSpPr/>
          <p:nvPr/>
        </p:nvSpPr>
        <p:spPr>
          <a:xfrm>
            <a:off x="285750" y="2457451"/>
            <a:ext cx="2743200" cy="20693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 sz="1013" dirty="0"/>
          </a:p>
          <a:p>
            <a:pPr algn="ctr">
              <a:defRPr/>
            </a:pPr>
            <a:r>
              <a:rPr lang="hr-HR" sz="1013" u="sng" dirty="0">
                <a:solidFill>
                  <a:schemeClr val="tx2"/>
                </a:solidFill>
              </a:rPr>
              <a:t>UZORAK 1</a:t>
            </a:r>
          </a:p>
          <a:p>
            <a:pPr algn="ctr">
              <a:defRPr/>
            </a:pPr>
            <a:r>
              <a:rPr lang="hr-HR" sz="1050" dirty="0">
                <a:solidFill>
                  <a:schemeClr val="tx2"/>
                </a:solidFill>
              </a:rPr>
              <a:t>Davor</a:t>
            </a:r>
          </a:p>
          <a:p>
            <a:pPr algn="ctr">
              <a:defRPr/>
            </a:pPr>
            <a:r>
              <a:rPr lang="hr-HR" sz="1050" dirty="0">
                <a:solidFill>
                  <a:schemeClr val="tx2"/>
                </a:solidFill>
              </a:rPr>
              <a:t>Petra</a:t>
            </a:r>
          </a:p>
          <a:p>
            <a:pPr algn="ctr">
              <a:defRPr/>
            </a:pPr>
            <a:r>
              <a:rPr lang="hr-HR" sz="1050" dirty="0">
                <a:solidFill>
                  <a:schemeClr val="tx2"/>
                </a:solidFill>
              </a:rPr>
              <a:t>Lucija</a:t>
            </a:r>
          </a:p>
          <a:p>
            <a:pPr algn="ctr">
              <a:defRPr/>
            </a:pPr>
            <a:r>
              <a:rPr lang="hr-HR" sz="1050" dirty="0">
                <a:solidFill>
                  <a:schemeClr val="tx2"/>
                </a:solidFill>
              </a:rPr>
              <a:t>Dora</a:t>
            </a:r>
          </a:p>
          <a:p>
            <a:pPr algn="ctr">
              <a:defRPr/>
            </a:pPr>
            <a:r>
              <a:rPr lang="hr-HR" sz="1050" dirty="0">
                <a:solidFill>
                  <a:schemeClr val="tx2"/>
                </a:solidFill>
              </a:rPr>
              <a:t>Ivan</a:t>
            </a:r>
          </a:p>
          <a:p>
            <a:pPr algn="ctr">
              <a:defRPr/>
            </a:pPr>
            <a:r>
              <a:rPr lang="hr-HR" sz="1050" dirty="0">
                <a:solidFill>
                  <a:schemeClr val="tx2"/>
                </a:solidFill>
              </a:rPr>
              <a:t>Statistika na uzorku</a:t>
            </a:r>
          </a:p>
          <a:p>
            <a:pPr algn="ctr">
              <a:defRPr/>
            </a:pPr>
            <a:r>
              <a:rPr lang="hr-HR" sz="1050" dirty="0">
                <a:solidFill>
                  <a:schemeClr val="tx2"/>
                </a:solidFill>
              </a:rPr>
              <a:t>Prosječna starost=19,8</a:t>
            </a:r>
          </a:p>
          <a:p>
            <a:pPr algn="ctr">
              <a:defRPr/>
            </a:pPr>
            <a:r>
              <a:rPr lang="hr-HR" sz="1050" dirty="0">
                <a:solidFill>
                  <a:schemeClr val="tx2"/>
                </a:solidFill>
              </a:rPr>
              <a:t>Prosječna inteligencija= 114,6</a:t>
            </a:r>
          </a:p>
          <a:p>
            <a:pPr algn="ctr">
              <a:defRPr/>
            </a:pPr>
            <a:r>
              <a:rPr lang="hr-HR" sz="1050" dirty="0">
                <a:solidFill>
                  <a:schemeClr val="tx2"/>
                </a:solidFill>
              </a:rPr>
              <a:t>Postotak žena 60%</a:t>
            </a:r>
          </a:p>
          <a:p>
            <a:pPr algn="ctr">
              <a:defRPr/>
            </a:pPr>
            <a:r>
              <a:rPr lang="hr-HR" sz="1050" dirty="0">
                <a:solidFill>
                  <a:schemeClr val="tx2"/>
                </a:solidFill>
              </a:rPr>
              <a:t>Postotak muškaraca 40%</a:t>
            </a:r>
          </a:p>
          <a:p>
            <a:pPr algn="ctr">
              <a:defRPr/>
            </a:pPr>
            <a:endParaRPr lang="hr-HR" sz="1050" dirty="0"/>
          </a:p>
          <a:p>
            <a:pPr algn="ctr">
              <a:defRPr/>
            </a:pPr>
            <a:endParaRPr lang="hr-HR" sz="1013" dirty="0"/>
          </a:p>
        </p:txBody>
      </p:sp>
      <p:sp>
        <p:nvSpPr>
          <p:cNvPr id="11" name="Oval 10"/>
          <p:cNvSpPr/>
          <p:nvPr/>
        </p:nvSpPr>
        <p:spPr>
          <a:xfrm>
            <a:off x="4000500" y="2457450"/>
            <a:ext cx="2743200" cy="20693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 sz="1013" dirty="0"/>
          </a:p>
          <a:p>
            <a:pPr algn="ctr">
              <a:defRPr/>
            </a:pPr>
            <a:r>
              <a:rPr lang="hr-HR" sz="1013" u="sng" dirty="0">
                <a:solidFill>
                  <a:schemeClr val="tx2"/>
                </a:solidFill>
              </a:rPr>
              <a:t>UZORAK 2</a:t>
            </a:r>
          </a:p>
          <a:p>
            <a:pPr algn="ctr">
              <a:defRPr/>
            </a:pPr>
            <a:r>
              <a:rPr lang="hr-HR" sz="1050" dirty="0">
                <a:solidFill>
                  <a:schemeClr val="tx2"/>
                </a:solidFill>
              </a:rPr>
              <a:t>Karla</a:t>
            </a:r>
          </a:p>
          <a:p>
            <a:pPr algn="ctr">
              <a:defRPr/>
            </a:pPr>
            <a:r>
              <a:rPr lang="hr-HR" sz="1050" dirty="0">
                <a:solidFill>
                  <a:schemeClr val="tx2"/>
                </a:solidFill>
              </a:rPr>
              <a:t>Lovro</a:t>
            </a:r>
          </a:p>
          <a:p>
            <a:pPr algn="ctr">
              <a:defRPr/>
            </a:pPr>
            <a:r>
              <a:rPr lang="hr-HR" sz="1050" dirty="0">
                <a:solidFill>
                  <a:schemeClr val="tx2"/>
                </a:solidFill>
              </a:rPr>
              <a:t>Tina</a:t>
            </a:r>
          </a:p>
          <a:p>
            <a:pPr algn="ctr">
              <a:defRPr/>
            </a:pPr>
            <a:r>
              <a:rPr lang="hr-HR" sz="1050" dirty="0">
                <a:solidFill>
                  <a:schemeClr val="tx2"/>
                </a:solidFill>
              </a:rPr>
              <a:t>Damjan</a:t>
            </a:r>
          </a:p>
          <a:p>
            <a:pPr algn="ctr">
              <a:defRPr/>
            </a:pPr>
            <a:r>
              <a:rPr lang="hr-HR" sz="1050" dirty="0">
                <a:solidFill>
                  <a:schemeClr val="tx2"/>
                </a:solidFill>
              </a:rPr>
              <a:t>Darko</a:t>
            </a:r>
          </a:p>
          <a:p>
            <a:pPr algn="ctr">
              <a:defRPr/>
            </a:pPr>
            <a:r>
              <a:rPr lang="hr-HR" sz="1050" dirty="0">
                <a:solidFill>
                  <a:schemeClr val="tx2"/>
                </a:solidFill>
              </a:rPr>
              <a:t>Statistika na uzorku</a:t>
            </a:r>
          </a:p>
          <a:p>
            <a:pPr algn="ctr">
              <a:defRPr/>
            </a:pPr>
            <a:r>
              <a:rPr lang="hr-HR" sz="1050" dirty="0">
                <a:solidFill>
                  <a:schemeClr val="tx2"/>
                </a:solidFill>
              </a:rPr>
              <a:t>Prosječna starost=20,4,8</a:t>
            </a:r>
          </a:p>
          <a:p>
            <a:pPr algn="ctr">
              <a:defRPr/>
            </a:pPr>
            <a:r>
              <a:rPr lang="hr-HR" sz="1050" dirty="0">
                <a:solidFill>
                  <a:schemeClr val="tx2"/>
                </a:solidFill>
              </a:rPr>
              <a:t>Prosječna inteligencija= 104,2</a:t>
            </a:r>
          </a:p>
          <a:p>
            <a:pPr algn="ctr">
              <a:defRPr/>
            </a:pPr>
            <a:r>
              <a:rPr lang="hr-HR" sz="1050" dirty="0">
                <a:solidFill>
                  <a:schemeClr val="tx2"/>
                </a:solidFill>
              </a:rPr>
              <a:t>Postotak žena 40%</a:t>
            </a:r>
          </a:p>
          <a:p>
            <a:pPr algn="ctr">
              <a:defRPr/>
            </a:pPr>
            <a:r>
              <a:rPr lang="hr-HR" sz="1050" dirty="0">
                <a:solidFill>
                  <a:schemeClr val="tx2"/>
                </a:solidFill>
              </a:rPr>
              <a:t>Postotak muškaraca 60%</a:t>
            </a:r>
          </a:p>
          <a:p>
            <a:pPr algn="ctr">
              <a:defRPr/>
            </a:pPr>
            <a:endParaRPr lang="hr-HR" sz="1050" dirty="0"/>
          </a:p>
          <a:p>
            <a:pPr algn="ctr">
              <a:defRPr/>
            </a:pPr>
            <a:endParaRPr lang="hr-HR" sz="1013" dirty="0"/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2971800" y="2000250"/>
            <a:ext cx="3429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29050" y="2000251"/>
            <a:ext cx="342900" cy="457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2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sr-Latn-RS" sz="3000" dirty="0" smtClean="0"/>
              <a:t>Organizacija, </a:t>
            </a:r>
            <a:r>
              <a:rPr lang="hr-HR" altLang="sr-Latn-RS" sz="3000" dirty="0"/>
              <a:t>sumiranje i </a:t>
            </a:r>
            <a:r>
              <a:rPr lang="hr-HR" altLang="sr-Latn-RS" sz="3000" dirty="0" smtClean="0"/>
              <a:t>vizualizacija podataka</a:t>
            </a:r>
            <a:endParaRPr lang="en-US" altLang="sr-Latn-RS" sz="3000" dirty="0"/>
          </a:p>
        </p:txBody>
      </p:sp>
      <p:sp>
        <p:nvSpPr>
          <p:cNvPr id="126980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176338"/>
            <a:ext cx="6172200" cy="3394472"/>
          </a:xfrm>
        </p:spPr>
        <p:txBody>
          <a:bodyPr>
            <a:normAutofit fontScale="70000" lnSpcReduction="20000"/>
          </a:bodyPr>
          <a:lstStyle/>
          <a:p>
            <a:pPr eaLnBrk="1" hangingPunct="1">
              <a:lnSpc>
                <a:spcPct val="90000"/>
              </a:lnSpc>
            </a:pPr>
            <a:endParaRPr lang="hr-HR" altLang="sr-Latn-RS" sz="1650" b="1" dirty="0"/>
          </a:p>
          <a:p>
            <a:pPr>
              <a:lnSpc>
                <a:spcPct val="90000"/>
              </a:lnSpc>
            </a:pPr>
            <a:r>
              <a:rPr lang="hr-HR" altLang="sr-Latn-RS" sz="1650" dirty="0"/>
              <a:t>Organiziranje podataka</a:t>
            </a:r>
            <a:endParaRPr lang="en-US" altLang="sr-Latn-RS" sz="1650" dirty="0"/>
          </a:p>
          <a:p>
            <a:pPr marL="514336" lvl="2" indent="0">
              <a:buNone/>
            </a:pPr>
            <a:endParaRPr lang="hr-HR" altLang="sr-Latn-RS" sz="1400" dirty="0" smtClean="0"/>
          </a:p>
          <a:p>
            <a:pPr marL="514336" lvl="2" indent="0">
              <a:buNone/>
            </a:pPr>
            <a:r>
              <a:rPr lang="hr-HR" altLang="sr-Latn-RS" sz="1700" dirty="0" smtClean="0"/>
              <a:t>Tablice </a:t>
            </a:r>
            <a:r>
              <a:rPr lang="hr-HR" altLang="sr-Latn-RS" sz="1700" dirty="0"/>
              <a:t>podataka (tabele) – mogu biti jednostavne i prikazivati jedan statistički niz (jedno obilježje) i skupne tj. prikazivati dva ili više nizova (dva ili više obilježja</a:t>
            </a:r>
          </a:p>
          <a:p>
            <a:pPr marL="514336" lvl="2" indent="0">
              <a:buNone/>
            </a:pPr>
            <a:endParaRPr lang="hr-HR" altLang="sr-Latn-RS" sz="1700" dirty="0" smtClean="0"/>
          </a:p>
          <a:p>
            <a:pPr marL="514336" lvl="2" indent="0">
              <a:buNone/>
            </a:pPr>
            <a:r>
              <a:rPr lang="hr-HR" altLang="sr-Latn-RS" sz="1700" dirty="0" smtClean="0"/>
              <a:t>Grafički </a:t>
            </a:r>
            <a:r>
              <a:rPr lang="hr-HR" altLang="sr-Latn-RS" sz="1700" dirty="0"/>
              <a:t>prikazi</a:t>
            </a:r>
            <a:endParaRPr lang="en-US" altLang="sr-Latn-RS" sz="1700" dirty="0"/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sr-Latn-RS" sz="1650" dirty="0"/>
          </a:p>
          <a:p>
            <a:pPr>
              <a:lnSpc>
                <a:spcPct val="90000"/>
              </a:lnSpc>
            </a:pPr>
            <a:r>
              <a:rPr lang="hr-HR" altLang="sr-Latn-RS" sz="1650" dirty="0"/>
              <a:t>Sumiranje podataka</a:t>
            </a:r>
            <a:endParaRPr lang="en-US" altLang="sr-Latn-RS" sz="1650" dirty="0"/>
          </a:p>
          <a:p>
            <a:pPr marL="514336" lvl="2" indent="0">
              <a:buNone/>
            </a:pPr>
            <a:endParaRPr lang="hr-HR" altLang="sr-Latn-RS" sz="1388" dirty="0" smtClean="0"/>
          </a:p>
          <a:p>
            <a:pPr marL="514336" lvl="2" indent="0">
              <a:buNone/>
            </a:pPr>
            <a:r>
              <a:rPr lang="hr-HR" altLang="sr-Latn-RS" sz="1700" dirty="0"/>
              <a:t>Centralna tendencija</a:t>
            </a:r>
            <a:endParaRPr lang="en-US" altLang="sr-Latn-RS" sz="1700" dirty="0"/>
          </a:p>
          <a:p>
            <a:pPr marL="514336" lvl="2" indent="0">
              <a:buNone/>
            </a:pPr>
            <a:endParaRPr lang="hr-HR" altLang="sr-Latn-RS" sz="1700" dirty="0"/>
          </a:p>
          <a:p>
            <a:pPr marL="514336" lvl="2" indent="0">
              <a:buNone/>
            </a:pPr>
            <a:r>
              <a:rPr lang="hr-HR" altLang="sr-Latn-RS" sz="1700" dirty="0"/>
              <a:t>Varijacija</a:t>
            </a:r>
            <a:endParaRPr lang="en-US" altLang="sr-Latn-RS" sz="1700" dirty="0"/>
          </a:p>
          <a:p>
            <a:pPr marL="0" indent="0">
              <a:buNone/>
            </a:pPr>
            <a:endParaRPr lang="hr-HR" altLang="sr-Latn-RS" sz="1650" b="1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1650" dirty="0">
                <a:latin typeface="+mj-lt"/>
              </a:rPr>
              <a:t>				</a:t>
            </a:r>
            <a:endParaRPr lang="en-US" altLang="sr-Latn-RS" sz="1650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			   </a:t>
            </a:r>
            <a:r>
              <a:rPr lang="hr-HR" altLang="sr-Latn-RS" sz="1650" dirty="0"/>
              <a:t>				</a:t>
            </a:r>
          </a:p>
          <a:p>
            <a:pPr marL="0" indent="0">
              <a:buNone/>
            </a:pPr>
            <a:endParaRPr lang="hr-HR" altLang="sr-Latn-RS" sz="1650" dirty="0"/>
          </a:p>
          <a:p>
            <a:pPr marL="0" indent="0">
              <a:buNone/>
            </a:pPr>
            <a:r>
              <a:rPr lang="hr-HR" altLang="sr-Latn-RS" sz="1650" dirty="0"/>
              <a:t>				</a:t>
            </a:r>
            <a:endParaRPr lang="en-US" altLang="sr-Latn-RS" sz="1650" dirty="0"/>
          </a:p>
        </p:txBody>
      </p:sp>
      <p:sp>
        <p:nvSpPr>
          <p:cNvPr id="1269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A68D70-AEC9-4D8B-9336-B65D6C0DE022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154</a:t>
            </a:fld>
            <a:endParaRPr lang="en-US" altLang="sr-Latn-RS" sz="105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103873"/>
            <a:ext cx="65" cy="207749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88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Deskriptivna statistika – organizacija podataka </a:t>
            </a:r>
            <a:endParaRPr lang="en-US" altLang="sr-Latn-RS" sz="3000" dirty="0"/>
          </a:p>
        </p:txBody>
      </p:sp>
      <p:sp>
        <p:nvSpPr>
          <p:cNvPr id="126980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176338"/>
            <a:ext cx="6172200" cy="339447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hr-HR" altLang="sr-Latn-RS" sz="1650" b="1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sz="1650" b="1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1650" dirty="0">
                <a:latin typeface="+mj-lt"/>
              </a:rPr>
              <a:t>				</a:t>
            </a:r>
            <a:endParaRPr lang="en-US" altLang="sr-Latn-RS" sz="1650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			   </a:t>
            </a:r>
            <a:r>
              <a:rPr lang="hr-HR" altLang="sr-Latn-RS" sz="1650" dirty="0"/>
              <a:t>				</a:t>
            </a:r>
          </a:p>
          <a:p>
            <a:pPr marL="0" indent="0">
              <a:buNone/>
            </a:pPr>
            <a:endParaRPr lang="hr-HR" altLang="sr-Latn-RS" sz="1650" dirty="0"/>
          </a:p>
          <a:p>
            <a:pPr marL="0" indent="0">
              <a:buNone/>
            </a:pPr>
            <a:r>
              <a:rPr lang="hr-HR" altLang="sr-Latn-RS" sz="1650" dirty="0"/>
              <a:t>				</a:t>
            </a:r>
            <a:endParaRPr lang="en-US" altLang="sr-Latn-RS" sz="1650" dirty="0"/>
          </a:p>
        </p:txBody>
      </p:sp>
      <p:sp>
        <p:nvSpPr>
          <p:cNvPr id="1269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A68D70-AEC9-4D8B-9336-B65D6C0DE022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155</a:t>
            </a:fld>
            <a:endParaRPr lang="en-US" altLang="sr-Latn-RS" sz="105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103873"/>
            <a:ext cx="65" cy="207749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dirty="0"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7200" y="1290638"/>
            <a:ext cx="6172200" cy="339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endParaRPr lang="hr-HR" altLang="sr-Latn-RS" sz="1650" b="1" dirty="0"/>
          </a:p>
          <a:p>
            <a:pPr>
              <a:lnSpc>
                <a:spcPct val="90000"/>
              </a:lnSpc>
            </a:pPr>
            <a:r>
              <a:rPr lang="hr-HR" altLang="sr-Latn-RS" sz="1650" dirty="0">
                <a:latin typeface="+mj-lt"/>
              </a:rPr>
              <a:t>Tabele (statističke tablice)</a:t>
            </a:r>
            <a:endParaRPr lang="en-US" altLang="sr-Latn-RS" sz="1650" dirty="0">
              <a:latin typeface="+mj-lt"/>
            </a:endParaRPr>
          </a:p>
          <a:p>
            <a:pPr lvl="1">
              <a:lnSpc>
                <a:spcPct val="90000"/>
              </a:lnSpc>
            </a:pPr>
            <a:r>
              <a:rPr lang="hr-HR" altLang="sr-Latn-RS" sz="1500" dirty="0">
                <a:latin typeface="+mj-lt"/>
              </a:rPr>
              <a:t>Frekvencija distribucije</a:t>
            </a:r>
            <a:endParaRPr lang="en-US" altLang="sr-Latn-RS" sz="1500" dirty="0">
              <a:latin typeface="+mj-lt"/>
            </a:endParaRPr>
          </a:p>
          <a:p>
            <a:pPr lvl="1">
              <a:lnSpc>
                <a:spcPct val="90000"/>
              </a:lnSpc>
            </a:pPr>
            <a:r>
              <a:rPr lang="hr-HR" altLang="sr-Latn-RS" sz="1500" dirty="0">
                <a:latin typeface="+mj-lt"/>
              </a:rPr>
              <a:t>Relativne frekvencije distribucija (proporcije)</a:t>
            </a:r>
            <a:endParaRPr lang="en-US" altLang="sr-Latn-RS" sz="1500" dirty="0">
              <a:latin typeface="+mj-lt"/>
            </a:endParaRP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sr-Latn-RS" sz="1650" dirty="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hr-HR" altLang="sr-Latn-RS" sz="1650" dirty="0">
                <a:latin typeface="+mj-lt"/>
              </a:rPr>
              <a:t>Grafikoni</a:t>
            </a:r>
            <a:endParaRPr lang="en-US" altLang="sr-Latn-RS" sz="1650" dirty="0">
              <a:latin typeface="+mj-lt"/>
            </a:endParaRPr>
          </a:p>
          <a:p>
            <a:pPr lvl="1">
              <a:lnSpc>
                <a:spcPct val="90000"/>
              </a:lnSpc>
            </a:pPr>
            <a:r>
              <a:rPr lang="hr-HR" altLang="sr-Latn-RS" sz="1500" dirty="0">
                <a:latin typeface="+mj-lt"/>
              </a:rPr>
              <a:t>Bar plotovi ili </a:t>
            </a:r>
            <a:r>
              <a:rPr lang="hr-HR" altLang="sr-Latn-RS" sz="1500" dirty="0" err="1">
                <a:latin typeface="+mj-lt"/>
              </a:rPr>
              <a:t>histogrami</a:t>
            </a:r>
            <a:endParaRPr lang="hr-HR" altLang="sr-Latn-RS" sz="1500" dirty="0">
              <a:latin typeface="+mj-lt"/>
            </a:endParaRPr>
          </a:p>
          <a:p>
            <a:pPr lvl="1">
              <a:lnSpc>
                <a:spcPct val="90000"/>
              </a:lnSpc>
            </a:pPr>
            <a:r>
              <a:rPr lang="hr-HR" altLang="sr-Latn-RS" sz="1500" dirty="0">
                <a:latin typeface="+mj-lt"/>
              </a:rPr>
              <a:t>Pite (</a:t>
            </a:r>
            <a:r>
              <a:rPr lang="hr-HR" altLang="sr-Latn-RS" sz="1500" dirty="0" err="1">
                <a:latin typeface="+mj-lt"/>
              </a:rPr>
              <a:t>eng</a:t>
            </a:r>
            <a:r>
              <a:rPr lang="hr-HR" altLang="sr-Latn-RS" sz="1500" dirty="0">
                <a:latin typeface="+mj-lt"/>
              </a:rPr>
              <a:t>. „</a:t>
            </a:r>
            <a:r>
              <a:rPr lang="hr-HR" altLang="sr-Latn-RS" sz="1500" dirty="0" err="1">
                <a:latin typeface="+mj-lt"/>
              </a:rPr>
              <a:t>pie</a:t>
            </a:r>
            <a:r>
              <a:rPr lang="hr-HR" altLang="sr-Latn-RS" sz="1500" dirty="0">
                <a:latin typeface="+mj-lt"/>
              </a:rPr>
              <a:t>”)</a:t>
            </a:r>
            <a:endParaRPr lang="en-US" altLang="sr-Latn-RS" sz="1500" dirty="0">
              <a:latin typeface="+mj-lt"/>
            </a:endParaRPr>
          </a:p>
          <a:p>
            <a:pPr lvl="1">
              <a:lnSpc>
                <a:spcPct val="90000"/>
              </a:lnSpc>
            </a:pPr>
            <a:r>
              <a:rPr lang="hr-HR" altLang="sr-Latn-RS" sz="1500" dirty="0">
                <a:latin typeface="+mj-lt"/>
              </a:rPr>
              <a:t>Graf „stabljika - list” (</a:t>
            </a:r>
            <a:r>
              <a:rPr lang="hr-HR" altLang="sr-Latn-RS" sz="1500" dirty="0" err="1">
                <a:latin typeface="+mj-lt"/>
              </a:rPr>
              <a:t>eng</a:t>
            </a:r>
            <a:r>
              <a:rPr lang="hr-HR" altLang="sr-Latn-RS" sz="1500" dirty="0">
                <a:latin typeface="+mj-lt"/>
              </a:rPr>
              <a:t>. „</a:t>
            </a:r>
            <a:r>
              <a:rPr lang="hr-HR" altLang="sr-Latn-RS" sz="1500" dirty="0" err="1">
                <a:latin typeface="+mj-lt"/>
              </a:rPr>
              <a:t>stem</a:t>
            </a:r>
            <a:r>
              <a:rPr lang="hr-HR" altLang="sr-Latn-RS" sz="1500" dirty="0">
                <a:latin typeface="+mj-lt"/>
              </a:rPr>
              <a:t> </a:t>
            </a:r>
            <a:r>
              <a:rPr lang="hr-HR" altLang="sr-Latn-RS" sz="1500" dirty="0" err="1">
                <a:latin typeface="+mj-lt"/>
              </a:rPr>
              <a:t>leaf</a:t>
            </a:r>
            <a:r>
              <a:rPr lang="hr-HR" altLang="sr-Latn-RS" sz="1500" dirty="0">
                <a:latin typeface="+mj-lt"/>
              </a:rPr>
              <a:t>”)</a:t>
            </a:r>
          </a:p>
          <a:p>
            <a:pPr lvl="1">
              <a:lnSpc>
                <a:spcPct val="90000"/>
              </a:lnSpc>
            </a:pPr>
            <a:r>
              <a:rPr lang="hr-HR" altLang="sr-Latn-RS" sz="1500" dirty="0">
                <a:latin typeface="+mj-lt"/>
              </a:rPr>
              <a:t>Poligoni frekvencija</a:t>
            </a:r>
          </a:p>
          <a:p>
            <a:pPr lvl="1">
              <a:lnSpc>
                <a:spcPct val="90000"/>
              </a:lnSpc>
            </a:pPr>
            <a:r>
              <a:rPr lang="hr-HR" altLang="sr-Latn-RS" sz="1500" dirty="0">
                <a:latin typeface="+mj-lt"/>
              </a:rPr>
              <a:t>…</a:t>
            </a:r>
            <a:endParaRPr lang="en-US" altLang="sr-Latn-RS" sz="1500" dirty="0">
              <a:latin typeface="+mj-lt"/>
            </a:endParaRPr>
          </a:p>
          <a:p>
            <a:pPr marL="0" indent="0" eaLnBrk="1" hangingPunct="1">
              <a:buNone/>
            </a:pPr>
            <a:endParaRPr lang="hr-HR" altLang="sr-Latn-RS" sz="1650" b="1" dirty="0">
              <a:latin typeface="+mj-lt"/>
            </a:endParaRPr>
          </a:p>
          <a:p>
            <a:pPr marL="0" indent="0" eaLnBrk="1" hangingPunct="1">
              <a:buNone/>
            </a:pPr>
            <a:r>
              <a:rPr lang="hr-HR" altLang="sr-Latn-RS" sz="1650" dirty="0">
                <a:latin typeface="+mj-lt"/>
              </a:rPr>
              <a:t>			</a:t>
            </a:r>
            <a:endParaRPr lang="en-US" altLang="sr-Latn-RS" sz="1650" dirty="0">
              <a:latin typeface="+mj-lt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hr-HR" altLang="sr-Latn-RS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			   </a:t>
            </a:r>
            <a:r>
              <a:rPr lang="hr-HR" altLang="sr-Latn-RS" sz="1650" dirty="0"/>
              <a:t>				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sr-Latn-RS" sz="1650" dirty="0"/>
          </a:p>
        </p:txBody>
      </p:sp>
    </p:spTree>
    <p:extLst>
      <p:ext uri="{BB962C8B-B14F-4D97-AF65-F5344CB8AC3E}">
        <p14:creationId xmlns:p14="http://schemas.microsoft.com/office/powerpoint/2010/main" val="104826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Distribucija</a:t>
            </a:r>
            <a:r>
              <a:rPr lang="es-ES" dirty="0" smtClean="0"/>
              <a:t> </a:t>
            </a:r>
            <a:r>
              <a:rPr lang="es-ES" dirty="0" err="1"/>
              <a:t>frekvencija</a:t>
            </a:r>
            <a:r>
              <a:rPr lang="es-ES" dirty="0"/>
              <a:t> </a:t>
            </a:r>
            <a:r>
              <a:rPr lang="es-ES" dirty="0" err="1"/>
              <a:t>jedne</a:t>
            </a:r>
            <a:r>
              <a:rPr lang="es-ES" dirty="0"/>
              <a:t> </a:t>
            </a:r>
            <a:r>
              <a:rPr lang="es-ES" dirty="0" err="1"/>
              <a:t>varijable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Distribucija frekvencija se prikazuje </a:t>
            </a:r>
            <a:r>
              <a:rPr lang="hr-HR" b="1" dirty="0"/>
              <a:t>numerički</a:t>
            </a:r>
            <a:r>
              <a:rPr lang="hr-HR" dirty="0"/>
              <a:t> i </a:t>
            </a:r>
            <a:r>
              <a:rPr lang="hr-HR" b="1" dirty="0"/>
              <a:t>grafički</a:t>
            </a:r>
            <a:r>
              <a:rPr lang="hr-HR" dirty="0"/>
              <a:t>. </a:t>
            </a:r>
          </a:p>
          <a:p>
            <a:pPr marL="257168" lvl="1" indent="0">
              <a:buNone/>
            </a:pPr>
            <a:r>
              <a:rPr lang="hr-HR" dirty="0"/>
              <a:t>Numerički prikaz distribucije frekvencija daje tablica frekvencija koja sadrži: frekvencije, proporcije, postotke i kumulativne postotke po pojedinačnim vrijednostima ili intervalima vrijednosti varijable (ovisno o tipu).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73962951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Distribucija</a:t>
            </a:r>
            <a:r>
              <a:rPr lang="es-ES" dirty="0" smtClean="0"/>
              <a:t> </a:t>
            </a:r>
            <a:r>
              <a:rPr lang="es-ES" dirty="0" err="1"/>
              <a:t>frekvencija</a:t>
            </a:r>
            <a:r>
              <a:rPr lang="es-ES" dirty="0"/>
              <a:t> </a:t>
            </a:r>
            <a:r>
              <a:rPr lang="es-ES" dirty="0" err="1"/>
              <a:t>jedne</a:t>
            </a:r>
            <a:r>
              <a:rPr lang="es-ES" dirty="0"/>
              <a:t> </a:t>
            </a:r>
            <a:r>
              <a:rPr lang="es-ES" dirty="0" err="1"/>
              <a:t>varijable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r-HR" dirty="0"/>
              <a:t>Primjer tablice frekvencije (pojedinačne vrijednosti):</a:t>
            </a:r>
          </a:p>
          <a:p>
            <a:pPr marL="0" indent="0">
              <a:buNone/>
            </a:pPr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12" name="Picture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9307" y="2227223"/>
            <a:ext cx="2699385" cy="154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47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Distribucija</a:t>
            </a:r>
            <a:r>
              <a:rPr lang="es-ES" dirty="0" smtClean="0"/>
              <a:t> </a:t>
            </a:r>
            <a:r>
              <a:rPr lang="es-ES" dirty="0" err="1"/>
              <a:t>frekvencija</a:t>
            </a:r>
            <a:r>
              <a:rPr lang="es-ES" dirty="0"/>
              <a:t> </a:t>
            </a:r>
            <a:r>
              <a:rPr lang="es-ES" dirty="0" err="1"/>
              <a:t>jedne</a:t>
            </a:r>
            <a:r>
              <a:rPr lang="es-ES" dirty="0"/>
              <a:t> </a:t>
            </a:r>
            <a:r>
              <a:rPr lang="es-ES" dirty="0" err="1"/>
              <a:t>varijable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Primjer tablice frekvencije (intervali vrijednosti</a:t>
            </a:r>
            <a:r>
              <a:rPr lang="hr-HR" dirty="0" smtClean="0"/>
              <a:t>):</a:t>
            </a:r>
            <a:endParaRPr lang="hr-HR" dirty="0"/>
          </a:p>
          <a:p>
            <a:pPr marL="0" indent="0">
              <a:buNone/>
            </a:pPr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307" y="2131060"/>
            <a:ext cx="2699385" cy="8813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6260956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030" dirty="0"/>
              <a:t>Grafovi – </a:t>
            </a:r>
            <a:r>
              <a:rPr lang="hr-HR" sz="2030" dirty="0" err="1"/>
              <a:t>histogram</a:t>
            </a:r>
            <a:r>
              <a:rPr lang="hr-HR" sz="2030" dirty="0"/>
              <a:t>, </a:t>
            </a:r>
            <a:r>
              <a:rPr lang="hr-HR" sz="2030" dirty="0" err="1"/>
              <a:t>barplot</a:t>
            </a:r>
            <a:endParaRPr lang="hr-HR" sz="203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050" y="1279211"/>
            <a:ext cx="6172200" cy="3394472"/>
          </a:xfrm>
        </p:spPr>
        <p:txBody>
          <a:bodyPr/>
          <a:lstStyle/>
          <a:p>
            <a:pPr lvl="1">
              <a:lnSpc>
                <a:spcPct val="90000"/>
              </a:lnSpc>
            </a:pPr>
            <a:endParaRPr lang="hr-HR" altLang="sr-Latn-RS" sz="1650" dirty="0"/>
          </a:p>
          <a:p>
            <a:pPr lvl="1">
              <a:lnSpc>
                <a:spcPct val="90000"/>
              </a:lnSpc>
            </a:pPr>
            <a:r>
              <a:rPr lang="hr-HR" altLang="sr-Latn-RS" sz="1500" dirty="0"/>
              <a:t>Bar plotovi (diskretne) ili </a:t>
            </a:r>
            <a:r>
              <a:rPr lang="hr-HR" altLang="sr-Latn-RS" sz="1500" dirty="0" err="1"/>
              <a:t>histogrami</a:t>
            </a:r>
            <a:r>
              <a:rPr lang="hr-HR" altLang="sr-Latn-RS" sz="1500" dirty="0"/>
              <a:t> (kontinuirane) varijable</a:t>
            </a:r>
          </a:p>
          <a:p>
            <a:pPr lvl="1">
              <a:lnSpc>
                <a:spcPct val="90000"/>
              </a:lnSpc>
            </a:pPr>
            <a:endParaRPr lang="hr-HR" altLang="sr-Latn-RS" sz="1500" dirty="0"/>
          </a:p>
          <a:p>
            <a:pPr lvl="1">
              <a:lnSpc>
                <a:spcPct val="90000"/>
              </a:lnSpc>
            </a:pPr>
            <a:r>
              <a:rPr lang="hr-HR" altLang="sr-Latn-RS" sz="1500" dirty="0"/>
              <a:t>Pite (</a:t>
            </a:r>
            <a:r>
              <a:rPr lang="hr-HR" altLang="sr-Latn-RS" sz="1500" dirty="0" err="1"/>
              <a:t>eng</a:t>
            </a:r>
            <a:r>
              <a:rPr lang="hr-HR" altLang="sr-Latn-RS" sz="1500" dirty="0"/>
              <a:t>. „</a:t>
            </a:r>
            <a:r>
              <a:rPr lang="hr-HR" altLang="sr-Latn-RS" sz="1500" dirty="0" err="1"/>
              <a:t>pie</a:t>
            </a:r>
            <a:r>
              <a:rPr lang="hr-HR" altLang="sr-Latn-RS" sz="1500" dirty="0"/>
              <a:t>”)</a:t>
            </a:r>
            <a:endParaRPr lang="en-US" altLang="sr-Latn-RS" sz="1500" dirty="0"/>
          </a:p>
          <a:p>
            <a:pPr lvl="1">
              <a:lnSpc>
                <a:spcPct val="90000"/>
              </a:lnSpc>
            </a:pPr>
            <a:endParaRPr lang="hr-HR" altLang="sr-Latn-RS" sz="1500" dirty="0"/>
          </a:p>
          <a:p>
            <a:pPr lvl="1">
              <a:lnSpc>
                <a:spcPct val="90000"/>
              </a:lnSpc>
            </a:pPr>
            <a:r>
              <a:rPr lang="hr-HR" altLang="sr-Latn-RS" sz="1500" dirty="0"/>
              <a:t>Graf „stabljika - list” (</a:t>
            </a:r>
            <a:r>
              <a:rPr lang="hr-HR" altLang="sr-Latn-RS" sz="1500" dirty="0" err="1"/>
              <a:t>eng</a:t>
            </a:r>
            <a:r>
              <a:rPr lang="hr-HR" altLang="sr-Latn-RS" sz="1500" dirty="0"/>
              <a:t>. „</a:t>
            </a:r>
            <a:r>
              <a:rPr lang="hr-HR" altLang="sr-Latn-RS" sz="1500" dirty="0" err="1"/>
              <a:t>stem</a:t>
            </a:r>
            <a:r>
              <a:rPr lang="hr-HR" altLang="sr-Latn-RS" sz="1500" dirty="0"/>
              <a:t> </a:t>
            </a:r>
            <a:r>
              <a:rPr lang="hr-HR" altLang="sr-Latn-RS" sz="1500" dirty="0" err="1"/>
              <a:t>leaf</a:t>
            </a:r>
            <a:r>
              <a:rPr lang="hr-HR" altLang="sr-Latn-RS" sz="1500" dirty="0"/>
              <a:t>”)</a:t>
            </a:r>
          </a:p>
          <a:p>
            <a:pPr lvl="1">
              <a:lnSpc>
                <a:spcPct val="90000"/>
              </a:lnSpc>
            </a:pPr>
            <a:endParaRPr lang="hr-HR" altLang="sr-Latn-RS" sz="1500" dirty="0"/>
          </a:p>
          <a:p>
            <a:pPr lvl="1">
              <a:lnSpc>
                <a:spcPct val="90000"/>
              </a:lnSpc>
            </a:pPr>
            <a:r>
              <a:rPr lang="hr-HR" altLang="sr-Latn-RS" sz="1500" dirty="0"/>
              <a:t>Poligoni frekvencija</a:t>
            </a:r>
          </a:p>
          <a:p>
            <a:pPr marL="0" indent="0">
              <a:buNone/>
            </a:pPr>
            <a:endParaRPr lang="hr-H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159</a:t>
            </a:fld>
            <a:endParaRPr lang="en-US" altLang="sr-Latn-RS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14350" y="2124977"/>
            <a:ext cx="65" cy="207749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23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sz="1515" dirty="0"/>
              <a:t>Instalacija paketa sa spremišta (eng. repository)</a:t>
            </a:r>
            <a:endParaRPr lang="hr-HR" sz="1515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Spektar </a:t>
            </a:r>
            <a:r>
              <a:rPr lang="hr-HR" dirty="0"/>
              <a:t>aplikacija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Task</a:t>
            </a:r>
            <a:r>
              <a:rPr lang="hr-HR" i="1" dirty="0"/>
              <a:t> </a:t>
            </a:r>
            <a:r>
              <a:rPr lang="hr-HR" i="1" dirty="0" err="1"/>
              <a:t>View</a:t>
            </a:r>
            <a:r>
              <a:rPr lang="hr-HR" dirty="0" smtClean="0"/>
              <a:t>)</a:t>
            </a:r>
          </a:p>
          <a:p>
            <a:endParaRPr lang="hr-HR" dirty="0"/>
          </a:p>
          <a:p>
            <a:pPr marL="0" indent="0">
              <a:buNone/>
            </a:pPr>
            <a:r>
              <a:rPr lang="hr-HR" dirty="0" smtClean="0"/>
              <a:t>		</a:t>
            </a:r>
            <a:r>
              <a:rPr lang="hr-HR" dirty="0" smtClean="0">
                <a:hlinkClick r:id="rId2"/>
              </a:rPr>
              <a:t>http</a:t>
            </a:r>
            <a:r>
              <a:rPr lang="hr-HR" dirty="0">
                <a:hlinkClick r:id="rId2"/>
              </a:rPr>
              <a:t>://cran.r-project.org/web/views</a:t>
            </a:r>
            <a:r>
              <a:rPr lang="hr-HR" dirty="0" smtClean="0">
                <a:hlinkClick r:id="rId2"/>
              </a:rPr>
              <a:t>/</a:t>
            </a:r>
            <a:endParaRPr lang="hr-HR" dirty="0" smtClean="0"/>
          </a:p>
          <a:p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	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hr-HR" dirty="0" smtClean="0"/>
              <a:t>(‘</a:t>
            </a:r>
            <a:r>
              <a:rPr lang="hr-HR" dirty="0" err="1" smtClean="0"/>
              <a:t>sp</a:t>
            </a:r>
            <a:r>
              <a:rPr lang="hr-HR" dirty="0" smtClean="0"/>
              <a:t>’) </a:t>
            </a:r>
          </a:p>
          <a:p>
            <a:pPr marL="0" indent="0">
              <a:buNone/>
            </a:pPr>
            <a:r>
              <a:rPr lang="hr-HR" dirty="0" smtClean="0"/>
              <a:t>	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hr-HR" dirty="0" smtClean="0"/>
              <a:t>(‘</a:t>
            </a:r>
            <a:r>
              <a:rPr lang="hr-HR" dirty="0" err="1" smtClean="0"/>
              <a:t>sp</a:t>
            </a:r>
            <a:r>
              <a:rPr lang="hr-HR" dirty="0" smtClean="0"/>
              <a:t>’)</a:t>
            </a:r>
          </a:p>
          <a:p>
            <a:pPr marL="0" indent="0">
              <a:buNone/>
            </a:pPr>
            <a:r>
              <a:rPr lang="hr-HR" dirty="0"/>
              <a:t>	</a:t>
            </a: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require</a:t>
            </a:r>
            <a:r>
              <a:rPr lang="hr-HR" dirty="0" smtClean="0"/>
              <a:t>(‘</a:t>
            </a:r>
            <a:r>
              <a:rPr lang="hr-HR" dirty="0" err="1" smtClean="0"/>
              <a:t>sp</a:t>
            </a:r>
            <a:r>
              <a:rPr lang="hr-HR" dirty="0" smtClean="0"/>
              <a:t>’)</a:t>
            </a:r>
            <a:endParaRPr lang="hr-HR" dirty="0"/>
          </a:p>
          <a:p>
            <a:pPr marL="0" indent="0">
              <a:buNone/>
            </a:pP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68789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030" dirty="0"/>
              <a:t>Grafovi -</a:t>
            </a:r>
            <a:r>
              <a:rPr lang="hr-HR" sz="2030" dirty="0" err="1"/>
              <a:t>histogram</a:t>
            </a:r>
            <a:r>
              <a:rPr lang="hr-HR" sz="2030" dirty="0"/>
              <a:t> (kontinuirana)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18" y="1370013"/>
            <a:ext cx="5759165" cy="326231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160</a:t>
            </a:fld>
            <a:endParaRPr lang="en-US" altLang="sr-Latn-RS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14350" y="2124977"/>
            <a:ext cx="65" cy="207749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dirty="0"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42900" y="1176338"/>
            <a:ext cx="6172200" cy="339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hr-HR" altLang="sr-Latn-RS" sz="1500" dirty="0">
                <a:latin typeface="+mj-lt"/>
              </a:rPr>
              <a:t>na os x nanosimo intervale vrijednosti, a na os y frekvencije (ili relativne frekvencije). Visina stupca je broj jedinki u pojedinom intervalu. Obratite pažnju kako izgled histograma varira ovisno o širini intervala (izabranoj podjeli). </a:t>
            </a:r>
          </a:p>
          <a:p>
            <a:pPr eaLnBrk="1" hangingPunct="1"/>
            <a:r>
              <a:rPr lang="hr-HR" altLang="sr-Latn-RS" sz="1500" dirty="0">
                <a:latin typeface="+mj-lt"/>
              </a:rPr>
              <a:t>	Unutar sustava R funkcija hist().</a:t>
            </a:r>
          </a:p>
          <a:p>
            <a:pPr marL="0" indent="0" eaLnBrk="1" hangingPunct="1">
              <a:buNone/>
            </a:pPr>
            <a:endParaRPr lang="hr-HR" altLang="sr-Latn-RS" sz="1650" b="1" dirty="0">
              <a:latin typeface="+mj-lt"/>
            </a:endParaRPr>
          </a:p>
          <a:p>
            <a:pPr marL="0" indent="0" eaLnBrk="1" hangingPunct="1">
              <a:buNone/>
            </a:pPr>
            <a:r>
              <a:rPr lang="hr-HR" altLang="sr-Latn-RS" sz="1650" dirty="0">
                <a:latin typeface="+mj-lt"/>
              </a:rPr>
              <a:t>				</a:t>
            </a:r>
            <a:endParaRPr lang="en-US" altLang="sr-Latn-RS" sz="1200" dirty="0"/>
          </a:p>
        </p:txBody>
      </p:sp>
    </p:spTree>
    <p:extLst>
      <p:ext uri="{BB962C8B-B14F-4D97-AF65-F5344CB8AC3E}">
        <p14:creationId xmlns:p14="http://schemas.microsoft.com/office/powerpoint/2010/main" val="373897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42900" y="1176338"/>
            <a:ext cx="6172200" cy="339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hr-HR" altLang="sr-Latn-RS" sz="1500" b="1" dirty="0">
                <a:latin typeface="+mj-lt"/>
              </a:rPr>
              <a:t>PAŽNJA: </a:t>
            </a:r>
            <a:r>
              <a:rPr lang="hr-HR" altLang="sr-Latn-RS" sz="1500" dirty="0">
                <a:latin typeface="+mj-lt"/>
              </a:rPr>
              <a:t>Izgled </a:t>
            </a:r>
            <a:r>
              <a:rPr lang="hr-HR" altLang="sr-Latn-RS" sz="1500" dirty="0" err="1">
                <a:latin typeface="+mj-lt"/>
              </a:rPr>
              <a:t>histograma</a:t>
            </a:r>
            <a:r>
              <a:rPr lang="hr-HR" altLang="sr-Latn-RS" sz="1500" dirty="0">
                <a:latin typeface="+mj-lt"/>
              </a:rPr>
              <a:t> varira ovisno o izabranoj podjeli. </a:t>
            </a:r>
          </a:p>
          <a:p>
            <a:pPr marL="0" indent="0" eaLnBrk="1" hangingPunct="1">
              <a:buNone/>
            </a:pPr>
            <a:endParaRPr lang="hr-HR" altLang="sr-Latn-RS" sz="1650" b="1" dirty="0">
              <a:latin typeface="+mj-lt"/>
            </a:endParaRPr>
          </a:p>
          <a:p>
            <a:pPr marL="0" indent="0" eaLnBrk="1" hangingPunct="1">
              <a:buNone/>
            </a:pPr>
            <a:r>
              <a:rPr lang="hr-HR" altLang="sr-Latn-RS" sz="1650" dirty="0">
                <a:latin typeface="+mj-lt"/>
              </a:rPr>
              <a:t>				</a:t>
            </a:r>
            <a:endParaRPr lang="en-US" altLang="sr-Latn-R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030" dirty="0"/>
              <a:t>Grafovi - </a:t>
            </a:r>
            <a:r>
              <a:rPr lang="hr-HR" sz="2030" dirty="0" err="1"/>
              <a:t>histogram</a:t>
            </a:r>
            <a:r>
              <a:rPr lang="hr-HR" sz="2030" dirty="0"/>
              <a:t> (kontinuirana)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5" y="1697236"/>
            <a:ext cx="4514850" cy="25574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161</a:t>
            </a:fld>
            <a:endParaRPr lang="en-US" altLang="sr-Latn-RS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14350" y="2124977"/>
            <a:ext cx="65" cy="207749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23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030" dirty="0"/>
              <a:t>Grafovi – </a:t>
            </a:r>
            <a:r>
              <a:rPr lang="hr-HR" sz="2030" dirty="0" err="1"/>
              <a:t>barplot</a:t>
            </a:r>
            <a:r>
              <a:rPr lang="hr-HR" sz="2030" dirty="0"/>
              <a:t> (diskretna varijabla)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162</a:t>
            </a:fld>
            <a:endParaRPr lang="en-US" altLang="sr-Latn-RS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14350" y="2124977"/>
            <a:ext cx="65" cy="207749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dirty="0"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06200" y="1157603"/>
            <a:ext cx="6116056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1356995" algn="l"/>
              </a:tabLst>
            </a:pPr>
            <a:r>
              <a:rPr lang="hr-HR" sz="1400" kern="50" dirty="0">
                <a:latin typeface="Arial" panose="020B0604020202020204" pitchFamily="34" charset="0"/>
                <a:ea typeface="Times New Roman" panose="02020603050405020304" pitchFamily="18" charset="0"/>
              </a:rPr>
              <a:t>Barplot – za kategorijske / diskretne varijable. </a:t>
            </a:r>
          </a:p>
          <a:p>
            <a:pPr marL="71755">
              <a:lnSpc>
                <a:spcPct val="150000"/>
              </a:lnSpc>
              <a:spcAft>
                <a:spcPts val="600"/>
              </a:spcAft>
            </a:pPr>
            <a:r>
              <a:rPr lang="hr-HR" sz="1400" kern="50" dirty="0">
                <a:latin typeface="Arial" panose="020B0604020202020204" pitchFamily="34" charset="0"/>
                <a:ea typeface="Times New Roman" panose="02020603050405020304" pitchFamily="18" charset="0"/>
              </a:rPr>
              <a:t>Unutar sustava R funkcija </a:t>
            </a:r>
            <a:r>
              <a:rPr lang="hr-HR" sz="1400" kern="50" dirty="0">
                <a:latin typeface="Courier New" panose="02070309020205020404" pitchFamily="49" charset="0"/>
                <a:ea typeface="Times New Roman" panose="02020603050405020304" pitchFamily="18" charset="0"/>
              </a:rPr>
              <a:t>barplot()</a:t>
            </a:r>
            <a:r>
              <a:rPr lang="hr-HR" sz="1400" kern="50" dirty="0">
                <a:latin typeface="Arial" panose="020B0604020202020204" pitchFamily="34" charset="0"/>
                <a:ea typeface="Times New Roman" panose="02020603050405020304" pitchFamily="18" charset="0"/>
              </a:rPr>
              <a:t> (paket „base“ ili funkcija </a:t>
            </a:r>
            <a:r>
              <a:rPr lang="hr-HR" sz="1400" kern="50" dirty="0">
                <a:latin typeface="Courier New" panose="02070309020205020404" pitchFamily="49" charset="0"/>
                <a:ea typeface="Times New Roman" panose="02020603050405020304" pitchFamily="18" charset="0"/>
              </a:rPr>
              <a:t>bwplot()</a:t>
            </a:r>
            <a:r>
              <a:rPr lang="hr-HR" sz="1400" kern="50" dirty="0">
                <a:latin typeface="Arial" panose="020B0604020202020204" pitchFamily="34" charset="0"/>
                <a:ea typeface="Times New Roman" panose="02020603050405020304" pitchFamily="18" charset="0"/>
              </a:rPr>
              <a:t> (paket </a:t>
            </a:r>
            <a:r>
              <a:rPr lang="hr-HR" sz="1400" i="1" kern="50" dirty="0">
                <a:latin typeface="Arial" panose="020B0604020202020204" pitchFamily="34" charset="0"/>
                <a:ea typeface="Times New Roman" panose="02020603050405020304" pitchFamily="18" charset="0"/>
              </a:rPr>
              <a:t>lattice</a:t>
            </a:r>
            <a:r>
              <a:rPr lang="hr-HR" sz="1400" kern="50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).</a:t>
            </a:r>
          </a:p>
          <a:p>
            <a:pPr marL="71755">
              <a:lnSpc>
                <a:spcPct val="150000"/>
              </a:lnSpc>
              <a:spcAft>
                <a:spcPts val="600"/>
              </a:spcAft>
            </a:pPr>
            <a:endParaRPr lang="hr-HR" sz="1400" kern="5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983" y="2302113"/>
            <a:ext cx="3792857" cy="227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0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030" dirty="0" smtClean="0"/>
              <a:t>Strukturni dijagram </a:t>
            </a:r>
            <a:r>
              <a:rPr lang="hr-HR" sz="2030" dirty="0"/>
              <a:t>– pite (eng. „</a:t>
            </a:r>
            <a:r>
              <a:rPr lang="hr-HR" sz="2030" dirty="0" err="1"/>
              <a:t>pie</a:t>
            </a:r>
            <a:r>
              <a:rPr lang="hr-HR" sz="2030" dirty="0"/>
              <a:t>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050" y="1279211"/>
            <a:ext cx="6172200" cy="3394472"/>
          </a:xfrm>
        </p:spPr>
        <p:txBody>
          <a:bodyPr/>
          <a:lstStyle/>
          <a:p>
            <a:pPr marL="342900" lvl="1" indent="0">
              <a:buNone/>
            </a:pPr>
            <a:r>
              <a:rPr lang="hr-HR" sz="1300" kern="50" dirty="0">
                <a:ea typeface="Times New Roman" panose="02020603050405020304" pitchFamily="18" charset="0"/>
              </a:rPr>
              <a:t>Unutar sustava R funkcija </a:t>
            </a:r>
            <a:r>
              <a:rPr lang="hr-HR" sz="1300" kern="50" dirty="0" smtClean="0">
                <a:latin typeface="Courier New" panose="02070309020205020404" pitchFamily="49" charset="0"/>
                <a:ea typeface="Times New Roman" panose="02020603050405020304" pitchFamily="18" charset="0"/>
              </a:rPr>
              <a:t>pie()</a:t>
            </a:r>
            <a:r>
              <a:rPr lang="hr-HR" sz="1300" kern="50" dirty="0" smtClean="0">
                <a:ea typeface="Times New Roman" panose="02020603050405020304" pitchFamily="18" charset="0"/>
              </a:rPr>
              <a:t> </a:t>
            </a:r>
            <a:r>
              <a:rPr lang="hr-HR" sz="1650" dirty="0"/>
              <a:t>	</a:t>
            </a:r>
            <a:endParaRPr lang="hr-H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163</a:t>
            </a:fld>
            <a:endParaRPr lang="en-US" altLang="sr-Latn-RS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14350" y="2124977"/>
            <a:ext cx="65" cy="207749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dirty="0"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18" t="18715" r="20776" b="18715"/>
          <a:stretch/>
        </p:blipFill>
        <p:spPr>
          <a:xfrm>
            <a:off x="2171700" y="1771650"/>
            <a:ext cx="3102427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7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030" dirty="0"/>
              <a:t>Grafovi – stabljika-list (</a:t>
            </a:r>
            <a:r>
              <a:rPr lang="hr-HR" sz="2030" dirty="0" err="1"/>
              <a:t>eng</a:t>
            </a:r>
            <a:r>
              <a:rPr lang="hr-HR" sz="2030" dirty="0"/>
              <a:t>. „</a:t>
            </a:r>
            <a:r>
              <a:rPr lang="hr-HR" sz="2030" dirty="0" err="1"/>
              <a:t>stem</a:t>
            </a:r>
            <a:r>
              <a:rPr lang="hr-HR" sz="2030" dirty="0"/>
              <a:t> </a:t>
            </a:r>
            <a:r>
              <a:rPr lang="hr-HR" sz="2030" dirty="0" err="1"/>
              <a:t>leaf</a:t>
            </a:r>
            <a:r>
              <a:rPr lang="hr-HR" sz="2030" dirty="0"/>
              <a:t>”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r-HR" sz="1650" dirty="0"/>
              <a:t>	</a:t>
            </a:r>
          </a:p>
          <a:p>
            <a:pPr marL="0" indent="0">
              <a:buNone/>
            </a:pPr>
            <a:r>
              <a:rPr lang="hr-HR" sz="1650" dirty="0"/>
              <a:t>	8   | 079</a:t>
            </a:r>
          </a:p>
          <a:p>
            <a:pPr marL="0" indent="0">
              <a:buNone/>
            </a:pPr>
            <a:r>
              <a:rPr lang="hr-HR" sz="1650" dirty="0"/>
              <a:t>	9   | 33678</a:t>
            </a:r>
          </a:p>
          <a:p>
            <a:pPr marL="0" indent="0">
              <a:buNone/>
            </a:pPr>
            <a:r>
              <a:rPr lang="hr-HR" sz="1650" dirty="0"/>
              <a:t>	10 | 2356999</a:t>
            </a:r>
          </a:p>
          <a:p>
            <a:pPr marL="0" indent="0">
              <a:buNone/>
            </a:pPr>
            <a:r>
              <a:rPr lang="hr-HR" sz="1650" dirty="0"/>
              <a:t>	11 | 0159</a:t>
            </a:r>
          </a:p>
          <a:p>
            <a:pPr marL="0" indent="0">
              <a:buNone/>
            </a:pPr>
            <a:r>
              <a:rPr lang="hr-HR" sz="1650" dirty="0"/>
              <a:t>	12 | 078</a:t>
            </a:r>
          </a:p>
          <a:p>
            <a:pPr marL="0" indent="0">
              <a:buNone/>
            </a:pPr>
            <a:r>
              <a:rPr lang="hr-HR" sz="1650" dirty="0" smtClean="0"/>
              <a:t>	13 | 11</a:t>
            </a:r>
          </a:p>
          <a:p>
            <a:pPr marL="0" indent="0">
              <a:buNone/>
            </a:pPr>
            <a:r>
              <a:rPr lang="hr-HR" sz="1650" dirty="0"/>
              <a:t>	14 | 0</a:t>
            </a:r>
          </a:p>
          <a:p>
            <a:pPr marL="0" indent="0">
              <a:buNone/>
            </a:pPr>
            <a:r>
              <a:rPr lang="hr-HR" sz="1650" dirty="0"/>
              <a:t>	15 |</a:t>
            </a:r>
          </a:p>
          <a:p>
            <a:pPr marL="0" indent="0">
              <a:buNone/>
            </a:pPr>
            <a:r>
              <a:rPr lang="hr-HR" sz="1650" dirty="0"/>
              <a:t>	16 |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164</a:t>
            </a:fld>
            <a:endParaRPr lang="en-US" altLang="sr-Latn-RS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14350" y="2124977"/>
            <a:ext cx="65" cy="207749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dirty="0"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57600" y="1986477"/>
            <a:ext cx="2228850" cy="760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013" dirty="0"/>
              <a:t>Uvijek uz obavijest o broju značajnih </a:t>
            </a:r>
            <a:r>
              <a:rPr lang="hr-HR" sz="1013" dirty="0" smtClean="0"/>
              <a:t>znamenki.</a:t>
            </a:r>
          </a:p>
          <a:p>
            <a:endParaRPr lang="hr-HR" sz="1013" dirty="0"/>
          </a:p>
          <a:p>
            <a:r>
              <a:rPr lang="hr-HR" sz="1013" dirty="0" smtClean="0"/>
              <a:t>Unutar sustava R funkcija </a:t>
            </a:r>
            <a:r>
              <a:rPr lang="hr-HR" sz="1300" kern="50" dirty="0"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stem()</a:t>
            </a:r>
            <a:r>
              <a:rPr lang="hr-HR" sz="1013" dirty="0" smtClean="0"/>
              <a:t>.</a:t>
            </a:r>
            <a:endParaRPr lang="hr-HR" sz="1013" dirty="0"/>
          </a:p>
        </p:txBody>
      </p:sp>
    </p:spTree>
    <p:extLst>
      <p:ext uri="{BB962C8B-B14F-4D97-AF65-F5344CB8AC3E}">
        <p14:creationId xmlns:p14="http://schemas.microsoft.com/office/powerpoint/2010/main" val="45030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hr-HR" altLang="sr-Latn-RS" sz="2030" dirty="0"/>
              <a:t>Deskriptivna statistika – sumiranje podataka </a:t>
            </a:r>
            <a:endParaRPr lang="en-US" altLang="sr-Latn-RS" sz="2030" dirty="0"/>
          </a:p>
        </p:txBody>
      </p:sp>
      <p:sp>
        <p:nvSpPr>
          <p:cNvPr id="126980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176338"/>
            <a:ext cx="6172200" cy="339447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hr-HR" altLang="sr-Latn-RS" sz="1650" b="1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sz="1650" b="1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1650" dirty="0">
                <a:latin typeface="+mj-lt"/>
              </a:rPr>
              <a:t>				</a:t>
            </a:r>
            <a:endParaRPr lang="en-US" altLang="sr-Latn-RS" sz="1650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			   </a:t>
            </a:r>
            <a:r>
              <a:rPr lang="hr-HR" altLang="sr-Latn-RS" sz="1650" dirty="0"/>
              <a:t>				</a:t>
            </a:r>
          </a:p>
          <a:p>
            <a:pPr marL="0" indent="0">
              <a:buNone/>
            </a:pPr>
            <a:endParaRPr lang="hr-HR" altLang="sr-Latn-RS" sz="1650" dirty="0"/>
          </a:p>
          <a:p>
            <a:pPr marL="0" indent="0">
              <a:buNone/>
            </a:pPr>
            <a:r>
              <a:rPr lang="hr-HR" altLang="sr-Latn-RS" sz="1650" dirty="0"/>
              <a:t>				</a:t>
            </a:r>
            <a:endParaRPr lang="en-US" altLang="sr-Latn-RS" sz="1650" dirty="0"/>
          </a:p>
        </p:txBody>
      </p:sp>
      <p:sp>
        <p:nvSpPr>
          <p:cNvPr id="1269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A68D70-AEC9-4D8B-9336-B65D6C0DE022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165</a:t>
            </a:fld>
            <a:endParaRPr lang="en-US" altLang="sr-Latn-RS" sz="105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103873"/>
            <a:ext cx="65" cy="207749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dirty="0"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7200" y="1290638"/>
            <a:ext cx="6172200" cy="339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endParaRPr lang="hr-HR" altLang="sr-Latn-RS" sz="1650" b="1" dirty="0"/>
          </a:p>
          <a:p>
            <a:pPr>
              <a:lnSpc>
                <a:spcPct val="90000"/>
              </a:lnSpc>
            </a:pPr>
            <a:r>
              <a:rPr lang="hr-HR" altLang="sr-Latn-RS" sz="1650" dirty="0">
                <a:latin typeface="+mj-lt"/>
              </a:rPr>
              <a:t>Mjere centralne tendencije</a:t>
            </a:r>
            <a:endParaRPr lang="en-US" altLang="sr-Latn-RS" sz="1650" dirty="0">
              <a:latin typeface="+mj-lt"/>
            </a:endParaRPr>
          </a:p>
          <a:p>
            <a:pPr lvl="2">
              <a:lnSpc>
                <a:spcPct val="90000"/>
              </a:lnSpc>
            </a:pPr>
            <a:r>
              <a:rPr lang="hr-HR" altLang="sr-Latn-RS" sz="1200" dirty="0"/>
              <a:t>Srednja vrijednost</a:t>
            </a:r>
          </a:p>
          <a:p>
            <a:pPr lvl="2">
              <a:lnSpc>
                <a:spcPct val="90000"/>
              </a:lnSpc>
            </a:pPr>
            <a:r>
              <a:rPr lang="hr-HR" altLang="sr-Latn-RS" sz="1200" dirty="0"/>
              <a:t>Medijan</a:t>
            </a:r>
          </a:p>
          <a:p>
            <a:pPr lvl="2">
              <a:lnSpc>
                <a:spcPct val="90000"/>
              </a:lnSpc>
            </a:pPr>
            <a:r>
              <a:rPr lang="hr-HR" altLang="sr-Latn-RS" sz="1200" dirty="0" err="1"/>
              <a:t>Mod</a:t>
            </a:r>
            <a:endParaRPr lang="hr-HR" altLang="sr-Latn-RS" sz="1200" dirty="0"/>
          </a:p>
          <a:p>
            <a:pPr>
              <a:lnSpc>
                <a:spcPct val="90000"/>
              </a:lnSpc>
            </a:pPr>
            <a:r>
              <a:rPr lang="hr-HR" altLang="sr-Latn-RS" sz="1650" dirty="0">
                <a:latin typeface="+mj-lt"/>
              </a:rPr>
              <a:t>Varijabilnost</a:t>
            </a:r>
          </a:p>
          <a:p>
            <a:pPr lvl="1">
              <a:lnSpc>
                <a:spcPct val="90000"/>
              </a:lnSpc>
            </a:pPr>
            <a:r>
              <a:rPr lang="hr-HR" altLang="sr-Latn-RS" sz="1350" dirty="0">
                <a:latin typeface="+mj-lt"/>
              </a:rPr>
              <a:t>Apsolutna</a:t>
            </a:r>
          </a:p>
          <a:p>
            <a:pPr lvl="2">
              <a:lnSpc>
                <a:spcPct val="90000"/>
              </a:lnSpc>
            </a:pPr>
            <a:r>
              <a:rPr lang="hr-HR" altLang="sr-Latn-RS" sz="1200" dirty="0"/>
              <a:t>Standardna devijacija</a:t>
            </a:r>
          </a:p>
          <a:p>
            <a:pPr lvl="2">
              <a:lnSpc>
                <a:spcPct val="90000"/>
              </a:lnSpc>
            </a:pPr>
            <a:r>
              <a:rPr lang="hr-HR" altLang="sr-Latn-RS" sz="1200" dirty="0"/>
              <a:t>Varijanca</a:t>
            </a:r>
          </a:p>
          <a:p>
            <a:pPr lvl="2">
              <a:lnSpc>
                <a:spcPct val="90000"/>
              </a:lnSpc>
            </a:pPr>
            <a:r>
              <a:rPr lang="hr-HR" altLang="sr-Latn-RS" sz="1200" dirty="0"/>
              <a:t>Raspon</a:t>
            </a:r>
          </a:p>
          <a:p>
            <a:pPr lvl="2">
              <a:lnSpc>
                <a:spcPct val="90000"/>
              </a:lnSpc>
            </a:pPr>
            <a:r>
              <a:rPr lang="hr-HR" altLang="sr-Latn-RS" sz="1200" dirty="0" err="1"/>
              <a:t>Interquartilni</a:t>
            </a:r>
            <a:r>
              <a:rPr lang="hr-HR" altLang="sr-Latn-RS" sz="1200" dirty="0"/>
              <a:t> raspon</a:t>
            </a:r>
          </a:p>
          <a:p>
            <a:pPr lvl="1">
              <a:lnSpc>
                <a:spcPct val="90000"/>
              </a:lnSpc>
            </a:pPr>
            <a:r>
              <a:rPr lang="hr-HR" altLang="sr-Latn-RS" sz="1350" dirty="0">
                <a:latin typeface="+mj-lt"/>
              </a:rPr>
              <a:t>Relativna</a:t>
            </a:r>
          </a:p>
          <a:p>
            <a:pPr lvl="2">
              <a:lnSpc>
                <a:spcPct val="90000"/>
              </a:lnSpc>
            </a:pPr>
            <a:r>
              <a:rPr lang="hr-HR" altLang="sr-Latn-RS" sz="1200" dirty="0">
                <a:latin typeface="+mj-lt"/>
              </a:rPr>
              <a:t>Koeficijent varijacije</a:t>
            </a:r>
            <a:endParaRPr lang="en-US" altLang="sr-Latn-RS" sz="1200" dirty="0">
              <a:latin typeface="+mj-lt"/>
            </a:endParaRPr>
          </a:p>
          <a:p>
            <a:pPr lvl="1">
              <a:lnSpc>
                <a:spcPct val="90000"/>
              </a:lnSpc>
            </a:pPr>
            <a:endParaRPr lang="hr-HR" altLang="sr-Latn-RS" sz="1650" b="1" dirty="0">
              <a:latin typeface="+mj-lt"/>
            </a:endParaRPr>
          </a:p>
          <a:p>
            <a:pPr marL="0" indent="0" eaLnBrk="1" hangingPunct="1">
              <a:buNone/>
            </a:pPr>
            <a:r>
              <a:rPr lang="hr-HR" altLang="sr-Latn-RS" sz="1650" dirty="0">
                <a:latin typeface="+mj-lt"/>
              </a:rPr>
              <a:t>			</a:t>
            </a:r>
            <a:endParaRPr lang="en-US" altLang="sr-Latn-RS" sz="1650" dirty="0">
              <a:latin typeface="+mj-lt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hr-HR" altLang="sr-Latn-RS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			   </a:t>
            </a:r>
            <a:r>
              <a:rPr lang="hr-HR" altLang="sr-Latn-RS" sz="1650" dirty="0"/>
              <a:t>				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sr-Latn-RS" sz="1650" dirty="0"/>
          </a:p>
        </p:txBody>
      </p:sp>
    </p:spTree>
    <p:extLst>
      <p:ext uri="{BB962C8B-B14F-4D97-AF65-F5344CB8AC3E}">
        <p14:creationId xmlns:p14="http://schemas.microsoft.com/office/powerpoint/2010/main" val="336137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hr-HR" altLang="sr-Latn-RS" sz="2030" dirty="0">
                <a:latin typeface="+mj-lt"/>
              </a:rPr>
              <a:t>Mjere centralne tendencije</a:t>
            </a:r>
            <a:endParaRPr lang="en-US" altLang="sr-Latn-RS" sz="2030" dirty="0">
              <a:latin typeface="+mj-lt"/>
            </a:endParaRPr>
          </a:p>
        </p:txBody>
      </p:sp>
      <p:sp>
        <p:nvSpPr>
          <p:cNvPr id="126980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176338"/>
            <a:ext cx="6172200" cy="339447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hr-HR" altLang="sr-Latn-RS" sz="1650" b="1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sz="1650" b="1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1650" dirty="0">
                <a:latin typeface="+mj-lt"/>
              </a:rPr>
              <a:t>				</a:t>
            </a:r>
            <a:endParaRPr lang="en-US" altLang="sr-Latn-RS" sz="1650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			   </a:t>
            </a:r>
            <a:r>
              <a:rPr lang="hr-HR" altLang="sr-Latn-RS" sz="1650" dirty="0"/>
              <a:t>				</a:t>
            </a:r>
          </a:p>
          <a:p>
            <a:pPr marL="0" indent="0">
              <a:buNone/>
            </a:pPr>
            <a:endParaRPr lang="hr-HR" altLang="sr-Latn-RS" sz="1650" dirty="0"/>
          </a:p>
          <a:p>
            <a:pPr marL="0" indent="0">
              <a:buNone/>
            </a:pPr>
            <a:r>
              <a:rPr lang="hr-HR" altLang="sr-Latn-RS" sz="1650" dirty="0"/>
              <a:t>				</a:t>
            </a:r>
            <a:endParaRPr lang="en-US" altLang="sr-Latn-RS" sz="1650" dirty="0"/>
          </a:p>
        </p:txBody>
      </p:sp>
      <p:sp>
        <p:nvSpPr>
          <p:cNvPr id="1269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A68D70-AEC9-4D8B-9336-B65D6C0DE022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166</a:t>
            </a:fld>
            <a:endParaRPr lang="en-US" altLang="sr-Latn-RS" sz="105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103873"/>
            <a:ext cx="65" cy="207749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dirty="0"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7200" y="1290638"/>
            <a:ext cx="6172200" cy="339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endParaRPr lang="hr-HR" altLang="sr-Latn-RS" sz="1650" b="1" dirty="0"/>
          </a:p>
          <a:p>
            <a:pPr marL="342900" lvl="1" indent="0">
              <a:lnSpc>
                <a:spcPct val="90000"/>
              </a:lnSpc>
              <a:buNone/>
            </a:pPr>
            <a:r>
              <a:rPr lang="hr-HR" altLang="sr-Latn-RS" sz="1500" dirty="0"/>
              <a:t>Srednja vrijednost – prosjek (aritmetička sredina)</a:t>
            </a:r>
          </a:p>
          <a:p>
            <a:pPr marL="342900" lvl="1" indent="0">
              <a:lnSpc>
                <a:spcPct val="90000"/>
              </a:lnSpc>
              <a:buNone/>
            </a:pPr>
            <a:endParaRPr lang="hr-HR" altLang="sr-Latn-RS" sz="1500" dirty="0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hr-HR" altLang="sr-Latn-RS" sz="1500" dirty="0"/>
              <a:t>			</a:t>
            </a:r>
            <a:r>
              <a:rPr lang="en-US" altLang="sr-Latn-RS" sz="1800" dirty="0">
                <a:latin typeface="Arial Unicode MS" panose="020B0604020202020204" pitchFamily="34" charset="-128"/>
              </a:rPr>
              <a:t>Y  =    (Y1 + Y2 + . . . + </a:t>
            </a:r>
            <a:r>
              <a:rPr lang="en-US" altLang="sr-Latn-RS" sz="1800" dirty="0" err="1">
                <a:latin typeface="Arial Unicode MS" panose="020B0604020202020204" pitchFamily="34" charset="-128"/>
              </a:rPr>
              <a:t>Yn</a:t>
            </a:r>
            <a:r>
              <a:rPr lang="en-US" altLang="sr-Latn-RS" sz="1800" dirty="0">
                <a:latin typeface="Arial Unicode MS" panose="020B0604020202020204" pitchFamily="34" charset="-128"/>
              </a:rPr>
              <a:t>) </a:t>
            </a:r>
            <a:r>
              <a:rPr lang="hr-HR" altLang="sr-Latn-RS" sz="1800" dirty="0">
                <a:latin typeface="Arial Unicode MS" panose="020B0604020202020204" pitchFamily="34" charset="-128"/>
              </a:rPr>
              <a:t> = </a:t>
            </a:r>
            <a:r>
              <a:rPr lang="el-GR" altLang="sr-Latn-RS" sz="1800" dirty="0">
                <a:latin typeface="Arial Unicode MS" panose="020B0604020202020204" pitchFamily="34" charset="-128"/>
                <a:cs typeface="Times New Roman" panose="02020603050405020304" pitchFamily="18" charset="0"/>
              </a:rPr>
              <a:t>Σ </a:t>
            </a:r>
            <a:r>
              <a:rPr lang="en-US" altLang="sr-Latn-RS" sz="1800" dirty="0">
                <a:latin typeface="Arial Unicode MS" panose="020B0604020202020204" pitchFamily="34" charset="-128"/>
                <a:cs typeface="Times New Roman" panose="02020603050405020304" pitchFamily="18" charset="0"/>
              </a:rPr>
              <a:t>Y</a:t>
            </a:r>
            <a:r>
              <a:rPr lang="en-US" altLang="sr-Latn-RS" sz="1800" i="1" dirty="0">
                <a:latin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endParaRPr lang="en-US" altLang="sr-Latn-RS" sz="1800" dirty="0">
              <a:latin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sr-Latn-RS" sz="1800" dirty="0">
                <a:latin typeface="Arial Unicode MS" panose="020B0604020202020204" pitchFamily="34" charset="-128"/>
                <a:cs typeface="Times New Roman" panose="02020603050405020304" pitchFamily="18" charset="0"/>
              </a:rPr>
              <a:t>                 </a:t>
            </a:r>
            <a:r>
              <a:rPr lang="hr-HR" altLang="sr-Latn-RS" sz="1800" dirty="0">
                <a:latin typeface="Arial Unicode MS" panose="020B0604020202020204" pitchFamily="34" charset="-128"/>
                <a:cs typeface="Times New Roman" panose="02020603050405020304" pitchFamily="18" charset="0"/>
              </a:rPr>
              <a:t>                               </a:t>
            </a:r>
            <a:r>
              <a:rPr lang="en-US" altLang="sr-Latn-RS" sz="1800" dirty="0">
                <a:latin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altLang="sr-Latn-RS" sz="1800" dirty="0">
                <a:latin typeface="Arial Unicode MS" panose="020B0604020202020204" pitchFamily="34" charset="-128"/>
              </a:rPr>
              <a:t> </a:t>
            </a:r>
            <a:r>
              <a:rPr lang="hr-HR" altLang="sr-Latn-RS" sz="1800" dirty="0">
                <a:latin typeface="Arial Unicode MS" panose="020B0604020202020204" pitchFamily="34" charset="-128"/>
              </a:rPr>
              <a:t>  </a:t>
            </a:r>
            <a:r>
              <a:rPr lang="en-US" altLang="sr-Latn-RS" sz="1800" dirty="0">
                <a:latin typeface="Arial Unicode MS" panose="020B0604020202020204" pitchFamily="34" charset="-128"/>
              </a:rPr>
              <a:t> </a:t>
            </a:r>
            <a:r>
              <a:rPr lang="hr-HR" altLang="sr-Latn-RS" sz="1800" dirty="0">
                <a:latin typeface="Arial Unicode MS" panose="020B0604020202020204" pitchFamily="34" charset="-128"/>
              </a:rPr>
              <a:t>		        </a:t>
            </a:r>
            <a:r>
              <a:rPr lang="en-US" altLang="sr-Latn-RS" sz="1800" dirty="0">
                <a:latin typeface="Arial Unicode MS" panose="020B0604020202020204" pitchFamily="34" charset="-128"/>
              </a:rPr>
              <a:t>n</a:t>
            </a:r>
          </a:p>
          <a:p>
            <a:pPr marL="342900" lvl="1" indent="0">
              <a:lnSpc>
                <a:spcPct val="90000"/>
              </a:lnSpc>
              <a:buNone/>
            </a:pPr>
            <a:endParaRPr lang="hr-HR" altLang="sr-Latn-RS" sz="1500" dirty="0"/>
          </a:p>
          <a:p>
            <a:pPr lvl="1">
              <a:lnSpc>
                <a:spcPct val="90000"/>
              </a:lnSpc>
            </a:pPr>
            <a:endParaRPr lang="hr-HR" altLang="sr-Latn-RS" sz="1650" b="1" dirty="0">
              <a:latin typeface="+mj-lt"/>
            </a:endParaRPr>
          </a:p>
          <a:p>
            <a:pPr marL="0" indent="0" eaLnBrk="1" hangingPunct="1">
              <a:buNone/>
            </a:pPr>
            <a:r>
              <a:rPr lang="hr-HR" altLang="sr-Latn-RS" sz="1650" dirty="0">
                <a:latin typeface="+mj-lt"/>
              </a:rPr>
              <a:t>			</a:t>
            </a:r>
            <a:endParaRPr lang="en-US" altLang="sr-Latn-RS" sz="1650" dirty="0">
              <a:latin typeface="+mj-lt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sr-Latn-RS" sz="1800" dirty="0">
                <a:latin typeface="Arial Unicode MS" panose="020B0604020202020204" pitchFamily="34" charset="-128"/>
              </a:rPr>
              <a:t> </a:t>
            </a:r>
            <a:r>
              <a:rPr lang="hr-HR" altLang="sr-Latn-RS" sz="1800" dirty="0">
                <a:latin typeface="Arial Unicode MS" panose="020B0604020202020204" pitchFamily="34" charset="-128"/>
              </a:rPr>
              <a:t>	</a:t>
            </a:r>
            <a:r>
              <a:rPr lang="en-US" altLang="sr-Latn-RS" sz="1500" dirty="0">
                <a:latin typeface="Arial Unicode MS" panose="020B0604020202020204" pitchFamily="34" charset="-128"/>
              </a:rPr>
              <a:t>Y </a:t>
            </a:r>
            <a:r>
              <a:rPr lang="hr-HR" altLang="sr-Latn-RS" sz="1500" dirty="0">
                <a:latin typeface="Arial Unicode MS" panose="020B0604020202020204" pitchFamily="34" charset="-128"/>
              </a:rPr>
              <a:t>= (65+55+89+56+35+14+56+55+87+45+92)</a:t>
            </a:r>
            <a:r>
              <a:rPr lang="hr-HR" altLang="sr-Latn-RS" sz="1500" dirty="0">
                <a:solidFill>
                  <a:srgbClr val="000000"/>
                </a:solidFill>
                <a:latin typeface="Lucida Console" panose="020B0609040504020204" pitchFamily="49" charset="0"/>
              </a:rPr>
              <a:t>/11=59 </a:t>
            </a:r>
            <a:r>
              <a:rPr lang="hr-HR" altLang="sr-Latn-RS" sz="1650" dirty="0"/>
              <a:t>				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sr-Latn-RS" sz="165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471738" y="2343150"/>
            <a:ext cx="22002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885950" y="2057400"/>
            <a:ext cx="1714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906999" y="2343150"/>
            <a:ext cx="5794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1643061" y="2794516"/>
          <a:ext cx="3571876" cy="121920"/>
        </p:xfrm>
        <a:graphic>
          <a:graphicData uri="http://schemas.openxmlformats.org/drawingml/2006/table">
            <a:tbl>
              <a:tblPr/>
              <a:tblGrid>
                <a:gridCol w="324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47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47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47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47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471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471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4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471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471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15777">
                <a:tc>
                  <a:txBody>
                    <a:bodyPr/>
                    <a:lstStyle/>
                    <a:p>
                      <a:r>
                        <a:rPr lang="hr-HR" sz="800"/>
                        <a:t>65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55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89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56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35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14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56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55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87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45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 dirty="0"/>
                        <a:t>92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0" name="Straight Connector 19"/>
          <p:cNvCxnSpPr/>
          <p:nvPr/>
        </p:nvCxnSpPr>
        <p:spPr>
          <a:xfrm>
            <a:off x="1200150" y="3486150"/>
            <a:ext cx="1714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57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030" dirty="0"/>
              <a:t>Srednja vrijednost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r-HR" sz="1650" dirty="0"/>
              <a:t>POGLEDATI:</a:t>
            </a:r>
          </a:p>
          <a:p>
            <a:endParaRPr lang="hr-HR" sz="1650" dirty="0"/>
          </a:p>
          <a:p>
            <a:pPr marL="0" indent="0" algn="ctr">
              <a:buNone/>
            </a:pPr>
            <a:r>
              <a:rPr lang="hr-HR" sz="1650" dirty="0">
                <a:hlinkClick r:id="rId2"/>
              </a:rPr>
              <a:t>https://www.youtube.com/watch?v=hUGUWr-TjR8</a:t>
            </a:r>
            <a:endParaRPr lang="hr-HR" sz="1650" dirty="0"/>
          </a:p>
          <a:p>
            <a:endParaRPr lang="hr-HR" sz="16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167</a:t>
            </a:fld>
            <a:endParaRPr lang="en-US" altLang="sr-Latn-RS"/>
          </a:p>
        </p:txBody>
      </p:sp>
    </p:spTree>
    <p:extLst>
      <p:ext uri="{BB962C8B-B14F-4D97-AF65-F5344CB8AC3E}">
        <p14:creationId xmlns:p14="http://schemas.microsoft.com/office/powerpoint/2010/main" val="268269239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hr-HR" altLang="sr-Latn-RS" sz="2030" dirty="0">
                <a:latin typeface="+mj-lt"/>
              </a:rPr>
              <a:t>Mjere centralne tendencije</a:t>
            </a:r>
            <a:endParaRPr lang="en-US" altLang="sr-Latn-RS" sz="2030" dirty="0">
              <a:latin typeface="+mj-lt"/>
            </a:endParaRPr>
          </a:p>
        </p:txBody>
      </p:sp>
      <p:sp>
        <p:nvSpPr>
          <p:cNvPr id="126980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176338"/>
            <a:ext cx="6172200" cy="339447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hr-HR" altLang="sr-Latn-RS" sz="1650" b="1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sz="1650" b="1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1650" dirty="0">
                <a:latin typeface="+mj-lt"/>
              </a:rPr>
              <a:t>				</a:t>
            </a:r>
            <a:endParaRPr lang="en-US" altLang="sr-Latn-RS" sz="1650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			   </a:t>
            </a:r>
            <a:r>
              <a:rPr lang="hr-HR" altLang="sr-Latn-RS" sz="1650" dirty="0"/>
              <a:t>				</a:t>
            </a:r>
          </a:p>
          <a:p>
            <a:pPr marL="0" indent="0">
              <a:buNone/>
            </a:pPr>
            <a:endParaRPr lang="hr-HR" altLang="sr-Latn-RS" sz="1650" dirty="0"/>
          </a:p>
          <a:p>
            <a:pPr marL="0" indent="0">
              <a:buNone/>
            </a:pPr>
            <a:r>
              <a:rPr lang="hr-HR" altLang="sr-Latn-RS" sz="1650" dirty="0"/>
              <a:t>				</a:t>
            </a:r>
            <a:endParaRPr lang="en-US" altLang="sr-Latn-RS" sz="1650" dirty="0"/>
          </a:p>
        </p:txBody>
      </p:sp>
      <p:sp>
        <p:nvSpPr>
          <p:cNvPr id="1269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A68D70-AEC9-4D8B-9336-B65D6C0DE022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168</a:t>
            </a:fld>
            <a:endParaRPr lang="en-US" altLang="sr-Latn-RS" sz="105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103873"/>
            <a:ext cx="65" cy="207749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dirty="0"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7200" y="1232893"/>
            <a:ext cx="6172200" cy="339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endParaRPr lang="hr-HR" altLang="sr-Latn-RS" sz="1650" b="1" dirty="0"/>
          </a:p>
          <a:p>
            <a:pPr marL="342900" lvl="1" indent="0">
              <a:lnSpc>
                <a:spcPct val="90000"/>
              </a:lnSpc>
              <a:buNone/>
            </a:pPr>
            <a:r>
              <a:rPr lang="hr-HR" altLang="sr-Latn-RS" sz="1500" dirty="0"/>
              <a:t>Medijan – dijeli skup na dva jednako velika dijela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hr-HR" altLang="sr-Latn-RS" sz="1800" dirty="0">
                <a:latin typeface="Arial Unicode MS" panose="020B0604020202020204" pitchFamily="34" charset="-128"/>
              </a:rPr>
              <a:t>			</a:t>
            </a:r>
            <a:endParaRPr lang="hr-HR" altLang="sr-Latn-RS" sz="1650" b="1" dirty="0">
              <a:latin typeface="+mj-lt"/>
            </a:endParaRPr>
          </a:p>
          <a:p>
            <a:pPr marL="0" indent="0" eaLnBrk="1" hangingPunct="1">
              <a:buNone/>
            </a:pPr>
            <a:endParaRPr lang="hr-HR" altLang="sr-Latn-RS" sz="1650" dirty="0">
              <a:latin typeface="+mj-lt"/>
            </a:endParaRPr>
          </a:p>
          <a:p>
            <a:pPr marL="0" indent="0" eaLnBrk="1" hangingPunct="1">
              <a:buNone/>
            </a:pPr>
            <a:r>
              <a:rPr lang="hr-HR" altLang="sr-Latn-RS" sz="1650" dirty="0">
                <a:latin typeface="+mj-lt"/>
              </a:rPr>
              <a:t>	                        </a:t>
            </a:r>
            <a:r>
              <a:rPr lang="hr-HR" altLang="sr-Latn-RS" sz="900" dirty="0"/>
              <a:t>SORTIRANJE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hr-HR" altLang="sr-Latn-RS" sz="900" dirty="0"/>
          </a:p>
          <a:p>
            <a:pPr marL="0" indent="0" eaLnBrk="1" hangingPunct="1">
              <a:lnSpc>
                <a:spcPct val="90000"/>
              </a:lnSpc>
              <a:buNone/>
            </a:pPr>
            <a:endParaRPr lang="hr-HR" altLang="sr-Latn-RS" sz="1275" dirty="0"/>
          </a:p>
          <a:p>
            <a:pPr marL="0" indent="0" eaLnBrk="1" hangingPunct="1">
              <a:lnSpc>
                <a:spcPct val="90000"/>
              </a:lnSpc>
              <a:buNone/>
            </a:pPr>
            <a:endParaRPr lang="hr-HR" altLang="sr-Latn-RS" sz="1275" dirty="0"/>
          </a:p>
          <a:p>
            <a:pPr marL="0" indent="0" eaLnBrk="1" hangingPunct="1">
              <a:lnSpc>
                <a:spcPct val="90000"/>
              </a:lnSpc>
              <a:buNone/>
            </a:pPr>
            <a:endParaRPr lang="hr-HR" altLang="sr-Latn-RS" sz="1275" dirty="0"/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hr-HR" altLang="sr-Latn-RS" sz="1275" dirty="0"/>
              <a:t>			               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hr-HR" altLang="sr-Latn-RS" sz="1275" dirty="0"/>
              <a:t>				 56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hr-HR" altLang="sr-Latn-RS" sz="1275" dirty="0"/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hr-HR" altLang="sr-Latn-RS" sz="975" dirty="0"/>
              <a:t>SKUP S NEPARNIM BROJEM ČLANOVA</a:t>
            </a:r>
            <a:endParaRPr lang="en-US" altLang="sr-Latn-RS" sz="975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1643061" y="1943100"/>
          <a:ext cx="3571876" cy="121920"/>
        </p:xfrm>
        <a:graphic>
          <a:graphicData uri="http://schemas.openxmlformats.org/drawingml/2006/table">
            <a:tbl>
              <a:tblPr/>
              <a:tblGrid>
                <a:gridCol w="324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47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47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47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47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471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471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4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471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471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15777">
                <a:tc>
                  <a:txBody>
                    <a:bodyPr/>
                    <a:lstStyle/>
                    <a:p>
                      <a:r>
                        <a:rPr lang="hr-HR" sz="800" dirty="0"/>
                        <a:t>65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55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89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 dirty="0"/>
                        <a:t>56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 dirty="0"/>
                        <a:t>35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14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56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55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87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45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 dirty="0"/>
                        <a:t>92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1628772" y="2743200"/>
          <a:ext cx="3571876" cy="121920"/>
        </p:xfrm>
        <a:graphic>
          <a:graphicData uri="http://schemas.openxmlformats.org/drawingml/2006/table">
            <a:tbl>
              <a:tblPr/>
              <a:tblGrid>
                <a:gridCol w="324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47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47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47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47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471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471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4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471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471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15777">
                <a:tc>
                  <a:txBody>
                    <a:bodyPr/>
                    <a:lstStyle/>
                    <a:p>
                      <a:r>
                        <a:rPr lang="hr-HR" sz="800" dirty="0"/>
                        <a:t>14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35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45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55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 b="0" dirty="0" smtClean="0"/>
                        <a:t>55</a:t>
                      </a:r>
                      <a:endParaRPr lang="hr-HR" sz="800" b="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 b="1"/>
                        <a:t>56</a:t>
                      </a:r>
                      <a:endParaRPr lang="hr-HR" sz="80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56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65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87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89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 dirty="0"/>
                        <a:t>92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9" name="Straight Arrow Connector 18"/>
          <p:cNvCxnSpPr/>
          <p:nvPr/>
        </p:nvCxnSpPr>
        <p:spPr>
          <a:xfrm>
            <a:off x="3371850" y="2171700"/>
            <a:ext cx="0" cy="5143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371850" y="3028950"/>
            <a:ext cx="0" cy="5143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76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hr-HR" altLang="sr-Latn-RS" sz="3000" dirty="0">
                <a:latin typeface="+mj-lt"/>
              </a:rPr>
              <a:t>Mjere centralne tendencije</a:t>
            </a:r>
            <a:endParaRPr lang="en-US" altLang="sr-Latn-RS" sz="3000" dirty="0">
              <a:latin typeface="+mj-lt"/>
            </a:endParaRPr>
          </a:p>
        </p:txBody>
      </p:sp>
      <p:sp>
        <p:nvSpPr>
          <p:cNvPr id="126980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176338"/>
            <a:ext cx="6172200" cy="339447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hr-HR" altLang="sr-Latn-RS" sz="1650" b="1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sz="1650" b="1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1650" dirty="0">
                <a:latin typeface="+mj-lt"/>
              </a:rPr>
              <a:t>				</a:t>
            </a:r>
            <a:endParaRPr lang="en-US" altLang="sr-Latn-RS" sz="1650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			   </a:t>
            </a:r>
            <a:r>
              <a:rPr lang="hr-HR" altLang="sr-Latn-RS" sz="1650" dirty="0"/>
              <a:t>				</a:t>
            </a:r>
          </a:p>
          <a:p>
            <a:pPr marL="0" indent="0">
              <a:buNone/>
            </a:pPr>
            <a:endParaRPr lang="hr-HR" altLang="sr-Latn-RS" sz="1650" dirty="0"/>
          </a:p>
          <a:p>
            <a:pPr marL="0" indent="0">
              <a:buNone/>
            </a:pPr>
            <a:r>
              <a:rPr lang="hr-HR" altLang="sr-Latn-RS" sz="1650" dirty="0"/>
              <a:t>				</a:t>
            </a:r>
            <a:endParaRPr lang="en-US" altLang="sr-Latn-RS" sz="1650" dirty="0"/>
          </a:p>
        </p:txBody>
      </p:sp>
      <p:sp>
        <p:nvSpPr>
          <p:cNvPr id="1269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A68D70-AEC9-4D8B-9336-B65D6C0DE022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169</a:t>
            </a:fld>
            <a:endParaRPr lang="en-US" altLang="sr-Latn-RS" sz="105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103873"/>
            <a:ext cx="65" cy="207749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dirty="0"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71488" y="1176338"/>
            <a:ext cx="6172200" cy="339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endParaRPr lang="hr-HR" altLang="sr-Latn-RS" sz="1650" b="1" dirty="0"/>
          </a:p>
          <a:p>
            <a:pPr marL="342900" lvl="1" indent="0">
              <a:lnSpc>
                <a:spcPct val="90000"/>
              </a:lnSpc>
              <a:buNone/>
            </a:pPr>
            <a:r>
              <a:rPr lang="hr-HR" altLang="sr-Latn-RS" sz="1500" dirty="0"/>
              <a:t>Medijan – dijeli skup na dva jednako velika dijela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hr-HR" altLang="sr-Latn-RS" sz="1800" dirty="0">
                <a:latin typeface="Arial Unicode MS" panose="020B0604020202020204" pitchFamily="34" charset="-128"/>
              </a:rPr>
              <a:t>			</a:t>
            </a:r>
            <a:endParaRPr lang="hr-HR" altLang="sr-Latn-RS" sz="1650" b="1" dirty="0">
              <a:latin typeface="+mj-lt"/>
            </a:endParaRPr>
          </a:p>
          <a:p>
            <a:pPr marL="0" indent="0" eaLnBrk="1" hangingPunct="1">
              <a:buNone/>
            </a:pPr>
            <a:endParaRPr lang="hr-HR" altLang="sr-Latn-RS" sz="1650" dirty="0">
              <a:latin typeface="+mj-lt"/>
            </a:endParaRPr>
          </a:p>
          <a:p>
            <a:pPr marL="0" indent="0" eaLnBrk="1" hangingPunct="1">
              <a:buNone/>
            </a:pPr>
            <a:r>
              <a:rPr lang="hr-HR" altLang="sr-Latn-RS" sz="1650" dirty="0">
                <a:latin typeface="+mj-lt"/>
              </a:rPr>
              <a:t>	                        </a:t>
            </a:r>
            <a:r>
              <a:rPr lang="hr-HR" altLang="sr-Latn-RS" sz="900" dirty="0"/>
              <a:t>SORTIRANJE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hr-HR" altLang="sr-Latn-RS" sz="900" dirty="0"/>
          </a:p>
          <a:p>
            <a:pPr marL="0" indent="0" eaLnBrk="1" hangingPunct="1">
              <a:lnSpc>
                <a:spcPct val="90000"/>
              </a:lnSpc>
              <a:buNone/>
            </a:pPr>
            <a:endParaRPr lang="hr-HR" altLang="sr-Latn-RS" sz="1275" dirty="0"/>
          </a:p>
          <a:p>
            <a:pPr marL="0" indent="0" eaLnBrk="1" hangingPunct="1">
              <a:lnSpc>
                <a:spcPct val="90000"/>
              </a:lnSpc>
              <a:buNone/>
            </a:pPr>
            <a:endParaRPr lang="hr-HR" altLang="sr-Latn-RS" sz="1275" dirty="0"/>
          </a:p>
          <a:p>
            <a:pPr marL="0" indent="0" eaLnBrk="1" hangingPunct="1">
              <a:lnSpc>
                <a:spcPct val="90000"/>
              </a:lnSpc>
              <a:buNone/>
            </a:pPr>
            <a:endParaRPr lang="hr-HR" altLang="sr-Latn-RS" sz="1275" dirty="0"/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hr-HR" altLang="sr-Latn-RS" sz="1275" dirty="0"/>
              <a:t>			               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hr-HR" altLang="sr-Latn-RS" sz="1275" dirty="0"/>
              <a:t>		</a:t>
            </a:r>
            <a:r>
              <a:rPr lang="hr-HR" altLang="sr-Latn-RS" sz="1275"/>
              <a:t>	</a:t>
            </a:r>
            <a:r>
              <a:rPr lang="hr-HR" altLang="sr-Latn-RS" sz="1275" smtClean="0"/>
              <a:t>           55.5</a:t>
            </a:r>
            <a:endParaRPr lang="hr-HR" altLang="sr-Latn-RS" sz="1275" dirty="0"/>
          </a:p>
          <a:p>
            <a:pPr marL="0" indent="0" eaLnBrk="1" hangingPunct="1">
              <a:lnSpc>
                <a:spcPct val="90000"/>
              </a:lnSpc>
              <a:buNone/>
            </a:pPr>
            <a:endParaRPr lang="hr-HR" altLang="sr-Latn-RS" sz="1275" dirty="0"/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hr-HR" altLang="sr-Latn-RS" sz="975" dirty="0"/>
              <a:t>SKUP S PARNIM BROJEM ČLANOVA</a:t>
            </a:r>
            <a:endParaRPr lang="en-US" altLang="sr-Latn-RS" sz="975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127151" y="2178139"/>
            <a:ext cx="0" cy="5143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118297" y="3022510"/>
            <a:ext cx="0" cy="5143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070226"/>
              </p:ext>
            </p:extLst>
          </p:nvPr>
        </p:nvGraphicFramePr>
        <p:xfrm>
          <a:off x="1101140" y="1885950"/>
          <a:ext cx="4314430" cy="121920"/>
        </p:xfrm>
        <a:graphic>
          <a:graphicData uri="http://schemas.openxmlformats.org/drawingml/2006/table">
            <a:tbl>
              <a:tblPr/>
              <a:tblGrid>
                <a:gridCol w="4314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4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4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14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14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14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144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144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144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15777">
                <a:tc>
                  <a:txBody>
                    <a:bodyPr/>
                    <a:lstStyle/>
                    <a:p>
                      <a:r>
                        <a:rPr lang="hr-HR" sz="800" dirty="0"/>
                        <a:t>65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55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 dirty="0"/>
                        <a:t>89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56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35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14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56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55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87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 dirty="0"/>
                        <a:t>45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052602"/>
              </p:ext>
            </p:extLst>
          </p:nvPr>
        </p:nvGraphicFramePr>
        <p:xfrm>
          <a:off x="1474633" y="2794516"/>
          <a:ext cx="3897465" cy="121920"/>
        </p:xfrm>
        <a:graphic>
          <a:graphicData uri="http://schemas.openxmlformats.org/drawingml/2006/table">
            <a:tbl>
              <a:tblPr/>
              <a:tblGrid>
                <a:gridCol w="354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4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43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43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43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43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543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5431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431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5431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15777">
                <a:tc>
                  <a:txBody>
                    <a:bodyPr/>
                    <a:lstStyle/>
                    <a:p>
                      <a:r>
                        <a:rPr lang="hr-HR" sz="800"/>
                        <a:t>14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35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45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55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 b="1"/>
                        <a:t>55</a:t>
                      </a:r>
                      <a:endParaRPr lang="hr-HR" sz="80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 b="1"/>
                        <a:t>56</a:t>
                      </a:r>
                      <a:endParaRPr lang="hr-HR" sz="80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56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65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87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/>
                        <a:t>89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800" dirty="0"/>
                        <a:t>92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319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sz="1515" dirty="0"/>
              <a:t>Instalacija paketa sa spremišta (eng. repository)</a:t>
            </a:r>
            <a:r>
              <a:rPr lang="hr-HR" sz="1515" dirty="0"/>
              <a:t> - </a:t>
            </a:r>
            <a:r>
              <a:rPr lang="hr-HR" sz="1515" dirty="0" err="1"/>
              <a:t>view</a:t>
            </a:r>
            <a:endParaRPr lang="hr-HR" sz="1515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Instaliranje svih paketa iz željenog spektar aplikacija (</a:t>
            </a:r>
            <a:r>
              <a:rPr lang="hr-HR" dirty="0" err="1" smtClean="0"/>
              <a:t>eng</a:t>
            </a:r>
            <a:r>
              <a:rPr lang="hr-HR" dirty="0" smtClean="0"/>
              <a:t>. </a:t>
            </a:r>
            <a:r>
              <a:rPr lang="hr-HR" i="1" dirty="0" err="1"/>
              <a:t>Task</a:t>
            </a:r>
            <a:r>
              <a:rPr lang="hr-HR" i="1" dirty="0"/>
              <a:t> </a:t>
            </a:r>
            <a:r>
              <a:rPr lang="hr-HR" i="1" dirty="0" err="1"/>
              <a:t>View</a:t>
            </a:r>
            <a:r>
              <a:rPr lang="hr-HR" dirty="0" smtClean="0"/>
              <a:t>)</a:t>
            </a:r>
          </a:p>
          <a:p>
            <a:endParaRPr lang="hr-HR" dirty="0"/>
          </a:p>
          <a:p>
            <a:pPr marL="0" indent="0">
              <a:buNone/>
            </a:pPr>
            <a:r>
              <a:rPr lang="hr-HR" dirty="0" smtClean="0"/>
              <a:t>		</a:t>
            </a:r>
            <a:r>
              <a:rPr lang="hr-HR" dirty="0" smtClean="0">
                <a:hlinkClick r:id="rId2"/>
              </a:rPr>
              <a:t>http</a:t>
            </a:r>
            <a:r>
              <a:rPr lang="hr-HR" dirty="0">
                <a:hlinkClick r:id="rId2"/>
              </a:rPr>
              <a:t>://cran.r-project.org/web/views</a:t>
            </a:r>
            <a:r>
              <a:rPr lang="hr-HR" dirty="0" smtClean="0">
                <a:hlinkClick r:id="rId2"/>
              </a:rPr>
              <a:t>/</a:t>
            </a:r>
            <a:endParaRPr lang="hr-HR" dirty="0" smtClean="0"/>
          </a:p>
          <a:p>
            <a:endParaRPr lang="hr-HR" dirty="0" smtClean="0"/>
          </a:p>
          <a:p>
            <a:pPr marL="0" indent="0">
              <a:buNone/>
            </a:pPr>
            <a:r>
              <a:rPr lang="hr-HR" dirty="0"/>
              <a:t>	</a:t>
            </a:r>
            <a:r>
              <a:rPr lang="hr-HR" dirty="0" smtClean="0"/>
              <a:t>		&gt;</a:t>
            </a:r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hr-HR" dirty="0" smtClean="0"/>
              <a:t>(‘</a:t>
            </a:r>
            <a:r>
              <a:rPr lang="hr-HR" dirty="0" err="1" smtClean="0"/>
              <a:t>ctv</a:t>
            </a:r>
            <a:r>
              <a:rPr lang="hr-HR" dirty="0" smtClean="0"/>
              <a:t>’) </a:t>
            </a:r>
          </a:p>
          <a:p>
            <a:pPr marL="0" indent="0">
              <a:buNone/>
            </a:pPr>
            <a:r>
              <a:rPr lang="hr-HR" dirty="0" smtClean="0"/>
              <a:t>	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hr-HR" dirty="0" smtClean="0"/>
              <a:t>(‘</a:t>
            </a:r>
            <a:r>
              <a:rPr lang="hr-HR" dirty="0" err="1" smtClean="0"/>
              <a:t>ctv</a:t>
            </a:r>
            <a:r>
              <a:rPr lang="hr-HR" dirty="0" smtClean="0"/>
              <a:t>’)</a:t>
            </a:r>
          </a:p>
          <a:p>
            <a:pPr marL="0" indent="0">
              <a:buNone/>
            </a:pPr>
            <a:r>
              <a:rPr lang="hr-HR" dirty="0"/>
              <a:t>	</a:t>
            </a: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install.views</a:t>
            </a:r>
            <a:r>
              <a:rPr lang="hr-HR" dirty="0"/>
              <a:t>("</a:t>
            </a:r>
            <a:r>
              <a:rPr lang="hr-HR" dirty="0" err="1"/>
              <a:t>Spatial</a:t>
            </a:r>
            <a:r>
              <a:rPr lang="hr-HR" dirty="0"/>
              <a:t>") </a:t>
            </a:r>
            <a:endParaRPr lang="hr-HR" dirty="0" smtClean="0"/>
          </a:p>
          <a:p>
            <a:pPr marL="0" indent="0">
              <a:buNone/>
            </a:pPr>
            <a:r>
              <a:rPr lang="hr-HR" b="1" dirty="0"/>
              <a:t>	</a:t>
            </a:r>
            <a:r>
              <a:rPr lang="hr-HR" b="1" dirty="0" smtClean="0"/>
              <a:t>		</a:t>
            </a: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update.views</a:t>
            </a:r>
            <a:r>
              <a:rPr lang="hr-HR" dirty="0"/>
              <a:t>("</a:t>
            </a:r>
            <a:r>
              <a:rPr lang="hr-HR" dirty="0" err="1"/>
              <a:t>Spatial</a:t>
            </a:r>
            <a:r>
              <a:rPr lang="hr-HR" dirty="0"/>
              <a:t>")</a:t>
            </a:r>
            <a:endParaRPr lang="hr-HR" b="1" dirty="0"/>
          </a:p>
          <a:p>
            <a:pPr marL="0" indent="0">
              <a:buNone/>
            </a:pP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39497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hr-HR" altLang="sr-Latn-RS" sz="3000" dirty="0">
                <a:latin typeface="+mj-lt"/>
              </a:rPr>
              <a:t>Mjere centralne tendencije</a:t>
            </a:r>
            <a:endParaRPr lang="en-US" altLang="sr-Latn-RS" sz="3000" dirty="0">
              <a:latin typeface="+mj-lt"/>
            </a:endParaRPr>
          </a:p>
        </p:txBody>
      </p:sp>
      <p:sp>
        <p:nvSpPr>
          <p:cNvPr id="126980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176338"/>
            <a:ext cx="6172200" cy="339447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hr-HR" altLang="sr-Latn-RS" sz="1650" b="1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sz="1650" b="1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1650" dirty="0">
                <a:latin typeface="+mj-lt"/>
              </a:rPr>
              <a:t>				</a:t>
            </a:r>
            <a:endParaRPr lang="en-US" altLang="sr-Latn-RS" sz="1650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			   </a:t>
            </a:r>
            <a:r>
              <a:rPr lang="hr-HR" altLang="sr-Latn-RS" sz="1650" dirty="0"/>
              <a:t>				</a:t>
            </a:r>
          </a:p>
          <a:p>
            <a:pPr marL="0" indent="0">
              <a:buNone/>
            </a:pPr>
            <a:endParaRPr lang="hr-HR" altLang="sr-Latn-RS" sz="1650" dirty="0"/>
          </a:p>
          <a:p>
            <a:pPr marL="0" indent="0">
              <a:buNone/>
            </a:pPr>
            <a:r>
              <a:rPr lang="hr-HR" altLang="sr-Latn-RS" sz="1650" dirty="0"/>
              <a:t>				</a:t>
            </a:r>
            <a:endParaRPr lang="en-US" altLang="sr-Latn-RS" sz="1650" dirty="0"/>
          </a:p>
        </p:txBody>
      </p:sp>
      <p:sp>
        <p:nvSpPr>
          <p:cNvPr id="1269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A68D70-AEC9-4D8B-9336-B65D6C0DE022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170</a:t>
            </a:fld>
            <a:endParaRPr lang="en-US" altLang="sr-Latn-RS" sz="105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103873"/>
            <a:ext cx="65" cy="207749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dirty="0"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7200" y="1232893"/>
            <a:ext cx="6172200" cy="339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lnSpc>
                <a:spcPct val="90000"/>
              </a:lnSpc>
              <a:buNone/>
            </a:pPr>
            <a:r>
              <a:rPr lang="hr-HR" altLang="sr-Latn-RS" sz="1500" dirty="0" err="1"/>
              <a:t>Mod</a:t>
            </a:r>
            <a:r>
              <a:rPr lang="hr-HR" altLang="sr-Latn-RS" sz="1500" dirty="0"/>
              <a:t> – najčešća vrijednost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575" y="1878199"/>
            <a:ext cx="4514850" cy="2557463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3052293" y="3567444"/>
            <a:ext cx="0" cy="328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814033" y="3895856"/>
            <a:ext cx="811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2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MOD</a:t>
            </a:r>
            <a:endParaRPr lang="hr-HR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8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hr-HR" altLang="sr-Latn-RS" sz="3000" dirty="0">
                <a:latin typeface="+mj-lt"/>
              </a:rPr>
              <a:t>Neke karakteristike mjera centralne tendencije</a:t>
            </a:r>
            <a:endParaRPr lang="en-US" altLang="sr-Latn-RS" sz="3000" dirty="0">
              <a:latin typeface="+mj-lt"/>
            </a:endParaRPr>
          </a:p>
        </p:txBody>
      </p:sp>
      <p:sp>
        <p:nvSpPr>
          <p:cNvPr id="126980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176338"/>
            <a:ext cx="6172200" cy="339447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hr-HR" altLang="sr-Latn-RS" sz="1650" b="1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sz="1650" b="1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1650" dirty="0">
                <a:latin typeface="+mj-lt"/>
              </a:rPr>
              <a:t>				</a:t>
            </a:r>
            <a:endParaRPr lang="en-US" altLang="sr-Latn-RS" sz="1650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			   </a:t>
            </a:r>
            <a:r>
              <a:rPr lang="hr-HR" altLang="sr-Latn-RS" sz="1650" dirty="0"/>
              <a:t>				</a:t>
            </a:r>
          </a:p>
          <a:p>
            <a:pPr marL="0" indent="0">
              <a:buNone/>
            </a:pPr>
            <a:endParaRPr lang="hr-HR" altLang="sr-Latn-RS" sz="1650" dirty="0"/>
          </a:p>
          <a:p>
            <a:pPr marL="0" indent="0">
              <a:buNone/>
            </a:pPr>
            <a:r>
              <a:rPr lang="hr-HR" altLang="sr-Latn-RS" sz="1650" dirty="0"/>
              <a:t>				</a:t>
            </a:r>
            <a:endParaRPr lang="en-US" altLang="sr-Latn-RS" sz="1650" dirty="0"/>
          </a:p>
        </p:txBody>
      </p:sp>
      <p:sp>
        <p:nvSpPr>
          <p:cNvPr id="1269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A68D70-AEC9-4D8B-9336-B65D6C0DE022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171</a:t>
            </a:fld>
            <a:endParaRPr lang="en-US" altLang="sr-Latn-RS" sz="105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103873"/>
            <a:ext cx="65" cy="207749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dirty="0"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7200" y="1232893"/>
            <a:ext cx="6172200" cy="339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lnSpc>
                <a:spcPct val="90000"/>
              </a:lnSpc>
              <a:buNone/>
            </a:pPr>
            <a:endParaRPr lang="hr-HR" altLang="sr-Latn-RS" sz="1500" dirty="0"/>
          </a:p>
          <a:p>
            <a:pPr marL="342900" lvl="1" indent="0">
              <a:lnSpc>
                <a:spcPct val="90000"/>
              </a:lnSpc>
              <a:buNone/>
            </a:pPr>
            <a:r>
              <a:rPr lang="hr-HR" altLang="sr-Latn-RS" sz="1500" dirty="0"/>
              <a:t>Srednja vrijednost – veoma osjetljiva na ekstremne vrijednosti (</a:t>
            </a:r>
            <a:r>
              <a:rPr lang="hr-HR" altLang="sr-Latn-RS" sz="1500" dirty="0" err="1"/>
              <a:t>eng</a:t>
            </a:r>
            <a:r>
              <a:rPr lang="hr-HR" altLang="sr-Latn-RS" sz="1500" dirty="0"/>
              <a:t>. „</a:t>
            </a:r>
            <a:r>
              <a:rPr lang="hr-HR" altLang="sr-Latn-RS" sz="1500" dirty="0" err="1"/>
              <a:t>outlier</a:t>
            </a:r>
            <a:r>
              <a:rPr lang="hr-HR" altLang="sr-Latn-RS" sz="1500" dirty="0"/>
              <a:t>”)</a:t>
            </a:r>
          </a:p>
          <a:p>
            <a:pPr marL="342900" lvl="1" indent="0">
              <a:lnSpc>
                <a:spcPct val="90000"/>
              </a:lnSpc>
              <a:buNone/>
            </a:pPr>
            <a:endParaRPr lang="hr-HR" altLang="sr-Latn-RS" sz="1500" dirty="0"/>
          </a:p>
          <a:p>
            <a:pPr marL="342900" lvl="1" indent="0">
              <a:lnSpc>
                <a:spcPct val="90000"/>
              </a:lnSpc>
              <a:buNone/>
            </a:pPr>
            <a:r>
              <a:rPr lang="hr-HR" altLang="sr-Latn-RS" sz="1350" dirty="0"/>
              <a:t>PRIMJER: Prosječna plaća u državi.</a:t>
            </a:r>
          </a:p>
          <a:p>
            <a:pPr marL="342900" lvl="1" indent="0">
              <a:lnSpc>
                <a:spcPct val="90000"/>
              </a:lnSpc>
              <a:buNone/>
            </a:pPr>
            <a:endParaRPr lang="hr-HR" altLang="sr-Latn-RS" sz="15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153236" y="3886200"/>
            <a:ext cx="5029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1166884" y="2978119"/>
            <a:ext cx="4769892" cy="880786"/>
          </a:xfrm>
          <a:custGeom>
            <a:avLst/>
            <a:gdLst>
              <a:gd name="connsiteX0" fmla="*/ 0 w 6359856"/>
              <a:gd name="connsiteY0" fmla="*/ 1106142 h 1174381"/>
              <a:gd name="connsiteX1" fmla="*/ 81886 w 6359856"/>
              <a:gd name="connsiteY1" fmla="*/ 614823 h 1174381"/>
              <a:gd name="connsiteX2" fmla="*/ 327546 w 6359856"/>
              <a:gd name="connsiteY2" fmla="*/ 178094 h 1174381"/>
              <a:gd name="connsiteX3" fmla="*/ 750627 w 6359856"/>
              <a:gd name="connsiteY3" fmla="*/ 674 h 1174381"/>
              <a:gd name="connsiteX4" fmla="*/ 1201003 w 6359856"/>
              <a:gd name="connsiteY4" fmla="*/ 232685 h 1174381"/>
              <a:gd name="connsiteX5" fmla="*/ 1405719 w 6359856"/>
              <a:gd name="connsiteY5" fmla="*/ 451050 h 1174381"/>
              <a:gd name="connsiteX6" fmla="*/ 1705970 w 6359856"/>
              <a:gd name="connsiteY6" fmla="*/ 792244 h 1174381"/>
              <a:gd name="connsiteX7" fmla="*/ 2115403 w 6359856"/>
              <a:gd name="connsiteY7" fmla="*/ 983312 h 1174381"/>
              <a:gd name="connsiteX8" fmla="*/ 2620370 w 6359856"/>
              <a:gd name="connsiteY8" fmla="*/ 1051551 h 1174381"/>
              <a:gd name="connsiteX9" fmla="*/ 3261815 w 6359856"/>
              <a:gd name="connsiteY9" fmla="*/ 1078847 h 1174381"/>
              <a:gd name="connsiteX10" fmla="*/ 4271749 w 6359856"/>
              <a:gd name="connsiteY10" fmla="*/ 1119790 h 1174381"/>
              <a:gd name="connsiteX11" fmla="*/ 5131558 w 6359856"/>
              <a:gd name="connsiteY11" fmla="*/ 1160733 h 1174381"/>
              <a:gd name="connsiteX12" fmla="*/ 6359856 w 6359856"/>
              <a:gd name="connsiteY12" fmla="*/ 1174381 h 1174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59856" h="1174381">
                <a:moveTo>
                  <a:pt x="0" y="1106142"/>
                </a:moveTo>
                <a:cubicBezTo>
                  <a:pt x="13647" y="937820"/>
                  <a:pt x="27295" y="769498"/>
                  <a:pt x="81886" y="614823"/>
                </a:cubicBezTo>
                <a:cubicBezTo>
                  <a:pt x="136477" y="460148"/>
                  <a:pt x="216089" y="280452"/>
                  <a:pt x="327546" y="178094"/>
                </a:cubicBezTo>
                <a:cubicBezTo>
                  <a:pt x="439003" y="75736"/>
                  <a:pt x="605051" y="-8424"/>
                  <a:pt x="750627" y="674"/>
                </a:cubicBezTo>
                <a:cubicBezTo>
                  <a:pt x="896203" y="9772"/>
                  <a:pt x="1091821" y="157622"/>
                  <a:pt x="1201003" y="232685"/>
                </a:cubicBezTo>
                <a:cubicBezTo>
                  <a:pt x="1310185" y="307748"/>
                  <a:pt x="1321558" y="357790"/>
                  <a:pt x="1405719" y="451050"/>
                </a:cubicBezTo>
                <a:cubicBezTo>
                  <a:pt x="1489880" y="544310"/>
                  <a:pt x="1587689" y="703534"/>
                  <a:pt x="1705970" y="792244"/>
                </a:cubicBezTo>
                <a:cubicBezTo>
                  <a:pt x="1824251" y="880954"/>
                  <a:pt x="1963003" y="940094"/>
                  <a:pt x="2115403" y="983312"/>
                </a:cubicBezTo>
                <a:cubicBezTo>
                  <a:pt x="2267803" y="1026530"/>
                  <a:pt x="2429301" y="1035628"/>
                  <a:pt x="2620370" y="1051551"/>
                </a:cubicBezTo>
                <a:cubicBezTo>
                  <a:pt x="2811439" y="1067474"/>
                  <a:pt x="3261815" y="1078847"/>
                  <a:pt x="3261815" y="1078847"/>
                </a:cubicBezTo>
                <a:lnTo>
                  <a:pt x="4271749" y="1119790"/>
                </a:lnTo>
                <a:cubicBezTo>
                  <a:pt x="4583373" y="1133438"/>
                  <a:pt x="4783540" y="1151635"/>
                  <a:pt x="5131558" y="1160733"/>
                </a:cubicBezTo>
                <a:cubicBezTo>
                  <a:pt x="5479576" y="1169831"/>
                  <a:pt x="5919716" y="1172106"/>
                  <a:pt x="6359856" y="117438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1013"/>
          </a:p>
        </p:txBody>
      </p:sp>
      <p:sp>
        <p:nvSpPr>
          <p:cNvPr id="13" name="Isosceles Triangle 12"/>
          <p:cNvSpPr/>
          <p:nvPr/>
        </p:nvSpPr>
        <p:spPr>
          <a:xfrm>
            <a:off x="2457450" y="3943350"/>
            <a:ext cx="171450" cy="285750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1013"/>
          </a:p>
        </p:txBody>
      </p:sp>
      <p:sp>
        <p:nvSpPr>
          <p:cNvPr id="14" name="TextBox 13"/>
          <p:cNvSpPr txBox="1"/>
          <p:nvPr/>
        </p:nvSpPr>
        <p:spPr>
          <a:xfrm>
            <a:off x="1885950" y="4286250"/>
            <a:ext cx="12105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900" dirty="0"/>
              <a:t>SREDNJA VRIJEDNOST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5936776" y="3858904"/>
            <a:ext cx="0" cy="84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936776" y="3858904"/>
            <a:ext cx="0" cy="84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943600" y="3771900"/>
            <a:ext cx="0" cy="1714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429250" y="3418511"/>
            <a:ext cx="800100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975" dirty="0">
                <a:solidFill>
                  <a:schemeClr val="accent6">
                    <a:lumMod val="75000"/>
                  </a:schemeClr>
                </a:solidFill>
              </a:rPr>
              <a:t>Emil </a:t>
            </a:r>
            <a:r>
              <a:rPr lang="hr-HR" sz="975" dirty="0" err="1">
                <a:solidFill>
                  <a:schemeClr val="accent6">
                    <a:lumMod val="75000"/>
                  </a:schemeClr>
                </a:solidFill>
              </a:rPr>
              <a:t>Tedeschi</a:t>
            </a:r>
            <a:endParaRPr lang="hr-HR" sz="975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56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hr-HR" altLang="sr-Latn-RS" sz="3000" dirty="0">
                <a:latin typeface="+mj-lt"/>
              </a:rPr>
              <a:t>Neke karakteristike mjera centralne tendencije</a:t>
            </a:r>
            <a:endParaRPr lang="en-US" altLang="sr-Latn-RS" sz="3000" dirty="0">
              <a:latin typeface="+mj-lt"/>
            </a:endParaRPr>
          </a:p>
        </p:txBody>
      </p:sp>
      <p:sp>
        <p:nvSpPr>
          <p:cNvPr id="126980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176338"/>
            <a:ext cx="6172200" cy="339447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hr-HR" altLang="sr-Latn-RS" sz="1650" b="1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sz="1650" b="1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1650" dirty="0">
                <a:latin typeface="+mj-lt"/>
              </a:rPr>
              <a:t>				</a:t>
            </a:r>
            <a:endParaRPr lang="en-US" altLang="sr-Latn-RS" sz="1650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			   </a:t>
            </a:r>
            <a:r>
              <a:rPr lang="hr-HR" altLang="sr-Latn-RS" sz="1650" dirty="0"/>
              <a:t>				</a:t>
            </a:r>
          </a:p>
          <a:p>
            <a:pPr marL="0" indent="0">
              <a:buNone/>
            </a:pPr>
            <a:endParaRPr lang="hr-HR" altLang="sr-Latn-RS" sz="1650" dirty="0"/>
          </a:p>
          <a:p>
            <a:pPr marL="0" indent="0">
              <a:buNone/>
            </a:pPr>
            <a:r>
              <a:rPr lang="hr-HR" altLang="sr-Latn-RS" sz="1650" dirty="0"/>
              <a:t>				</a:t>
            </a:r>
            <a:endParaRPr lang="en-US" altLang="sr-Latn-RS" sz="1650" dirty="0"/>
          </a:p>
        </p:txBody>
      </p:sp>
      <p:sp>
        <p:nvSpPr>
          <p:cNvPr id="1269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A68D70-AEC9-4D8B-9336-B65D6C0DE022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172</a:t>
            </a:fld>
            <a:endParaRPr lang="en-US" altLang="sr-Latn-RS" sz="105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103873"/>
            <a:ext cx="65" cy="207749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dirty="0"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7200" y="1232893"/>
            <a:ext cx="6172200" cy="339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lnSpc>
                <a:spcPct val="90000"/>
              </a:lnSpc>
              <a:buNone/>
            </a:pPr>
            <a:endParaRPr lang="hr-HR" altLang="sr-Latn-RS" sz="1500" dirty="0"/>
          </a:p>
          <a:p>
            <a:pPr marL="342900" lvl="1" indent="0">
              <a:lnSpc>
                <a:spcPct val="90000"/>
              </a:lnSpc>
              <a:buNone/>
            </a:pPr>
            <a:r>
              <a:rPr lang="hr-HR" altLang="sr-Latn-RS" sz="1500" dirty="0"/>
              <a:t>Medijan – znatno manje osjetljiv na ekstremne vrijednosti (</a:t>
            </a:r>
            <a:r>
              <a:rPr lang="hr-HR" altLang="sr-Latn-RS" sz="1500" dirty="0" err="1"/>
              <a:t>eng</a:t>
            </a:r>
            <a:r>
              <a:rPr lang="hr-HR" altLang="sr-Latn-RS" sz="1500" dirty="0"/>
              <a:t>. „</a:t>
            </a:r>
            <a:r>
              <a:rPr lang="hr-HR" altLang="sr-Latn-RS" sz="1500" dirty="0" err="1"/>
              <a:t>outlier</a:t>
            </a:r>
            <a:r>
              <a:rPr lang="hr-HR" altLang="sr-Latn-RS" sz="1500" dirty="0"/>
              <a:t>”)</a:t>
            </a:r>
          </a:p>
          <a:p>
            <a:pPr marL="342900" lvl="1" indent="0">
              <a:lnSpc>
                <a:spcPct val="90000"/>
              </a:lnSpc>
              <a:buNone/>
            </a:pPr>
            <a:endParaRPr lang="hr-HR" altLang="sr-Latn-RS" sz="1500" dirty="0"/>
          </a:p>
          <a:p>
            <a:pPr marL="342900" lvl="1" indent="0">
              <a:lnSpc>
                <a:spcPct val="90000"/>
              </a:lnSpc>
              <a:buNone/>
            </a:pPr>
            <a:r>
              <a:rPr lang="hr-HR" altLang="sr-Latn-RS" sz="1350" dirty="0"/>
              <a:t>PRIMJER: Prosječna plaća u državi.</a:t>
            </a:r>
          </a:p>
          <a:p>
            <a:pPr marL="342900" lvl="1" indent="0">
              <a:lnSpc>
                <a:spcPct val="90000"/>
              </a:lnSpc>
              <a:buNone/>
            </a:pPr>
            <a:endParaRPr lang="hr-HR" altLang="sr-Latn-RS" sz="15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153236" y="3886200"/>
            <a:ext cx="5029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1166884" y="2978119"/>
            <a:ext cx="4769892" cy="880786"/>
          </a:xfrm>
          <a:custGeom>
            <a:avLst/>
            <a:gdLst>
              <a:gd name="connsiteX0" fmla="*/ 0 w 6359856"/>
              <a:gd name="connsiteY0" fmla="*/ 1106142 h 1174381"/>
              <a:gd name="connsiteX1" fmla="*/ 81886 w 6359856"/>
              <a:gd name="connsiteY1" fmla="*/ 614823 h 1174381"/>
              <a:gd name="connsiteX2" fmla="*/ 327546 w 6359856"/>
              <a:gd name="connsiteY2" fmla="*/ 178094 h 1174381"/>
              <a:gd name="connsiteX3" fmla="*/ 750627 w 6359856"/>
              <a:gd name="connsiteY3" fmla="*/ 674 h 1174381"/>
              <a:gd name="connsiteX4" fmla="*/ 1201003 w 6359856"/>
              <a:gd name="connsiteY4" fmla="*/ 232685 h 1174381"/>
              <a:gd name="connsiteX5" fmla="*/ 1405719 w 6359856"/>
              <a:gd name="connsiteY5" fmla="*/ 451050 h 1174381"/>
              <a:gd name="connsiteX6" fmla="*/ 1705970 w 6359856"/>
              <a:gd name="connsiteY6" fmla="*/ 792244 h 1174381"/>
              <a:gd name="connsiteX7" fmla="*/ 2115403 w 6359856"/>
              <a:gd name="connsiteY7" fmla="*/ 983312 h 1174381"/>
              <a:gd name="connsiteX8" fmla="*/ 2620370 w 6359856"/>
              <a:gd name="connsiteY8" fmla="*/ 1051551 h 1174381"/>
              <a:gd name="connsiteX9" fmla="*/ 3261815 w 6359856"/>
              <a:gd name="connsiteY9" fmla="*/ 1078847 h 1174381"/>
              <a:gd name="connsiteX10" fmla="*/ 4271749 w 6359856"/>
              <a:gd name="connsiteY10" fmla="*/ 1119790 h 1174381"/>
              <a:gd name="connsiteX11" fmla="*/ 5131558 w 6359856"/>
              <a:gd name="connsiteY11" fmla="*/ 1160733 h 1174381"/>
              <a:gd name="connsiteX12" fmla="*/ 6359856 w 6359856"/>
              <a:gd name="connsiteY12" fmla="*/ 1174381 h 1174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59856" h="1174381">
                <a:moveTo>
                  <a:pt x="0" y="1106142"/>
                </a:moveTo>
                <a:cubicBezTo>
                  <a:pt x="13647" y="937820"/>
                  <a:pt x="27295" y="769498"/>
                  <a:pt x="81886" y="614823"/>
                </a:cubicBezTo>
                <a:cubicBezTo>
                  <a:pt x="136477" y="460148"/>
                  <a:pt x="216089" y="280452"/>
                  <a:pt x="327546" y="178094"/>
                </a:cubicBezTo>
                <a:cubicBezTo>
                  <a:pt x="439003" y="75736"/>
                  <a:pt x="605051" y="-8424"/>
                  <a:pt x="750627" y="674"/>
                </a:cubicBezTo>
                <a:cubicBezTo>
                  <a:pt x="896203" y="9772"/>
                  <a:pt x="1091821" y="157622"/>
                  <a:pt x="1201003" y="232685"/>
                </a:cubicBezTo>
                <a:cubicBezTo>
                  <a:pt x="1310185" y="307748"/>
                  <a:pt x="1321558" y="357790"/>
                  <a:pt x="1405719" y="451050"/>
                </a:cubicBezTo>
                <a:cubicBezTo>
                  <a:pt x="1489880" y="544310"/>
                  <a:pt x="1587689" y="703534"/>
                  <a:pt x="1705970" y="792244"/>
                </a:cubicBezTo>
                <a:cubicBezTo>
                  <a:pt x="1824251" y="880954"/>
                  <a:pt x="1963003" y="940094"/>
                  <a:pt x="2115403" y="983312"/>
                </a:cubicBezTo>
                <a:cubicBezTo>
                  <a:pt x="2267803" y="1026530"/>
                  <a:pt x="2429301" y="1035628"/>
                  <a:pt x="2620370" y="1051551"/>
                </a:cubicBezTo>
                <a:cubicBezTo>
                  <a:pt x="2811439" y="1067474"/>
                  <a:pt x="3261815" y="1078847"/>
                  <a:pt x="3261815" y="1078847"/>
                </a:cubicBezTo>
                <a:lnTo>
                  <a:pt x="4271749" y="1119790"/>
                </a:lnTo>
                <a:cubicBezTo>
                  <a:pt x="4583373" y="1133438"/>
                  <a:pt x="4783540" y="1151635"/>
                  <a:pt x="5131558" y="1160733"/>
                </a:cubicBezTo>
                <a:cubicBezTo>
                  <a:pt x="5479576" y="1169831"/>
                  <a:pt x="5919716" y="1172106"/>
                  <a:pt x="6359856" y="117438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1013"/>
          </a:p>
        </p:txBody>
      </p:sp>
      <p:sp>
        <p:nvSpPr>
          <p:cNvPr id="13" name="Isosceles Triangle 12"/>
          <p:cNvSpPr/>
          <p:nvPr/>
        </p:nvSpPr>
        <p:spPr>
          <a:xfrm>
            <a:off x="1943100" y="3943350"/>
            <a:ext cx="171450" cy="285750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1013"/>
          </a:p>
        </p:txBody>
      </p:sp>
      <p:sp>
        <p:nvSpPr>
          <p:cNvPr id="14" name="TextBox 13"/>
          <p:cNvSpPr txBox="1"/>
          <p:nvPr/>
        </p:nvSpPr>
        <p:spPr>
          <a:xfrm>
            <a:off x="1755652" y="4286250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900" dirty="0"/>
              <a:t>MEDIJAN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5936776" y="3858904"/>
            <a:ext cx="0" cy="84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936776" y="3858904"/>
            <a:ext cx="0" cy="84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943600" y="3771900"/>
            <a:ext cx="0" cy="1714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429250" y="3418511"/>
            <a:ext cx="800100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975" dirty="0">
                <a:solidFill>
                  <a:schemeClr val="accent6">
                    <a:lumMod val="75000"/>
                  </a:schemeClr>
                </a:solidFill>
              </a:rPr>
              <a:t>Emil </a:t>
            </a:r>
            <a:r>
              <a:rPr lang="hr-HR" sz="975" dirty="0" err="1">
                <a:solidFill>
                  <a:schemeClr val="accent6">
                    <a:lumMod val="75000"/>
                  </a:schemeClr>
                </a:solidFill>
              </a:rPr>
              <a:t>Tedeschi</a:t>
            </a:r>
            <a:endParaRPr lang="hr-HR" sz="975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6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hr-HR" altLang="sr-Latn-RS" sz="3000" dirty="0">
                <a:latin typeface="+mj-lt"/>
              </a:rPr>
              <a:t>Neke karakteristike mjera centralne tendencije</a:t>
            </a:r>
            <a:endParaRPr lang="en-US" altLang="sr-Latn-RS" sz="3000" dirty="0">
              <a:latin typeface="+mj-lt"/>
            </a:endParaRPr>
          </a:p>
        </p:txBody>
      </p:sp>
      <p:sp>
        <p:nvSpPr>
          <p:cNvPr id="126980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176338"/>
            <a:ext cx="6172200" cy="339447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hr-HR" altLang="sr-Latn-RS" sz="1650" b="1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sz="1650" b="1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1650" dirty="0">
                <a:latin typeface="+mj-lt"/>
              </a:rPr>
              <a:t>				</a:t>
            </a:r>
            <a:endParaRPr lang="en-US" altLang="sr-Latn-RS" sz="1650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			   </a:t>
            </a:r>
            <a:r>
              <a:rPr lang="hr-HR" altLang="sr-Latn-RS" sz="1650" dirty="0"/>
              <a:t>				</a:t>
            </a:r>
          </a:p>
          <a:p>
            <a:pPr marL="0" indent="0">
              <a:buNone/>
            </a:pPr>
            <a:endParaRPr lang="hr-HR" altLang="sr-Latn-RS" sz="1650" dirty="0"/>
          </a:p>
          <a:p>
            <a:pPr marL="0" indent="0">
              <a:buNone/>
            </a:pPr>
            <a:r>
              <a:rPr lang="hr-HR" altLang="sr-Latn-RS" sz="1650" dirty="0"/>
              <a:t>				</a:t>
            </a:r>
            <a:endParaRPr lang="en-US" altLang="sr-Latn-RS" sz="1650" dirty="0"/>
          </a:p>
        </p:txBody>
      </p:sp>
      <p:sp>
        <p:nvSpPr>
          <p:cNvPr id="1269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A68D70-AEC9-4D8B-9336-B65D6C0DE022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173</a:t>
            </a:fld>
            <a:endParaRPr lang="en-US" altLang="sr-Latn-RS" sz="105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103873"/>
            <a:ext cx="65" cy="207749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dirty="0"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7200" y="1232893"/>
            <a:ext cx="6172200" cy="339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lnSpc>
                <a:spcPct val="90000"/>
              </a:lnSpc>
              <a:buNone/>
            </a:pPr>
            <a:endParaRPr lang="hr-HR" altLang="sr-Latn-RS" sz="1500" dirty="0"/>
          </a:p>
          <a:p>
            <a:pPr marL="342900" lvl="1" indent="0">
              <a:lnSpc>
                <a:spcPct val="90000"/>
              </a:lnSpc>
              <a:buNone/>
            </a:pPr>
            <a:r>
              <a:rPr lang="hr-HR" altLang="sr-Latn-RS" sz="1500" dirty="0"/>
              <a:t>Medijan – znatno manje osjetljiv na ekstremne vrijednosti (</a:t>
            </a:r>
            <a:r>
              <a:rPr lang="hr-HR" altLang="sr-Latn-RS" sz="1500" dirty="0" err="1"/>
              <a:t>eng</a:t>
            </a:r>
            <a:r>
              <a:rPr lang="hr-HR" altLang="sr-Latn-RS" sz="1500" dirty="0"/>
              <a:t>. „</a:t>
            </a:r>
            <a:r>
              <a:rPr lang="hr-HR" altLang="sr-Latn-RS" sz="1500" dirty="0" err="1"/>
              <a:t>outlier</a:t>
            </a:r>
            <a:r>
              <a:rPr lang="hr-HR" altLang="sr-Latn-RS" sz="1500" dirty="0"/>
              <a:t>”)</a:t>
            </a:r>
          </a:p>
          <a:p>
            <a:pPr marL="342900" lvl="1" indent="0">
              <a:lnSpc>
                <a:spcPct val="90000"/>
              </a:lnSpc>
              <a:buNone/>
            </a:pPr>
            <a:endParaRPr lang="hr-HR" altLang="sr-Latn-RS" sz="1500" dirty="0"/>
          </a:p>
          <a:p>
            <a:pPr marL="342900" lvl="1" indent="0">
              <a:lnSpc>
                <a:spcPct val="90000"/>
              </a:lnSpc>
              <a:buNone/>
            </a:pPr>
            <a:r>
              <a:rPr lang="hr-HR" altLang="sr-Latn-RS" sz="1350" dirty="0"/>
              <a:t>PRIMJER: Prosječna plaća u državi.</a:t>
            </a:r>
          </a:p>
          <a:p>
            <a:pPr marL="342900" lvl="1" indent="0">
              <a:lnSpc>
                <a:spcPct val="90000"/>
              </a:lnSpc>
              <a:buNone/>
            </a:pPr>
            <a:endParaRPr lang="hr-HR" altLang="sr-Latn-RS" sz="15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936776" y="3858904"/>
            <a:ext cx="0" cy="84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936776" y="3858904"/>
            <a:ext cx="0" cy="84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571500" y="2808088"/>
            <a:ext cx="6057900" cy="559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1013" dirty="0">
                <a:hlinkClick r:id="rId2"/>
              </a:rPr>
              <a:t>http://www.index.hr/vijesti/clanak/lalovcu-neugodno-zbog-pada-bdpa-otkrio-da-najveca-placa-u-hrvatskoj-iznosi-377-tisuca-kuna-bruto/787582.aspx</a:t>
            </a:r>
            <a:endParaRPr lang="hr-HR" sz="1013" dirty="0"/>
          </a:p>
          <a:p>
            <a:endParaRPr lang="hr-HR" sz="1013" dirty="0"/>
          </a:p>
        </p:txBody>
      </p:sp>
    </p:spTree>
    <p:extLst>
      <p:ext uri="{BB962C8B-B14F-4D97-AF65-F5344CB8AC3E}">
        <p14:creationId xmlns:p14="http://schemas.microsoft.com/office/powerpoint/2010/main" val="179923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7200" y="1232893"/>
            <a:ext cx="6172200" cy="339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lnSpc>
                <a:spcPct val="90000"/>
              </a:lnSpc>
              <a:buNone/>
            </a:pPr>
            <a:endParaRPr lang="hr-HR" altLang="sr-Latn-RS" sz="1500" dirty="0"/>
          </a:p>
          <a:p>
            <a:pPr marL="342900" lvl="1" indent="0">
              <a:lnSpc>
                <a:spcPct val="90000"/>
              </a:lnSpc>
              <a:buNone/>
            </a:pPr>
            <a:endParaRPr lang="hr-HR" altLang="sr-Latn-RS" sz="1500" dirty="0"/>
          </a:p>
          <a:p>
            <a:pPr marL="342900" lvl="1" indent="0">
              <a:lnSpc>
                <a:spcPct val="90000"/>
              </a:lnSpc>
              <a:buNone/>
            </a:pPr>
            <a:endParaRPr lang="hr-HR" altLang="sr-Latn-RS" sz="1500" dirty="0"/>
          </a:p>
        </p:txBody>
      </p:sp>
      <p:sp>
        <p:nvSpPr>
          <p:cNvPr id="1269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hr-HR" altLang="sr-Latn-RS" sz="3000" dirty="0">
                <a:latin typeface="+mj-lt"/>
              </a:rPr>
              <a:t>Simetričnost distribucija</a:t>
            </a:r>
            <a:endParaRPr lang="en-US" altLang="sr-Latn-RS" sz="3000" dirty="0">
              <a:latin typeface="+mj-lt"/>
            </a:endParaRPr>
          </a:p>
        </p:txBody>
      </p:sp>
      <p:sp>
        <p:nvSpPr>
          <p:cNvPr id="126980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176338"/>
            <a:ext cx="6172200" cy="3394472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endParaRPr lang="hr-HR" altLang="sr-Latn-RS" sz="1650" b="1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r>
              <a:rPr lang="hr-HR" altLang="sr-Latn-RS" sz="1500" dirty="0">
                <a:solidFill>
                  <a:schemeClr val="accent6">
                    <a:lumMod val="75000"/>
                  </a:schemeClr>
                </a:solidFill>
              </a:rPr>
              <a:t>SIMETRIČNA		NESIMETRIČNA</a:t>
            </a:r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sz="1650" b="1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1650" dirty="0">
                <a:latin typeface="+mj-lt"/>
              </a:rPr>
              <a:t>				</a:t>
            </a:r>
            <a:endParaRPr lang="en-US" altLang="sr-Latn-RS" sz="1650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			   </a:t>
            </a:r>
            <a:r>
              <a:rPr lang="hr-HR" altLang="sr-Latn-RS" sz="1650" dirty="0"/>
              <a:t>				</a:t>
            </a:r>
          </a:p>
          <a:p>
            <a:pPr marL="0" indent="0">
              <a:buNone/>
            </a:pPr>
            <a:endParaRPr lang="hr-HR" altLang="sr-Latn-RS" sz="1650" dirty="0"/>
          </a:p>
          <a:p>
            <a:pPr marL="0" indent="0">
              <a:buNone/>
            </a:pPr>
            <a:r>
              <a:rPr lang="hr-HR" altLang="sr-Latn-RS" sz="1650" dirty="0"/>
              <a:t>				</a:t>
            </a:r>
            <a:endParaRPr lang="en-US" altLang="sr-Latn-RS" sz="1650" dirty="0"/>
          </a:p>
        </p:txBody>
      </p:sp>
      <p:sp>
        <p:nvSpPr>
          <p:cNvPr id="1269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A68D70-AEC9-4D8B-9336-B65D6C0DE022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174</a:t>
            </a:fld>
            <a:endParaRPr lang="en-US" altLang="sr-Latn-RS" sz="105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103873"/>
            <a:ext cx="65" cy="207749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dirty="0">
              <a:latin typeface="Arial" panose="020B0604020202020204" pitchFamily="34" charset="0"/>
            </a:endParaRPr>
          </a:p>
        </p:txBody>
      </p:sp>
      <p:sp>
        <p:nvSpPr>
          <p:cNvPr id="15" name="Freeform 4"/>
          <p:cNvSpPr>
            <a:spLocks/>
          </p:cNvSpPr>
          <p:nvPr/>
        </p:nvSpPr>
        <p:spPr bwMode="auto">
          <a:xfrm>
            <a:off x="857250" y="2971801"/>
            <a:ext cx="1485900" cy="925115"/>
          </a:xfrm>
          <a:custGeom>
            <a:avLst/>
            <a:gdLst>
              <a:gd name="T0" fmla="*/ 0 w 1248"/>
              <a:gd name="T1" fmla="*/ 777 h 777"/>
              <a:gd name="T2" fmla="*/ 308 w 1248"/>
              <a:gd name="T3" fmla="*/ 474 h 777"/>
              <a:gd name="T4" fmla="*/ 608 w 1248"/>
              <a:gd name="T5" fmla="*/ 8 h 777"/>
              <a:gd name="T6" fmla="*/ 954 w 1248"/>
              <a:gd name="T7" fmla="*/ 521 h 777"/>
              <a:gd name="T8" fmla="*/ 1248 w 1248"/>
              <a:gd name="T9" fmla="*/ 777 h 7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48" h="777">
                <a:moveTo>
                  <a:pt x="0" y="777"/>
                </a:moveTo>
                <a:cubicBezTo>
                  <a:pt x="51" y="727"/>
                  <a:pt x="207" y="602"/>
                  <a:pt x="308" y="474"/>
                </a:cubicBezTo>
                <a:cubicBezTo>
                  <a:pt x="409" y="346"/>
                  <a:pt x="500" y="0"/>
                  <a:pt x="608" y="8"/>
                </a:cubicBezTo>
                <a:cubicBezTo>
                  <a:pt x="716" y="16"/>
                  <a:pt x="847" y="393"/>
                  <a:pt x="954" y="521"/>
                </a:cubicBezTo>
                <a:cubicBezTo>
                  <a:pt x="1061" y="649"/>
                  <a:pt x="1199" y="734"/>
                  <a:pt x="1248" y="777"/>
                </a:cubicBezTo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r-HR" sz="1013"/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>
            <a:off x="2971800" y="2869407"/>
            <a:ext cx="3143250" cy="1073944"/>
          </a:xfrm>
          <a:custGeom>
            <a:avLst/>
            <a:gdLst>
              <a:gd name="T0" fmla="*/ 0 w 2640"/>
              <a:gd name="T1" fmla="*/ 902 h 902"/>
              <a:gd name="T2" fmla="*/ 359 w 2640"/>
              <a:gd name="T3" fmla="*/ 40 h 902"/>
              <a:gd name="T4" fmla="*/ 912 w 2640"/>
              <a:gd name="T5" fmla="*/ 662 h 902"/>
              <a:gd name="T6" fmla="*/ 2640 w 2640"/>
              <a:gd name="T7" fmla="*/ 902 h 9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40" h="902">
                <a:moveTo>
                  <a:pt x="0" y="902"/>
                </a:moveTo>
                <a:cubicBezTo>
                  <a:pt x="60" y="758"/>
                  <a:pt x="207" y="80"/>
                  <a:pt x="359" y="40"/>
                </a:cubicBezTo>
                <a:cubicBezTo>
                  <a:pt x="511" y="0"/>
                  <a:pt x="532" y="518"/>
                  <a:pt x="912" y="662"/>
                </a:cubicBezTo>
                <a:cubicBezTo>
                  <a:pt x="1292" y="806"/>
                  <a:pt x="2352" y="862"/>
                  <a:pt x="2640" y="902"/>
                </a:cubicBezTo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r-HR" sz="1013"/>
          </a:p>
        </p:txBody>
      </p:sp>
      <p:sp>
        <p:nvSpPr>
          <p:cNvPr id="19" name="Line 7"/>
          <p:cNvSpPr>
            <a:spLocks noChangeShapeType="1"/>
          </p:cNvSpPr>
          <p:nvPr/>
        </p:nvSpPr>
        <p:spPr bwMode="auto">
          <a:xfrm>
            <a:off x="2971800" y="4000500"/>
            <a:ext cx="3143250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r-HR" sz="1013"/>
          </a:p>
        </p:txBody>
      </p:sp>
      <p:sp>
        <p:nvSpPr>
          <p:cNvPr id="20" name="Line 8"/>
          <p:cNvSpPr>
            <a:spLocks noChangeShapeType="1"/>
          </p:cNvSpPr>
          <p:nvPr/>
        </p:nvSpPr>
        <p:spPr bwMode="auto">
          <a:xfrm flipV="1">
            <a:off x="1600200" y="3964201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r-HR" sz="1013"/>
          </a:p>
        </p:txBody>
      </p:sp>
      <p:sp>
        <p:nvSpPr>
          <p:cNvPr id="21" name="Text Box 10"/>
          <p:cNvSpPr txBox="1">
            <a:spLocks noChangeArrowheads="1"/>
          </p:cNvSpPr>
          <p:nvPr/>
        </p:nvSpPr>
        <p:spPr bwMode="auto">
          <a:xfrm>
            <a:off x="1714500" y="4075152"/>
            <a:ext cx="914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r-HR" altLang="sr-Latn-RS" sz="900" dirty="0"/>
              <a:t>SREDNJA VRIJEDNOST</a:t>
            </a:r>
          </a:p>
        </p:txBody>
      </p:sp>
      <p:sp>
        <p:nvSpPr>
          <p:cNvPr id="24" name="Line 12"/>
          <p:cNvSpPr>
            <a:spLocks noChangeShapeType="1"/>
          </p:cNvSpPr>
          <p:nvPr/>
        </p:nvSpPr>
        <p:spPr bwMode="auto">
          <a:xfrm flipV="1">
            <a:off x="4229100" y="40005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r-HR" sz="1013"/>
          </a:p>
        </p:txBody>
      </p:sp>
      <p:sp>
        <p:nvSpPr>
          <p:cNvPr id="25" name="Line 13"/>
          <p:cNvSpPr>
            <a:spLocks noChangeShapeType="1"/>
          </p:cNvSpPr>
          <p:nvPr/>
        </p:nvSpPr>
        <p:spPr bwMode="auto">
          <a:xfrm flipV="1">
            <a:off x="3600450" y="4000500"/>
            <a:ext cx="0" cy="4572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r-HR" sz="1013"/>
          </a:p>
        </p:txBody>
      </p:sp>
      <p:sp>
        <p:nvSpPr>
          <p:cNvPr id="26" name="Line 6"/>
          <p:cNvSpPr>
            <a:spLocks noChangeShapeType="1"/>
          </p:cNvSpPr>
          <p:nvPr/>
        </p:nvSpPr>
        <p:spPr bwMode="auto">
          <a:xfrm>
            <a:off x="857250" y="3964201"/>
            <a:ext cx="1485900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r-HR" sz="1013"/>
          </a:p>
        </p:txBody>
      </p:sp>
      <p:sp>
        <p:nvSpPr>
          <p:cNvPr id="27" name="Line 9"/>
          <p:cNvSpPr>
            <a:spLocks noChangeShapeType="1"/>
          </p:cNvSpPr>
          <p:nvPr/>
        </p:nvSpPr>
        <p:spPr bwMode="auto">
          <a:xfrm flipV="1">
            <a:off x="1600200" y="4572000"/>
            <a:ext cx="0" cy="40005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r-HR" sz="1013"/>
          </a:p>
        </p:txBody>
      </p:sp>
      <p:sp>
        <p:nvSpPr>
          <p:cNvPr id="28" name="Text Box 10"/>
          <p:cNvSpPr txBox="1">
            <a:spLocks noChangeArrowheads="1"/>
          </p:cNvSpPr>
          <p:nvPr/>
        </p:nvSpPr>
        <p:spPr bwMode="auto">
          <a:xfrm>
            <a:off x="1714500" y="4535701"/>
            <a:ext cx="9144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r-HR" altLang="sr-Latn-RS" sz="900" dirty="0"/>
              <a:t>MEDIJAN</a:t>
            </a:r>
          </a:p>
        </p:txBody>
      </p:sp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3600450" y="4307101"/>
            <a:ext cx="9144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r-HR" altLang="sr-Latn-RS" sz="900" dirty="0"/>
              <a:t>MEDIJAN</a:t>
            </a:r>
          </a:p>
        </p:txBody>
      </p:sp>
      <p:sp>
        <p:nvSpPr>
          <p:cNvPr id="31" name="Text Box 10"/>
          <p:cNvSpPr txBox="1">
            <a:spLocks noChangeArrowheads="1"/>
          </p:cNvSpPr>
          <p:nvPr/>
        </p:nvSpPr>
        <p:spPr bwMode="auto">
          <a:xfrm>
            <a:off x="4400550" y="4171950"/>
            <a:ext cx="914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r-HR" altLang="sr-Latn-RS" sz="900" dirty="0"/>
              <a:t>SREDNJA VRIJEDNOST</a:t>
            </a:r>
          </a:p>
        </p:txBody>
      </p:sp>
      <p:sp>
        <p:nvSpPr>
          <p:cNvPr id="32" name="Line 14"/>
          <p:cNvSpPr>
            <a:spLocks noChangeShapeType="1"/>
          </p:cNvSpPr>
          <p:nvPr/>
        </p:nvSpPr>
        <p:spPr bwMode="auto">
          <a:xfrm flipV="1">
            <a:off x="1600200" y="4249951"/>
            <a:ext cx="0" cy="40005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r-HR" sz="1013"/>
          </a:p>
        </p:txBody>
      </p:sp>
      <p:sp>
        <p:nvSpPr>
          <p:cNvPr id="34" name="Text Box 10"/>
          <p:cNvSpPr txBox="1">
            <a:spLocks noChangeArrowheads="1"/>
          </p:cNvSpPr>
          <p:nvPr/>
        </p:nvSpPr>
        <p:spPr bwMode="auto">
          <a:xfrm>
            <a:off x="1714500" y="4364251"/>
            <a:ext cx="9144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r-HR" altLang="sr-Latn-RS" sz="900" dirty="0"/>
              <a:t>MOD</a:t>
            </a:r>
          </a:p>
        </p:txBody>
      </p:sp>
      <p:sp>
        <p:nvSpPr>
          <p:cNvPr id="35" name="Line 16"/>
          <p:cNvSpPr>
            <a:spLocks noChangeShapeType="1"/>
          </p:cNvSpPr>
          <p:nvPr/>
        </p:nvSpPr>
        <p:spPr bwMode="auto">
          <a:xfrm flipV="1">
            <a:off x="3429000" y="4000500"/>
            <a:ext cx="0" cy="51435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r-HR" sz="1013"/>
          </a:p>
        </p:txBody>
      </p:sp>
      <p:sp>
        <p:nvSpPr>
          <p:cNvPr id="36" name="Text Box 10"/>
          <p:cNvSpPr txBox="1">
            <a:spLocks noChangeArrowheads="1"/>
          </p:cNvSpPr>
          <p:nvPr/>
        </p:nvSpPr>
        <p:spPr bwMode="auto">
          <a:xfrm>
            <a:off x="3028950" y="4286250"/>
            <a:ext cx="9144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r-HR" altLang="sr-Latn-RS" sz="900" dirty="0"/>
              <a:t>MOD</a:t>
            </a:r>
          </a:p>
        </p:txBody>
      </p:sp>
    </p:spTree>
    <p:extLst>
      <p:ext uri="{BB962C8B-B14F-4D97-AF65-F5344CB8AC3E}">
        <p14:creationId xmlns:p14="http://schemas.microsoft.com/office/powerpoint/2010/main" val="335954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3000" dirty="0"/>
              <a:t>Mjere raspršenja - varijanca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1650" dirty="0" err="1"/>
              <a:t>Vari</a:t>
            </a:r>
            <a:r>
              <a:rPr lang="hr-HR" altLang="ko-KR" sz="1650" dirty="0" err="1"/>
              <a:t>janca</a:t>
            </a:r>
            <a:r>
              <a:rPr lang="en-US" altLang="ko-KR" sz="1650" dirty="0"/>
              <a:t>(    )</a:t>
            </a:r>
          </a:p>
          <a:p>
            <a:pPr lvl="1" eaLnBrk="1" hangingPunct="1"/>
            <a:r>
              <a:rPr lang="hr-HR" altLang="ko-KR" sz="1650" dirty="0"/>
              <a:t>Mjera raspršenja podataka oko srednje vrijednosti – veća varijanca veće raspršenje podataka.</a:t>
            </a:r>
            <a:endParaRPr lang="en-US" altLang="ko-KR" sz="1650" dirty="0"/>
          </a:p>
          <a:p>
            <a:endParaRPr lang="hr-HR" sz="16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175</a:t>
            </a:fld>
            <a:endParaRPr lang="en-US" altLang="sr-Latn-RS"/>
          </a:p>
        </p:txBody>
      </p:sp>
      <p:grpSp>
        <p:nvGrpSpPr>
          <p:cNvPr id="5" name="Group 23"/>
          <p:cNvGrpSpPr>
            <a:grpSpLocks/>
          </p:cNvGrpSpPr>
          <p:nvPr/>
        </p:nvGrpSpPr>
        <p:grpSpPr bwMode="auto">
          <a:xfrm>
            <a:off x="2114551" y="2544029"/>
            <a:ext cx="3401615" cy="1997869"/>
            <a:chOff x="2563" y="2432"/>
            <a:chExt cx="2857" cy="1678"/>
          </a:xfrm>
        </p:grpSpPr>
        <p:sp>
          <p:nvSpPr>
            <p:cNvPr id="6" name="Line 9"/>
            <p:cNvSpPr>
              <a:spLocks noChangeShapeType="1"/>
            </p:cNvSpPr>
            <p:nvPr/>
          </p:nvSpPr>
          <p:spPr bwMode="auto">
            <a:xfrm flipV="1">
              <a:off x="2729" y="3950"/>
              <a:ext cx="26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r-HR" sz="1013"/>
            </a:p>
          </p:txBody>
        </p:sp>
        <p:sp>
          <p:nvSpPr>
            <p:cNvPr id="7" name="Line 10"/>
            <p:cNvSpPr>
              <a:spLocks noChangeShapeType="1"/>
            </p:cNvSpPr>
            <p:nvPr/>
          </p:nvSpPr>
          <p:spPr bwMode="auto">
            <a:xfrm flipV="1">
              <a:off x="2729" y="2627"/>
              <a:ext cx="0" cy="13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r-HR" sz="1013"/>
            </a:p>
          </p:txBody>
        </p:sp>
        <p:grpSp>
          <p:nvGrpSpPr>
            <p:cNvPr id="8" name="Group 11"/>
            <p:cNvGrpSpPr>
              <a:grpSpLocks/>
            </p:cNvGrpSpPr>
            <p:nvPr/>
          </p:nvGrpSpPr>
          <p:grpSpPr bwMode="auto">
            <a:xfrm>
              <a:off x="3268" y="2821"/>
              <a:ext cx="1489" cy="1075"/>
              <a:chOff x="3424" y="1653"/>
              <a:chExt cx="1905" cy="1414"/>
            </a:xfrm>
          </p:grpSpPr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3424" y="1653"/>
                <a:ext cx="953" cy="1414"/>
              </a:xfrm>
              <a:custGeom>
                <a:avLst/>
                <a:gdLst>
                  <a:gd name="T0" fmla="*/ 0 w 953"/>
                  <a:gd name="T1" fmla="*/ 1414 h 1414"/>
                  <a:gd name="T2" fmla="*/ 409 w 953"/>
                  <a:gd name="T3" fmla="*/ 1142 h 1414"/>
                  <a:gd name="T4" fmla="*/ 771 w 953"/>
                  <a:gd name="T5" fmla="*/ 189 h 1414"/>
                  <a:gd name="T6" fmla="*/ 953 w 953"/>
                  <a:gd name="T7" fmla="*/ 8 h 141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53"/>
                  <a:gd name="T13" fmla="*/ 0 h 1414"/>
                  <a:gd name="T14" fmla="*/ 953 w 953"/>
                  <a:gd name="T15" fmla="*/ 1414 h 141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53" h="1414">
                    <a:moveTo>
                      <a:pt x="0" y="1414"/>
                    </a:moveTo>
                    <a:cubicBezTo>
                      <a:pt x="140" y="1380"/>
                      <a:pt x="280" y="1346"/>
                      <a:pt x="409" y="1142"/>
                    </a:cubicBezTo>
                    <a:cubicBezTo>
                      <a:pt x="538" y="938"/>
                      <a:pt x="680" y="378"/>
                      <a:pt x="771" y="189"/>
                    </a:cubicBezTo>
                    <a:cubicBezTo>
                      <a:pt x="862" y="0"/>
                      <a:pt x="907" y="4"/>
                      <a:pt x="953" y="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rgbClr val="FF3300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1pPr>
                <a:lvl2pPr marL="742950" indent="-285750" eaLnBrk="0" hangingPunct="0">
                  <a:defRPr kumimoji="1" sz="2000">
                    <a:solidFill>
                      <a:srgbClr val="FF3300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2pPr>
                <a:lvl3pPr marL="1143000" indent="-228600" eaLnBrk="0" hangingPunct="0">
                  <a:defRPr kumimoji="1" sz="2000">
                    <a:solidFill>
                      <a:srgbClr val="FF3300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3pPr>
                <a:lvl4pPr marL="1600200" indent="-228600" eaLnBrk="0" hangingPunct="0">
                  <a:defRPr kumimoji="1" sz="2000">
                    <a:solidFill>
                      <a:srgbClr val="FF3300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4pPr>
                <a:lvl5pPr marL="2057400" indent="-228600" eaLnBrk="0" hangingPunct="0">
                  <a:defRPr kumimoji="1" sz="2000">
                    <a:solidFill>
                      <a:srgbClr val="FF3300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5pPr>
                <a:lvl6pPr marL="2514600" indent="-228600" algn="ctr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rgbClr val="FF3300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6pPr>
                <a:lvl7pPr marL="2971800" indent="-228600" algn="ctr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rgbClr val="FF3300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7pPr>
                <a:lvl8pPr marL="3429000" indent="-228600" algn="ctr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rgbClr val="FF3300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8pPr>
                <a:lvl9pPr marL="3886200" indent="-228600" algn="ctr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rgbClr val="FF3300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9pPr>
              </a:lstStyle>
              <a:p>
                <a:pPr eaLnBrk="1" hangingPunct="1"/>
                <a:endParaRPr lang="ko-KR" altLang="en-US" sz="1500"/>
              </a:p>
            </p:txBody>
          </p:sp>
          <p:sp>
            <p:nvSpPr>
              <p:cNvPr id="14" name="Freeform 13"/>
              <p:cNvSpPr>
                <a:spLocks/>
              </p:cNvSpPr>
              <p:nvPr/>
            </p:nvSpPr>
            <p:spPr bwMode="auto">
              <a:xfrm flipH="1">
                <a:off x="4376" y="1653"/>
                <a:ext cx="953" cy="1414"/>
              </a:xfrm>
              <a:custGeom>
                <a:avLst/>
                <a:gdLst>
                  <a:gd name="T0" fmla="*/ 0 w 953"/>
                  <a:gd name="T1" fmla="*/ 1414 h 1414"/>
                  <a:gd name="T2" fmla="*/ 409 w 953"/>
                  <a:gd name="T3" fmla="*/ 1142 h 1414"/>
                  <a:gd name="T4" fmla="*/ 771 w 953"/>
                  <a:gd name="T5" fmla="*/ 189 h 1414"/>
                  <a:gd name="T6" fmla="*/ 953 w 953"/>
                  <a:gd name="T7" fmla="*/ 8 h 141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53"/>
                  <a:gd name="T13" fmla="*/ 0 h 1414"/>
                  <a:gd name="T14" fmla="*/ 953 w 953"/>
                  <a:gd name="T15" fmla="*/ 1414 h 141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53" h="1414">
                    <a:moveTo>
                      <a:pt x="0" y="1414"/>
                    </a:moveTo>
                    <a:cubicBezTo>
                      <a:pt x="140" y="1380"/>
                      <a:pt x="280" y="1346"/>
                      <a:pt x="409" y="1142"/>
                    </a:cubicBezTo>
                    <a:cubicBezTo>
                      <a:pt x="538" y="938"/>
                      <a:pt x="680" y="378"/>
                      <a:pt x="771" y="189"/>
                    </a:cubicBezTo>
                    <a:cubicBezTo>
                      <a:pt x="862" y="0"/>
                      <a:pt x="907" y="4"/>
                      <a:pt x="953" y="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rgbClr val="FF3300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1pPr>
                <a:lvl2pPr marL="742950" indent="-285750" eaLnBrk="0" hangingPunct="0">
                  <a:defRPr kumimoji="1" sz="2000">
                    <a:solidFill>
                      <a:srgbClr val="FF3300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2pPr>
                <a:lvl3pPr marL="1143000" indent="-228600" eaLnBrk="0" hangingPunct="0">
                  <a:defRPr kumimoji="1" sz="2000">
                    <a:solidFill>
                      <a:srgbClr val="FF3300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3pPr>
                <a:lvl4pPr marL="1600200" indent="-228600" eaLnBrk="0" hangingPunct="0">
                  <a:defRPr kumimoji="1" sz="2000">
                    <a:solidFill>
                      <a:srgbClr val="FF3300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4pPr>
                <a:lvl5pPr marL="2057400" indent="-228600" eaLnBrk="0" hangingPunct="0">
                  <a:defRPr kumimoji="1" sz="2000">
                    <a:solidFill>
                      <a:srgbClr val="FF3300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5pPr>
                <a:lvl6pPr marL="2514600" indent="-228600" algn="ctr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rgbClr val="FF3300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6pPr>
                <a:lvl7pPr marL="2971800" indent="-228600" algn="ctr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rgbClr val="FF3300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7pPr>
                <a:lvl8pPr marL="3429000" indent="-228600" algn="ctr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rgbClr val="FF3300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8pPr>
                <a:lvl9pPr marL="3886200" indent="-228600" algn="ctr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rgbClr val="FF3300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9pPr>
              </a:lstStyle>
              <a:p>
                <a:pPr eaLnBrk="1" hangingPunct="1"/>
                <a:endParaRPr lang="ko-KR" altLang="en-US" sz="1500"/>
              </a:p>
            </p:txBody>
          </p:sp>
        </p:grpSp>
        <p:graphicFrame>
          <p:nvGraphicFramePr>
            <p:cNvPr id="9" name="Object 1"/>
            <p:cNvGraphicFramePr>
              <a:graphicFrameLocks noChangeAspect="1"/>
            </p:cNvGraphicFramePr>
            <p:nvPr/>
          </p:nvGraphicFramePr>
          <p:xfrm>
            <a:off x="2563" y="2432"/>
            <a:ext cx="331" cy="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68" name="Equation" r:id="rId3" imgW="342720" imgH="203040" progId="Equation.DSMT4">
                    <p:embed/>
                  </p:oleObj>
                </mc:Choice>
                <mc:Fallback>
                  <p:oleObj name="Equation" r:id="rId3" imgW="342720" imgH="203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63" y="2432"/>
                          <a:ext cx="331" cy="1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2"/>
            <p:cNvGraphicFramePr>
              <a:graphicFrameLocks noChangeAspect="1"/>
            </p:cNvGraphicFramePr>
            <p:nvPr/>
          </p:nvGraphicFramePr>
          <p:xfrm>
            <a:off x="5255" y="3974"/>
            <a:ext cx="165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69" name="Equation" r:id="rId5" imgW="126720" imgH="139680" progId="Equation.DSMT4">
                    <p:embed/>
                  </p:oleObj>
                </mc:Choice>
                <mc:Fallback>
                  <p:oleObj name="Equation" r:id="rId5" imgW="126720" imgH="1396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55" y="3974"/>
                          <a:ext cx="165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Freeform 20"/>
            <p:cNvSpPr>
              <a:spLocks/>
            </p:cNvSpPr>
            <p:nvPr/>
          </p:nvSpPr>
          <p:spPr bwMode="auto">
            <a:xfrm>
              <a:off x="2812" y="3171"/>
              <a:ext cx="1202" cy="740"/>
            </a:xfrm>
            <a:custGeom>
              <a:avLst/>
              <a:gdLst>
                <a:gd name="T0" fmla="*/ 0 w 953"/>
                <a:gd name="T1" fmla="*/ 1414 h 1414"/>
                <a:gd name="T2" fmla="*/ 409 w 953"/>
                <a:gd name="T3" fmla="*/ 1142 h 1414"/>
                <a:gd name="T4" fmla="*/ 771 w 953"/>
                <a:gd name="T5" fmla="*/ 189 h 1414"/>
                <a:gd name="T6" fmla="*/ 953 w 953"/>
                <a:gd name="T7" fmla="*/ 8 h 14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53"/>
                <a:gd name="T13" fmla="*/ 0 h 1414"/>
                <a:gd name="T14" fmla="*/ 953 w 953"/>
                <a:gd name="T15" fmla="*/ 1414 h 14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53" h="1414">
                  <a:moveTo>
                    <a:pt x="0" y="1414"/>
                  </a:moveTo>
                  <a:cubicBezTo>
                    <a:pt x="140" y="1380"/>
                    <a:pt x="280" y="1346"/>
                    <a:pt x="409" y="1142"/>
                  </a:cubicBezTo>
                  <a:cubicBezTo>
                    <a:pt x="538" y="938"/>
                    <a:pt x="680" y="378"/>
                    <a:pt x="771" y="189"/>
                  </a:cubicBezTo>
                  <a:cubicBezTo>
                    <a:pt x="862" y="0"/>
                    <a:pt x="907" y="4"/>
                    <a:pt x="953" y="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rgbClr val="FF3300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1pPr>
              <a:lvl2pPr marL="742950" indent="-285750" eaLnBrk="0" hangingPunct="0">
                <a:defRPr kumimoji="1" sz="2000">
                  <a:solidFill>
                    <a:srgbClr val="FF3300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2pPr>
              <a:lvl3pPr marL="1143000" indent="-228600" eaLnBrk="0" hangingPunct="0">
                <a:defRPr kumimoji="1" sz="2000">
                  <a:solidFill>
                    <a:srgbClr val="FF3300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3pPr>
              <a:lvl4pPr marL="1600200" indent="-228600" eaLnBrk="0" hangingPunct="0">
                <a:defRPr kumimoji="1" sz="2000">
                  <a:solidFill>
                    <a:srgbClr val="FF3300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4pPr>
              <a:lvl5pPr marL="2057400" indent="-228600" eaLnBrk="0" hangingPunct="0">
                <a:defRPr kumimoji="1" sz="2000">
                  <a:solidFill>
                    <a:srgbClr val="FF3300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5pPr>
              <a:lvl6pPr marL="2514600" indent="-228600" algn="ctr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FF3300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6pPr>
              <a:lvl7pPr marL="2971800" indent="-228600" algn="ctr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FF3300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7pPr>
              <a:lvl8pPr marL="3429000" indent="-228600" algn="ctr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FF3300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8pPr>
              <a:lvl9pPr marL="3886200" indent="-228600" algn="ctr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FF3300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9pPr>
            </a:lstStyle>
            <a:p>
              <a:pPr eaLnBrk="1" hangingPunct="1"/>
              <a:endParaRPr lang="ko-KR" altLang="en-US" sz="1500"/>
            </a:p>
          </p:txBody>
        </p:sp>
        <p:sp>
          <p:nvSpPr>
            <p:cNvPr id="12" name="Freeform 21"/>
            <p:cNvSpPr>
              <a:spLocks/>
            </p:cNvSpPr>
            <p:nvPr/>
          </p:nvSpPr>
          <p:spPr bwMode="auto">
            <a:xfrm flipH="1">
              <a:off x="4012" y="3171"/>
              <a:ext cx="1202" cy="740"/>
            </a:xfrm>
            <a:custGeom>
              <a:avLst/>
              <a:gdLst>
                <a:gd name="T0" fmla="*/ 0 w 953"/>
                <a:gd name="T1" fmla="*/ 1414 h 1414"/>
                <a:gd name="T2" fmla="*/ 409 w 953"/>
                <a:gd name="T3" fmla="*/ 1142 h 1414"/>
                <a:gd name="T4" fmla="*/ 771 w 953"/>
                <a:gd name="T5" fmla="*/ 189 h 1414"/>
                <a:gd name="T6" fmla="*/ 953 w 953"/>
                <a:gd name="T7" fmla="*/ 8 h 14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53"/>
                <a:gd name="T13" fmla="*/ 0 h 1414"/>
                <a:gd name="T14" fmla="*/ 953 w 953"/>
                <a:gd name="T15" fmla="*/ 1414 h 14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53" h="1414">
                  <a:moveTo>
                    <a:pt x="0" y="1414"/>
                  </a:moveTo>
                  <a:cubicBezTo>
                    <a:pt x="140" y="1380"/>
                    <a:pt x="280" y="1346"/>
                    <a:pt x="409" y="1142"/>
                  </a:cubicBezTo>
                  <a:cubicBezTo>
                    <a:pt x="538" y="938"/>
                    <a:pt x="680" y="378"/>
                    <a:pt x="771" y="189"/>
                  </a:cubicBezTo>
                  <a:cubicBezTo>
                    <a:pt x="862" y="0"/>
                    <a:pt x="907" y="4"/>
                    <a:pt x="953" y="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rgbClr val="FF3300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1pPr>
              <a:lvl2pPr marL="742950" indent="-285750" eaLnBrk="0" hangingPunct="0">
                <a:defRPr kumimoji="1" sz="2000">
                  <a:solidFill>
                    <a:srgbClr val="FF3300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2pPr>
              <a:lvl3pPr marL="1143000" indent="-228600" eaLnBrk="0" hangingPunct="0">
                <a:defRPr kumimoji="1" sz="2000">
                  <a:solidFill>
                    <a:srgbClr val="FF3300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3pPr>
              <a:lvl4pPr marL="1600200" indent="-228600" eaLnBrk="0" hangingPunct="0">
                <a:defRPr kumimoji="1" sz="2000">
                  <a:solidFill>
                    <a:srgbClr val="FF3300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4pPr>
              <a:lvl5pPr marL="2057400" indent="-228600" eaLnBrk="0" hangingPunct="0">
                <a:defRPr kumimoji="1" sz="2000">
                  <a:solidFill>
                    <a:srgbClr val="FF3300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5pPr>
              <a:lvl6pPr marL="2514600" indent="-228600" algn="ctr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FF3300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6pPr>
              <a:lvl7pPr marL="2971800" indent="-228600" algn="ctr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FF3300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7pPr>
              <a:lvl8pPr marL="3429000" indent="-228600" algn="ctr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FF3300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8pPr>
              <a:lvl9pPr marL="3886200" indent="-228600" algn="ctr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FF3300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9pPr>
            </a:lstStyle>
            <a:p>
              <a:pPr eaLnBrk="1" hangingPunct="1"/>
              <a:endParaRPr lang="ko-KR" altLang="en-US" sz="1500"/>
            </a:p>
          </p:txBody>
        </p:sp>
      </p:grpSp>
      <p:graphicFrame>
        <p:nvGraphicFramePr>
          <p:cNvPr id="1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176102"/>
              </p:ext>
            </p:extLst>
          </p:nvPr>
        </p:nvGraphicFramePr>
        <p:xfrm>
          <a:off x="1475436" y="1369219"/>
          <a:ext cx="342900" cy="2823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0" name="Equation" r:id="rId7" imgW="203040" imgH="203040" progId="Equation.DSMT4">
                  <p:embed/>
                </p:oleObj>
              </mc:Choice>
              <mc:Fallback>
                <p:oleObj name="Equation" r:id="rId7" imgW="2030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436" y="1369219"/>
                        <a:ext cx="342900" cy="2823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121473" y="3760557"/>
            <a:ext cx="1143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900" dirty="0"/>
              <a:t>VEĆA VARIJANCA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35673" y="2650910"/>
            <a:ext cx="1371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900" dirty="0"/>
              <a:t>MANJA VARIJANCA</a:t>
            </a:r>
          </a:p>
        </p:txBody>
      </p:sp>
      <p:cxnSp>
        <p:nvCxnSpPr>
          <p:cNvPr id="19" name="Straight Arrow Connector 18"/>
          <p:cNvCxnSpPr>
            <a:stCxn id="16" idx="1"/>
          </p:cNvCxnSpPr>
          <p:nvPr/>
        </p:nvCxnSpPr>
        <p:spPr>
          <a:xfrm flipH="1">
            <a:off x="4555331" y="3875973"/>
            <a:ext cx="566142" cy="124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4" idx="2"/>
          </p:cNvCxnSpPr>
          <p:nvPr/>
        </p:nvCxnSpPr>
        <p:spPr>
          <a:xfrm flipH="1">
            <a:off x="4009269" y="2820422"/>
            <a:ext cx="546062" cy="357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14350" y="2544029"/>
            <a:ext cx="153515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hr-HR" sz="900" dirty="0"/>
              <a:t>DVIJE DISTRIBUCIJE S JEDNAKIM SREDINAMA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8401" y="1863762"/>
            <a:ext cx="1249859" cy="7186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24368749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hr-HR" altLang="sr-Latn-RS" sz="3000" dirty="0"/>
              <a:t>Varijanca</a:t>
            </a:r>
            <a:endParaRPr lang="en-US" altLang="sr-Latn-RS" sz="3000" dirty="0">
              <a:latin typeface="+mj-lt"/>
            </a:endParaRPr>
          </a:p>
        </p:txBody>
      </p:sp>
      <p:sp>
        <p:nvSpPr>
          <p:cNvPr id="126980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176338"/>
            <a:ext cx="6172200" cy="339447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hr-HR" altLang="sr-Latn-RS" sz="1650" b="1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sz="1650" b="1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1650" dirty="0">
                <a:latin typeface="+mj-lt"/>
              </a:rPr>
              <a:t>				</a:t>
            </a:r>
            <a:endParaRPr lang="en-US" altLang="sr-Latn-RS" sz="1650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			   </a:t>
            </a:r>
            <a:r>
              <a:rPr lang="hr-HR" altLang="sr-Latn-RS" sz="1650" dirty="0"/>
              <a:t>				</a:t>
            </a:r>
          </a:p>
          <a:p>
            <a:pPr marL="0" indent="0">
              <a:buNone/>
            </a:pPr>
            <a:endParaRPr lang="hr-HR" altLang="sr-Latn-RS" sz="1650" dirty="0"/>
          </a:p>
          <a:p>
            <a:pPr marL="0" indent="0">
              <a:buNone/>
            </a:pPr>
            <a:r>
              <a:rPr lang="hr-HR" altLang="sr-Latn-RS" sz="1650" dirty="0"/>
              <a:t>				</a:t>
            </a:r>
            <a:endParaRPr lang="en-US" altLang="sr-Latn-RS" sz="1650" dirty="0"/>
          </a:p>
        </p:txBody>
      </p:sp>
      <p:sp>
        <p:nvSpPr>
          <p:cNvPr id="1269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A68D70-AEC9-4D8B-9336-B65D6C0DE022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176</a:t>
            </a:fld>
            <a:endParaRPr lang="en-US" altLang="sr-Latn-RS" sz="105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103873"/>
            <a:ext cx="65" cy="207749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dirty="0"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7200" y="1232893"/>
            <a:ext cx="6172200" cy="339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lvl="1" indent="-257175" eaLnBrk="1" hangingPunct="1">
              <a:lnSpc>
                <a:spcPct val="90000"/>
              </a:lnSpc>
              <a:buChar char="•"/>
            </a:pPr>
            <a:r>
              <a:rPr lang="hr-HR" altLang="sr-Latn-RS" sz="1650" b="1" dirty="0">
                <a:latin typeface="+mj-lt"/>
              </a:rPr>
              <a:t>Varijanca</a:t>
            </a:r>
            <a:r>
              <a:rPr lang="hr-HR" altLang="sr-Latn-RS" sz="1650" dirty="0">
                <a:latin typeface="+mj-lt"/>
              </a:rPr>
              <a:t> – suma svih kvadriranih odstupanja (SS) od prosječne vrijednosti. Zašto kvadriramo?</a:t>
            </a:r>
          </a:p>
          <a:p>
            <a:pPr marL="257175" lvl="1" indent="-257175" eaLnBrk="1" hangingPunct="1">
              <a:lnSpc>
                <a:spcPct val="90000"/>
              </a:lnSpc>
              <a:buChar char="•"/>
            </a:pPr>
            <a:endParaRPr lang="hr-HR" altLang="sr-Latn-RS" sz="1650" b="1" dirty="0">
              <a:latin typeface="+mj-lt"/>
            </a:endParaRPr>
          </a:p>
          <a:p>
            <a:pPr marL="257175" lvl="1" indent="-257175" eaLnBrk="1" hangingPunct="1">
              <a:lnSpc>
                <a:spcPct val="90000"/>
              </a:lnSpc>
              <a:buChar char="•"/>
            </a:pPr>
            <a:r>
              <a:rPr lang="hr-HR" altLang="sr-Latn-RS" sz="1650" b="1" dirty="0">
                <a:latin typeface="+mj-lt"/>
              </a:rPr>
              <a:t>Devijacija</a:t>
            </a:r>
            <a:r>
              <a:rPr lang="hr-HR" altLang="sr-Latn-RS" sz="1650" dirty="0">
                <a:latin typeface="+mj-lt"/>
              </a:rPr>
              <a:t> (Y-Y) sumarno daje 0:</a:t>
            </a:r>
          </a:p>
          <a:p>
            <a:pPr marL="342900" lvl="1" indent="0">
              <a:lnSpc>
                <a:spcPct val="90000"/>
              </a:lnSpc>
              <a:buNone/>
            </a:pPr>
            <a:endParaRPr lang="hr-HR" altLang="sr-Latn-RS" sz="1500" dirty="0"/>
          </a:p>
          <a:p>
            <a:pPr marL="342900" lvl="1" indent="0">
              <a:lnSpc>
                <a:spcPct val="90000"/>
              </a:lnSpc>
              <a:buNone/>
            </a:pPr>
            <a:r>
              <a:rPr lang="hr-HR" altLang="sr-Latn-RS" sz="1500" dirty="0"/>
              <a:t>								</a:t>
            </a:r>
          </a:p>
          <a:p>
            <a:pPr marL="342900" lvl="1" indent="0">
              <a:lnSpc>
                <a:spcPct val="90000"/>
              </a:lnSpc>
              <a:buNone/>
            </a:pPr>
            <a:endParaRPr lang="hr-HR" altLang="sr-Latn-RS" sz="1500" dirty="0"/>
          </a:p>
          <a:p>
            <a:pPr marL="342900" lvl="1" indent="0">
              <a:lnSpc>
                <a:spcPct val="90000"/>
              </a:lnSpc>
              <a:buNone/>
            </a:pPr>
            <a:endParaRPr lang="hr-HR" altLang="sr-Latn-RS" sz="1500" dirty="0"/>
          </a:p>
          <a:p>
            <a:pPr marL="342900" lvl="1" indent="0">
              <a:lnSpc>
                <a:spcPct val="90000"/>
              </a:lnSpc>
              <a:buNone/>
            </a:pPr>
            <a:r>
              <a:rPr lang="hr-HR" sz="1500" dirty="0"/>
              <a:t>				</a:t>
            </a:r>
          </a:p>
          <a:p>
            <a:pPr marL="342900" lvl="1" indent="0">
              <a:lnSpc>
                <a:spcPct val="90000"/>
              </a:lnSpc>
              <a:buNone/>
            </a:pPr>
            <a:endParaRPr lang="hr-HR" altLang="sr-Latn-RS" sz="15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057400" y="2000250"/>
            <a:ext cx="1320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1200151" y="2514601"/>
          <a:ext cx="4571999" cy="2520615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714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4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4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4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77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6999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1" u="none" strike="noStrike" dirty="0">
                          <a:effectLst/>
                        </a:rPr>
                        <a:t>RAZRED_1</a:t>
                      </a:r>
                      <a:endParaRPr lang="hr-HR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1" u="none" strike="noStrike" dirty="0">
                          <a:effectLst/>
                        </a:rPr>
                        <a:t>RAZRED_2</a:t>
                      </a:r>
                      <a:endParaRPr lang="hr-HR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1" u="none" strike="noStrike" dirty="0">
                          <a:effectLst/>
                        </a:rPr>
                        <a:t>MEAN_1</a:t>
                      </a:r>
                      <a:endParaRPr lang="hr-HR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1" u="none" strike="noStrike" dirty="0">
                          <a:effectLst/>
                        </a:rPr>
                        <a:t>MEAN_2</a:t>
                      </a:r>
                      <a:endParaRPr lang="hr-HR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1" u="none" strike="noStrike" dirty="0">
                          <a:effectLst/>
                        </a:rPr>
                        <a:t>DEV_1</a:t>
                      </a:r>
                      <a:endParaRPr lang="hr-HR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1" u="none" strike="noStrike" dirty="0">
                          <a:effectLst/>
                        </a:rPr>
                        <a:t>DEV_2</a:t>
                      </a:r>
                      <a:endParaRPr lang="hr-HR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734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102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127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 dirty="0">
                          <a:effectLst/>
                        </a:rPr>
                        <a:t>110,23</a:t>
                      </a:r>
                      <a:endParaRPr lang="hr-H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 dirty="0">
                          <a:effectLst/>
                        </a:rPr>
                        <a:t>-8,54</a:t>
                      </a:r>
                      <a:endParaRPr lang="hr-H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16,77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734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128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131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17,46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20,77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5734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131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96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20,46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-14,23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5734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98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80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-12,54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-30,23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5734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140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93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29,46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-17,23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5734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93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120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-17,54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9,77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734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109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-1,23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5734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115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162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4,46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51,77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5734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109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103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-1,54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-7,23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5734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89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111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-21,54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0,77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5734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106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109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-4,54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-1,23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5734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119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87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8,46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-23,23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5734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97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105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-13,54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-5,23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5734">
                <a:tc>
                  <a:txBody>
                    <a:bodyPr/>
                    <a:lstStyle/>
                    <a:p>
                      <a:pPr algn="l" fontAlgn="b"/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b="1" u="none" strike="noStrike" dirty="0">
                          <a:effectLst/>
                        </a:rPr>
                        <a:t>0,00</a:t>
                      </a:r>
                      <a:endParaRPr lang="hr-HR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b="1" u="none" strike="noStrike" dirty="0">
                          <a:effectLst/>
                        </a:rPr>
                        <a:t>0,00</a:t>
                      </a:r>
                      <a:endParaRPr lang="hr-HR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476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hr-HR" altLang="sr-Latn-RS" sz="3000" dirty="0"/>
              <a:t>Varijabilnost</a:t>
            </a:r>
            <a:endParaRPr lang="en-US" altLang="sr-Latn-RS" sz="3000" dirty="0">
              <a:latin typeface="+mj-lt"/>
            </a:endParaRPr>
          </a:p>
        </p:txBody>
      </p:sp>
      <p:sp>
        <p:nvSpPr>
          <p:cNvPr id="126980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176338"/>
            <a:ext cx="6172200" cy="339447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hr-HR" altLang="sr-Latn-RS" sz="1650" b="1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sz="1650" b="1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1650" dirty="0">
                <a:latin typeface="+mj-lt"/>
              </a:rPr>
              <a:t>				</a:t>
            </a:r>
            <a:endParaRPr lang="en-US" altLang="sr-Latn-RS" sz="1650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			   </a:t>
            </a:r>
            <a:r>
              <a:rPr lang="hr-HR" altLang="sr-Latn-RS" sz="1650" dirty="0"/>
              <a:t>				</a:t>
            </a:r>
          </a:p>
          <a:p>
            <a:pPr marL="0" indent="0">
              <a:buNone/>
            </a:pPr>
            <a:endParaRPr lang="hr-HR" altLang="sr-Latn-RS" sz="1650" dirty="0"/>
          </a:p>
          <a:p>
            <a:pPr marL="0" indent="0">
              <a:buNone/>
            </a:pPr>
            <a:r>
              <a:rPr lang="hr-HR" altLang="sr-Latn-RS" sz="1650" dirty="0"/>
              <a:t>				</a:t>
            </a:r>
            <a:endParaRPr lang="en-US" altLang="sr-Latn-RS" sz="1650" dirty="0"/>
          </a:p>
        </p:txBody>
      </p:sp>
      <p:sp>
        <p:nvSpPr>
          <p:cNvPr id="1269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A68D70-AEC9-4D8B-9336-B65D6C0DE022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177</a:t>
            </a:fld>
            <a:endParaRPr lang="en-US" altLang="sr-Latn-RS" sz="105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103873"/>
            <a:ext cx="65" cy="207749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dirty="0"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7200" y="1232893"/>
            <a:ext cx="6172200" cy="339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lvl="1" indent="-257175" eaLnBrk="1" hangingPunct="1">
              <a:lnSpc>
                <a:spcPct val="90000"/>
              </a:lnSpc>
              <a:buChar char="•"/>
            </a:pPr>
            <a:r>
              <a:rPr lang="hr-HR" altLang="sr-Latn-RS" sz="1650" dirty="0">
                <a:latin typeface="+mj-lt"/>
              </a:rPr>
              <a:t>Prvo - suma </a:t>
            </a:r>
            <a:r>
              <a:rPr lang="hr-HR" altLang="sr-Latn-RS" sz="1650" b="1" dirty="0">
                <a:latin typeface="+mj-lt"/>
              </a:rPr>
              <a:t>kvadriranih odstupanja </a:t>
            </a:r>
            <a:r>
              <a:rPr lang="hr-HR" altLang="sr-Latn-RS" sz="1650" dirty="0">
                <a:latin typeface="+mj-lt"/>
              </a:rPr>
              <a:t>(</a:t>
            </a:r>
            <a:r>
              <a:rPr lang="hr-HR" altLang="sr-Latn-RS" sz="1650" dirty="0" err="1">
                <a:latin typeface="+mj-lt"/>
              </a:rPr>
              <a:t>eng</a:t>
            </a:r>
            <a:r>
              <a:rPr lang="hr-HR" altLang="sr-Latn-RS" sz="1650" dirty="0">
                <a:latin typeface="+mj-lt"/>
              </a:rPr>
              <a:t>. „</a:t>
            </a:r>
            <a:r>
              <a:rPr lang="hr-HR" altLang="sr-Latn-RS" sz="1650" dirty="0" err="1">
                <a:latin typeface="+mj-lt"/>
              </a:rPr>
              <a:t>sum</a:t>
            </a:r>
            <a:r>
              <a:rPr lang="hr-HR" altLang="sr-Latn-RS" sz="1650" dirty="0">
                <a:latin typeface="+mj-lt"/>
              </a:rPr>
              <a:t> </a:t>
            </a:r>
            <a:r>
              <a:rPr lang="hr-HR" altLang="sr-Latn-RS" sz="1650" dirty="0" err="1">
                <a:latin typeface="+mj-lt"/>
              </a:rPr>
              <a:t>of</a:t>
            </a:r>
            <a:r>
              <a:rPr lang="hr-HR" altLang="sr-Latn-RS" sz="1650" dirty="0">
                <a:latin typeface="+mj-lt"/>
              </a:rPr>
              <a:t> </a:t>
            </a:r>
            <a:r>
              <a:rPr lang="hr-HR" altLang="sr-Latn-RS" sz="1650" dirty="0" err="1">
                <a:latin typeface="+mj-lt"/>
              </a:rPr>
              <a:t>squares</a:t>
            </a:r>
            <a:r>
              <a:rPr lang="hr-HR" altLang="sr-Latn-RS" sz="1650" dirty="0">
                <a:latin typeface="+mj-lt"/>
              </a:rPr>
              <a:t>” SS)</a:t>
            </a:r>
          </a:p>
          <a:p>
            <a:pPr marL="342900" lvl="1" indent="0">
              <a:lnSpc>
                <a:spcPct val="90000"/>
              </a:lnSpc>
              <a:buNone/>
            </a:pPr>
            <a:endParaRPr lang="hr-HR" altLang="sr-Latn-RS" sz="1500" dirty="0"/>
          </a:p>
          <a:p>
            <a:pPr marL="342900" lvl="1" indent="0">
              <a:lnSpc>
                <a:spcPct val="90000"/>
              </a:lnSpc>
              <a:buNone/>
            </a:pPr>
            <a:r>
              <a:rPr lang="hr-HR" altLang="sr-Latn-RS" sz="1500" dirty="0"/>
              <a:t>						</a:t>
            </a:r>
          </a:p>
          <a:p>
            <a:pPr marL="342900" lvl="1" indent="0">
              <a:lnSpc>
                <a:spcPct val="90000"/>
              </a:lnSpc>
              <a:buNone/>
            </a:pPr>
            <a:r>
              <a:rPr lang="hr-HR" altLang="sr-Latn-RS" sz="1500" dirty="0"/>
              <a:t>		</a:t>
            </a:r>
          </a:p>
          <a:p>
            <a:pPr marL="342900" lvl="1" indent="0">
              <a:lnSpc>
                <a:spcPct val="90000"/>
              </a:lnSpc>
              <a:buNone/>
            </a:pPr>
            <a:endParaRPr lang="hr-HR" altLang="sr-Latn-RS" sz="1500" dirty="0"/>
          </a:p>
          <a:p>
            <a:pPr marL="342900" lvl="1" indent="0">
              <a:lnSpc>
                <a:spcPct val="90000"/>
              </a:lnSpc>
              <a:buNone/>
            </a:pPr>
            <a:r>
              <a:rPr lang="hr-HR" sz="1500" dirty="0"/>
              <a:t>				</a:t>
            </a:r>
          </a:p>
          <a:p>
            <a:pPr marL="342900" lvl="1" indent="0">
              <a:lnSpc>
                <a:spcPct val="90000"/>
              </a:lnSpc>
              <a:buNone/>
            </a:pPr>
            <a:endParaRPr lang="hr-HR" altLang="sr-Latn-RS" sz="1500" dirty="0"/>
          </a:p>
        </p:txBody>
      </p:sp>
      <p:sp>
        <p:nvSpPr>
          <p:cNvPr id="2" name="Rectangle 1"/>
          <p:cNvSpPr/>
          <p:nvPr/>
        </p:nvSpPr>
        <p:spPr>
          <a:xfrm>
            <a:off x="2448064" y="1780401"/>
            <a:ext cx="1098378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sr-Latn-RS" sz="1013" dirty="0"/>
              <a:t>(SS) = </a:t>
            </a:r>
            <a:r>
              <a:rPr lang="el-GR" altLang="sr-Latn-RS" sz="1013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sr-Latn-RS" sz="101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(Y</a:t>
            </a:r>
            <a:r>
              <a:rPr lang="en-US" altLang="sr-Latn-RS" sz="1013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sr-Latn-RS" sz="101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Y)</a:t>
            </a:r>
            <a:r>
              <a:rPr lang="en-US" altLang="sr-Latn-RS" sz="1013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hr-HR" sz="1013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628650" y="2343147"/>
          <a:ext cx="5486400" cy="282787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7288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1" u="none" strike="noStrike" dirty="0">
                          <a:effectLst/>
                        </a:rPr>
                        <a:t>RAZRED_1</a:t>
                      </a:r>
                      <a:endParaRPr lang="hr-HR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1" u="none" strike="noStrike">
                          <a:effectLst/>
                        </a:rPr>
                        <a:t>RAZRED_2</a:t>
                      </a:r>
                      <a:endParaRPr lang="hr-HR" sz="10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1" u="none" strike="noStrike" dirty="0">
                          <a:effectLst/>
                        </a:rPr>
                        <a:t>MEAN_1</a:t>
                      </a:r>
                      <a:endParaRPr lang="hr-HR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1" u="none" strike="noStrike">
                          <a:effectLst/>
                        </a:rPr>
                        <a:t>MEAN_2</a:t>
                      </a:r>
                      <a:endParaRPr lang="hr-HR" sz="10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1" u="none" strike="noStrike">
                          <a:effectLst/>
                        </a:rPr>
                        <a:t>DEV_1</a:t>
                      </a:r>
                      <a:endParaRPr lang="hr-HR" sz="10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1" u="none" strike="noStrike">
                          <a:effectLst/>
                        </a:rPr>
                        <a:t>DEV_2</a:t>
                      </a:r>
                      <a:endParaRPr lang="hr-HR" sz="10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1" u="none" strike="noStrike">
                          <a:effectLst/>
                        </a:rPr>
                        <a:t>SS_1</a:t>
                      </a:r>
                      <a:endParaRPr lang="hr-HR" sz="10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1" u="none" strike="noStrike" dirty="0">
                          <a:effectLst/>
                        </a:rPr>
                        <a:t>SS_2</a:t>
                      </a:r>
                      <a:endParaRPr lang="hr-HR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251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102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127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 dirty="0">
                          <a:effectLst/>
                        </a:rPr>
                        <a:t>110,23</a:t>
                      </a:r>
                      <a:endParaRPr lang="hr-H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-8,54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16,77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72,91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 dirty="0">
                          <a:effectLst/>
                        </a:rPr>
                        <a:t>281,21</a:t>
                      </a:r>
                      <a:endParaRPr lang="hr-H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251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128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131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 dirty="0">
                          <a:effectLst/>
                        </a:rPr>
                        <a:t>110,23</a:t>
                      </a:r>
                      <a:endParaRPr lang="hr-H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17,46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20,77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304,91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431,36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251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131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96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 dirty="0">
                          <a:effectLst/>
                        </a:rPr>
                        <a:t>110,23</a:t>
                      </a:r>
                      <a:endParaRPr lang="hr-H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20,46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-14,23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418,67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202,51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251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98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80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-12,54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-30,23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157,21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913,90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7251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140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93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 dirty="0">
                          <a:effectLst/>
                        </a:rPr>
                        <a:t>29,46</a:t>
                      </a:r>
                      <a:endParaRPr lang="hr-H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-17,23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867,98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296,90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7251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93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120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 dirty="0">
                          <a:effectLst/>
                        </a:rPr>
                        <a:t>-17,54</a:t>
                      </a:r>
                      <a:endParaRPr lang="hr-H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9,77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307,60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95,44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7251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109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-1,23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0,29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1,51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3027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115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162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4,46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 dirty="0">
                          <a:effectLst/>
                        </a:rPr>
                        <a:t>51,77</a:t>
                      </a:r>
                      <a:endParaRPr lang="hr-H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 dirty="0">
                          <a:effectLst/>
                        </a:rPr>
                        <a:t>19,91</a:t>
                      </a:r>
                      <a:endParaRPr lang="hr-H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2680,05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7251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109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103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-1,54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-7,23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 dirty="0">
                          <a:effectLst/>
                        </a:rPr>
                        <a:t>2,37</a:t>
                      </a:r>
                      <a:endParaRPr lang="hr-H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52,28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7251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89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111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-21,54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0,77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 dirty="0">
                          <a:effectLst/>
                        </a:rPr>
                        <a:t>463,91</a:t>
                      </a:r>
                      <a:endParaRPr lang="hr-H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0,59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7251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106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109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-4,54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-1,23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 dirty="0">
                          <a:effectLst/>
                        </a:rPr>
                        <a:t>20,60</a:t>
                      </a:r>
                      <a:endParaRPr lang="hr-H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1,51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7251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119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87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8,46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-23,23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 dirty="0">
                          <a:effectLst/>
                        </a:rPr>
                        <a:t>71,60</a:t>
                      </a:r>
                      <a:endParaRPr lang="hr-H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539,67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7251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97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105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-13,54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-5,23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183,29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 dirty="0">
                          <a:effectLst/>
                        </a:rPr>
                        <a:t>27,36</a:t>
                      </a:r>
                      <a:endParaRPr lang="hr-H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3027">
                <a:tc>
                  <a:txBody>
                    <a:bodyPr/>
                    <a:lstStyle/>
                    <a:p>
                      <a:pPr algn="l" fontAlgn="b"/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b="1" u="none" strike="noStrike" dirty="0">
                          <a:effectLst/>
                        </a:rPr>
                        <a:t>0,00</a:t>
                      </a:r>
                      <a:endParaRPr lang="hr-HR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b="1" u="none" strike="noStrike" dirty="0">
                          <a:effectLst/>
                        </a:rPr>
                        <a:t>0,00</a:t>
                      </a:r>
                      <a:endParaRPr lang="hr-HR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b="1" u="none" strike="noStrike" dirty="0">
                          <a:effectLst/>
                        </a:rPr>
                        <a:t>2891,23</a:t>
                      </a:r>
                      <a:endParaRPr lang="hr-HR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b="1" u="none" strike="noStrike" dirty="0">
                          <a:effectLst/>
                        </a:rPr>
                        <a:t>5524,31</a:t>
                      </a:r>
                      <a:endParaRPr lang="hr-HR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cxnSp>
        <p:nvCxnSpPr>
          <p:cNvPr id="8" name="Straight Connector 7"/>
          <p:cNvCxnSpPr/>
          <p:nvPr/>
        </p:nvCxnSpPr>
        <p:spPr>
          <a:xfrm>
            <a:off x="3600450" y="1828800"/>
            <a:ext cx="114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13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hr-HR" altLang="sr-Latn-RS" sz="3000" dirty="0"/>
              <a:t>Varijanca – prosječna suma kvadrata</a:t>
            </a:r>
          </a:p>
        </p:txBody>
      </p:sp>
      <p:sp>
        <p:nvSpPr>
          <p:cNvPr id="126980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176338"/>
            <a:ext cx="6172200" cy="339447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hr-HR" altLang="sr-Latn-RS" sz="1650" b="1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sz="1650" b="1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1650" dirty="0">
                <a:latin typeface="+mj-lt"/>
              </a:rPr>
              <a:t>				</a:t>
            </a:r>
            <a:endParaRPr lang="en-US" altLang="sr-Latn-RS" sz="1650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			   </a:t>
            </a:r>
            <a:r>
              <a:rPr lang="hr-HR" altLang="sr-Latn-RS" sz="1650" dirty="0"/>
              <a:t>				</a:t>
            </a:r>
          </a:p>
          <a:p>
            <a:pPr marL="0" indent="0">
              <a:buNone/>
            </a:pPr>
            <a:endParaRPr lang="hr-HR" altLang="sr-Latn-RS" sz="1650" dirty="0"/>
          </a:p>
          <a:p>
            <a:pPr marL="0" indent="0">
              <a:buNone/>
            </a:pPr>
            <a:r>
              <a:rPr lang="hr-HR" altLang="sr-Latn-RS" sz="1650" dirty="0"/>
              <a:t>				</a:t>
            </a:r>
            <a:endParaRPr lang="en-US" altLang="sr-Latn-RS" sz="1650" dirty="0"/>
          </a:p>
        </p:txBody>
      </p:sp>
      <p:sp>
        <p:nvSpPr>
          <p:cNvPr id="1269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A68D70-AEC9-4D8B-9336-B65D6C0DE022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178</a:t>
            </a:fld>
            <a:endParaRPr lang="en-US" altLang="sr-Latn-RS" sz="105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103873"/>
            <a:ext cx="65" cy="207749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dirty="0"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7200" y="1232893"/>
            <a:ext cx="6172200" cy="339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lnSpc>
                <a:spcPct val="150000"/>
              </a:lnSpc>
              <a:buNone/>
            </a:pPr>
            <a:r>
              <a:rPr lang="hr-HR" sz="1500" dirty="0"/>
              <a:t>		 	</a:t>
            </a:r>
            <a:r>
              <a:rPr lang="en-US" sz="1500" dirty="0"/>
              <a:t>Ϭ</a:t>
            </a:r>
            <a:r>
              <a:rPr lang="hr-HR" altLang="sr-Latn-RS" sz="15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hr-HR" altLang="sr-Latn-R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l-GR" altLang="sr-Latn-R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sr-Latn-RS" sz="1500" dirty="0"/>
              <a:t>(Y</a:t>
            </a:r>
            <a:r>
              <a:rPr lang="en-US" altLang="sr-Latn-RS" sz="1500" i="1" baseline="-25000" dirty="0"/>
              <a:t>i</a:t>
            </a:r>
            <a:r>
              <a:rPr lang="en-US" altLang="sr-Latn-RS" sz="1500" dirty="0"/>
              <a:t> – Y)</a:t>
            </a:r>
            <a:r>
              <a:rPr lang="en-US" altLang="sr-Latn-RS" sz="1500" baseline="30000" dirty="0"/>
              <a:t>2</a:t>
            </a:r>
            <a:r>
              <a:rPr lang="en-US" altLang="sr-Latn-RS" sz="1500" dirty="0"/>
              <a:t> / n </a:t>
            </a:r>
            <a:r>
              <a:rPr lang="hr-HR" altLang="sr-Latn-RS" sz="1125" dirty="0"/>
              <a:t>POPULACIJA</a:t>
            </a:r>
            <a:r>
              <a:rPr lang="hr-HR" sz="1500" dirty="0"/>
              <a:t>			</a:t>
            </a:r>
            <a:r>
              <a:rPr lang="hr-HR" altLang="sr-Latn-RS" sz="1500" dirty="0"/>
              <a:t>		s</a:t>
            </a:r>
            <a:r>
              <a:rPr lang="hr-HR" altLang="sr-Latn-RS" sz="15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hr-HR" altLang="sr-Latn-R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l-GR" altLang="sr-Latn-R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sr-Latn-RS" sz="1500" dirty="0"/>
              <a:t>(Y</a:t>
            </a:r>
            <a:r>
              <a:rPr lang="en-US" altLang="sr-Latn-RS" sz="1500" i="1" baseline="-25000" dirty="0"/>
              <a:t>i</a:t>
            </a:r>
            <a:r>
              <a:rPr lang="en-US" altLang="sr-Latn-RS" sz="1500" dirty="0"/>
              <a:t> – Y)</a:t>
            </a:r>
            <a:r>
              <a:rPr lang="en-US" altLang="sr-Latn-RS" sz="1500" baseline="30000" dirty="0"/>
              <a:t>2</a:t>
            </a:r>
            <a:r>
              <a:rPr lang="en-US" altLang="sr-Latn-RS" sz="1500" dirty="0"/>
              <a:t> / n – 1</a:t>
            </a:r>
            <a:r>
              <a:rPr lang="hr-HR" altLang="sr-Latn-RS" sz="1500" dirty="0"/>
              <a:t> </a:t>
            </a:r>
            <a:r>
              <a:rPr lang="hr-HR" altLang="sr-Latn-RS" sz="1125" dirty="0"/>
              <a:t>UZORAK</a:t>
            </a:r>
          </a:p>
          <a:p>
            <a:pPr marL="342900" lvl="1" indent="0">
              <a:lnSpc>
                <a:spcPct val="90000"/>
              </a:lnSpc>
              <a:buNone/>
            </a:pPr>
            <a:r>
              <a:rPr lang="hr-HR" altLang="sr-Latn-RS" sz="1500" dirty="0"/>
              <a:t>					</a:t>
            </a:r>
          </a:p>
          <a:p>
            <a:pPr marL="342900" lvl="1" indent="0">
              <a:lnSpc>
                <a:spcPct val="90000"/>
              </a:lnSpc>
              <a:buNone/>
            </a:pPr>
            <a:r>
              <a:rPr lang="hr-HR" altLang="sr-Latn-RS" sz="1500" dirty="0"/>
              <a:t>		</a:t>
            </a:r>
          </a:p>
          <a:p>
            <a:pPr marL="342900" lvl="1" indent="0">
              <a:lnSpc>
                <a:spcPct val="90000"/>
              </a:lnSpc>
              <a:buNone/>
            </a:pPr>
            <a:endParaRPr lang="hr-HR" altLang="sr-Latn-RS" sz="1500" dirty="0"/>
          </a:p>
          <a:p>
            <a:pPr marL="342900" lvl="1" indent="0">
              <a:lnSpc>
                <a:spcPct val="90000"/>
              </a:lnSpc>
              <a:buNone/>
            </a:pPr>
            <a:r>
              <a:rPr lang="hr-HR" sz="1500" dirty="0"/>
              <a:t>				</a:t>
            </a:r>
          </a:p>
          <a:p>
            <a:pPr marL="342900" lvl="1" indent="0">
              <a:lnSpc>
                <a:spcPct val="90000"/>
              </a:lnSpc>
              <a:buNone/>
            </a:pPr>
            <a:endParaRPr lang="hr-HR" altLang="sr-Latn-RS" sz="15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628650" y="2343147"/>
          <a:ext cx="5486400" cy="282787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7288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1" u="none" strike="noStrike" dirty="0">
                          <a:effectLst/>
                        </a:rPr>
                        <a:t>RAZRED_1</a:t>
                      </a:r>
                      <a:endParaRPr lang="hr-HR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1" u="none" strike="noStrike">
                          <a:effectLst/>
                        </a:rPr>
                        <a:t>RAZRED_2</a:t>
                      </a:r>
                      <a:endParaRPr lang="hr-HR" sz="10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1" u="none" strike="noStrike" dirty="0">
                          <a:effectLst/>
                        </a:rPr>
                        <a:t>MEAN_1</a:t>
                      </a:r>
                      <a:endParaRPr lang="hr-HR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1" u="none" strike="noStrike">
                          <a:effectLst/>
                        </a:rPr>
                        <a:t>MEAN_2</a:t>
                      </a:r>
                      <a:endParaRPr lang="hr-HR" sz="10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1" u="none" strike="noStrike">
                          <a:effectLst/>
                        </a:rPr>
                        <a:t>DEV_1</a:t>
                      </a:r>
                      <a:endParaRPr lang="hr-HR" sz="10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1" u="none" strike="noStrike">
                          <a:effectLst/>
                        </a:rPr>
                        <a:t>DEV_2</a:t>
                      </a:r>
                      <a:endParaRPr lang="hr-HR" sz="10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1" u="none" strike="noStrike">
                          <a:effectLst/>
                        </a:rPr>
                        <a:t>SS_1</a:t>
                      </a:r>
                      <a:endParaRPr lang="hr-HR" sz="10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1" u="none" strike="noStrike" dirty="0">
                          <a:effectLst/>
                        </a:rPr>
                        <a:t>SS_2</a:t>
                      </a:r>
                      <a:endParaRPr lang="hr-HR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251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102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127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 dirty="0">
                          <a:effectLst/>
                        </a:rPr>
                        <a:t>110,23</a:t>
                      </a:r>
                      <a:endParaRPr lang="hr-H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-8,54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16,77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72,91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 dirty="0">
                          <a:effectLst/>
                        </a:rPr>
                        <a:t>281,21</a:t>
                      </a:r>
                      <a:endParaRPr lang="hr-H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251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128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131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 dirty="0">
                          <a:effectLst/>
                        </a:rPr>
                        <a:t>110,23</a:t>
                      </a:r>
                      <a:endParaRPr lang="hr-H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17,46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20,77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304,91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431,36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251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131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96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 dirty="0">
                          <a:effectLst/>
                        </a:rPr>
                        <a:t>110,23</a:t>
                      </a:r>
                      <a:endParaRPr lang="hr-H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20,46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-14,23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418,67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202,51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251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98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80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-12,54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-30,23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157,21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913,90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7251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140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93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 dirty="0">
                          <a:effectLst/>
                        </a:rPr>
                        <a:t>29,46</a:t>
                      </a:r>
                      <a:endParaRPr lang="hr-H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-17,23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867,98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296,90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7251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93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120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 dirty="0">
                          <a:effectLst/>
                        </a:rPr>
                        <a:t>-17,54</a:t>
                      </a:r>
                      <a:endParaRPr lang="hr-H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9,77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307,60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95,44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7251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109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-1,23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0,29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1,51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3027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115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162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4,46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 dirty="0">
                          <a:effectLst/>
                        </a:rPr>
                        <a:t>51,77</a:t>
                      </a:r>
                      <a:endParaRPr lang="hr-H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 dirty="0">
                          <a:effectLst/>
                        </a:rPr>
                        <a:t>19,91</a:t>
                      </a:r>
                      <a:endParaRPr lang="hr-H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2680,05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7251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109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103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-1,54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-7,23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 dirty="0">
                          <a:effectLst/>
                        </a:rPr>
                        <a:t>2,37</a:t>
                      </a:r>
                      <a:endParaRPr lang="hr-H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52,28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7251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89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111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-21,54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0,77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 dirty="0">
                          <a:effectLst/>
                        </a:rPr>
                        <a:t>463,91</a:t>
                      </a:r>
                      <a:endParaRPr lang="hr-H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0,59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7251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106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109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-4,54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-1,23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 dirty="0">
                          <a:effectLst/>
                        </a:rPr>
                        <a:t>20,60</a:t>
                      </a:r>
                      <a:endParaRPr lang="hr-H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1,51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7251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119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87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8,46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-23,23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 dirty="0">
                          <a:effectLst/>
                        </a:rPr>
                        <a:t>71,60</a:t>
                      </a:r>
                      <a:endParaRPr lang="hr-H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539,67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7251"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97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105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110,23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-13,54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-5,23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>
                          <a:effectLst/>
                        </a:rPr>
                        <a:t>183,29</a:t>
                      </a:r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u="none" strike="noStrike" dirty="0">
                          <a:effectLst/>
                        </a:rPr>
                        <a:t>27,36</a:t>
                      </a:r>
                      <a:endParaRPr lang="hr-H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3027">
                <a:tc>
                  <a:txBody>
                    <a:bodyPr/>
                    <a:lstStyle/>
                    <a:p>
                      <a:pPr algn="l" fontAlgn="b"/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hr-HR" sz="1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b="1" u="none" strike="noStrike" dirty="0">
                          <a:effectLst/>
                        </a:rPr>
                        <a:t>0,00</a:t>
                      </a:r>
                      <a:endParaRPr lang="hr-HR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b="1" u="none" strike="noStrike" dirty="0">
                          <a:effectLst/>
                        </a:rPr>
                        <a:t>0,00</a:t>
                      </a:r>
                      <a:endParaRPr lang="hr-HR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b="1" u="none" strike="noStrike" dirty="0">
                          <a:effectLst/>
                        </a:rPr>
                        <a:t>2891,23</a:t>
                      </a:r>
                      <a:endParaRPr lang="hr-HR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b="1" u="none" strike="noStrike" dirty="0">
                          <a:effectLst/>
                        </a:rPr>
                        <a:t>5524,31</a:t>
                      </a:r>
                      <a:endParaRPr lang="hr-HR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3371850" y="1657350"/>
            <a:ext cx="1714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371850" y="1314450"/>
            <a:ext cx="1714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72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hr-HR" altLang="sr-Latn-RS" sz="3000" dirty="0"/>
              <a:t>Varijanca – standardna devijacija</a:t>
            </a:r>
          </a:p>
        </p:txBody>
      </p:sp>
      <p:sp>
        <p:nvSpPr>
          <p:cNvPr id="126980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176338"/>
            <a:ext cx="6172200" cy="339447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hr-HR" altLang="sr-Latn-RS" sz="1650" b="1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sz="1650" b="1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1650" dirty="0">
                <a:latin typeface="+mj-lt"/>
              </a:rPr>
              <a:t>				</a:t>
            </a:r>
            <a:endParaRPr lang="en-US" altLang="sr-Latn-RS" sz="1650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			   </a:t>
            </a:r>
            <a:r>
              <a:rPr lang="hr-HR" altLang="sr-Latn-RS" sz="1650" dirty="0"/>
              <a:t>				</a:t>
            </a:r>
          </a:p>
          <a:p>
            <a:pPr marL="0" indent="0">
              <a:buNone/>
            </a:pPr>
            <a:endParaRPr lang="hr-HR" altLang="sr-Latn-RS" sz="1650" dirty="0"/>
          </a:p>
          <a:p>
            <a:pPr marL="0" indent="0">
              <a:buNone/>
            </a:pPr>
            <a:r>
              <a:rPr lang="hr-HR" altLang="sr-Latn-RS" sz="1650" dirty="0"/>
              <a:t>				</a:t>
            </a:r>
            <a:endParaRPr lang="en-US" altLang="sr-Latn-RS" sz="1650" dirty="0"/>
          </a:p>
        </p:txBody>
      </p:sp>
      <p:sp>
        <p:nvSpPr>
          <p:cNvPr id="1269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A68D70-AEC9-4D8B-9336-B65D6C0DE022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179</a:t>
            </a:fld>
            <a:endParaRPr lang="en-US" altLang="sr-Latn-RS" sz="105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103873"/>
            <a:ext cx="65" cy="207749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dirty="0"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7200" y="1291828"/>
            <a:ext cx="6172200" cy="339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lnSpc>
                <a:spcPct val="150000"/>
              </a:lnSpc>
              <a:buNone/>
            </a:pPr>
            <a:r>
              <a:rPr lang="hr-HR" altLang="sr-Latn-RS" sz="1500" dirty="0"/>
              <a:t>Varijanca teška za interpretaciju.</a:t>
            </a:r>
          </a:p>
          <a:p>
            <a:pPr marL="342900" lvl="1" indent="0">
              <a:lnSpc>
                <a:spcPct val="150000"/>
              </a:lnSpc>
              <a:buNone/>
            </a:pPr>
            <a:r>
              <a:rPr lang="hr-HR" altLang="sr-Latn-RS" sz="1500" dirty="0"/>
              <a:t>Standardna devijacija – drugi korijen od varijance = prosječno odstupanje mjerenja od prosjeka.</a:t>
            </a:r>
          </a:p>
          <a:p>
            <a:pPr>
              <a:buFont typeface="Wingdings" panose="05000000000000000000" pitchFamily="2" charset="2"/>
              <a:buNone/>
            </a:pPr>
            <a:endParaRPr lang="en-US" altLang="sr-Latn-RS" sz="1800" dirty="0"/>
          </a:p>
          <a:p>
            <a:pPr marL="342900" lvl="1" indent="0">
              <a:lnSpc>
                <a:spcPct val="150000"/>
              </a:lnSpc>
              <a:buNone/>
            </a:pPr>
            <a:endParaRPr lang="en-US" altLang="sr-Latn-RS" sz="1500" dirty="0"/>
          </a:p>
          <a:p>
            <a:pPr marL="342900" lvl="1" indent="0">
              <a:lnSpc>
                <a:spcPct val="150000"/>
              </a:lnSpc>
              <a:buNone/>
            </a:pPr>
            <a:endParaRPr lang="hr-HR" altLang="sr-Latn-RS" sz="1125" dirty="0"/>
          </a:p>
          <a:p>
            <a:pPr marL="342900" lvl="1" indent="0">
              <a:lnSpc>
                <a:spcPct val="90000"/>
              </a:lnSpc>
              <a:buNone/>
            </a:pPr>
            <a:r>
              <a:rPr lang="hr-HR" altLang="sr-Latn-RS" sz="1500" dirty="0"/>
              <a:t>					</a:t>
            </a:r>
          </a:p>
          <a:p>
            <a:pPr marL="342900" lvl="1" indent="0">
              <a:lnSpc>
                <a:spcPct val="90000"/>
              </a:lnSpc>
              <a:buNone/>
            </a:pPr>
            <a:r>
              <a:rPr lang="hr-HR" altLang="sr-Latn-RS" sz="1500" dirty="0"/>
              <a:t>		</a:t>
            </a:r>
          </a:p>
          <a:p>
            <a:pPr marL="342900" lvl="1" indent="0">
              <a:lnSpc>
                <a:spcPct val="90000"/>
              </a:lnSpc>
              <a:buNone/>
            </a:pPr>
            <a:endParaRPr lang="hr-HR" altLang="sr-Latn-RS" sz="1500" dirty="0"/>
          </a:p>
          <a:p>
            <a:pPr marL="342900" lvl="1" indent="0">
              <a:lnSpc>
                <a:spcPct val="90000"/>
              </a:lnSpc>
              <a:buNone/>
            </a:pPr>
            <a:r>
              <a:rPr lang="hr-HR" sz="1500" dirty="0"/>
              <a:t>				</a:t>
            </a:r>
          </a:p>
          <a:p>
            <a:pPr marL="342900" lvl="1" indent="0">
              <a:lnSpc>
                <a:spcPct val="90000"/>
              </a:lnSpc>
              <a:buNone/>
            </a:pPr>
            <a:endParaRPr lang="hr-HR" altLang="sr-Latn-RS" sz="1500" dirty="0"/>
          </a:p>
        </p:txBody>
      </p:sp>
      <p:sp>
        <p:nvSpPr>
          <p:cNvPr id="2" name="TextBox 1"/>
          <p:cNvSpPr txBox="1"/>
          <p:nvPr/>
        </p:nvSpPr>
        <p:spPr>
          <a:xfrm>
            <a:off x="1143000" y="2628900"/>
            <a:ext cx="1428750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013" dirty="0"/>
              <a:t>UZORAK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43000" y="3593306"/>
            <a:ext cx="1428750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013" dirty="0"/>
              <a:t>POPULACIJA</a:t>
            </a:r>
          </a:p>
        </p:txBody>
      </p:sp>
      <p:pic>
        <p:nvPicPr>
          <p:cNvPr id="214024" name="Picture 8" descr="http://www.mathsisfun.com/data/images/standard-deviation-formula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582" y="3993355"/>
            <a:ext cx="1350169" cy="46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026" name="Picture 10" descr="http://www.mathsisfun.com/data/images/standard-deviation-sampl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971800"/>
            <a:ext cx="1543050" cy="46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030" name="Picture 14" descr="http://www.dplot.com/probscale/normal-distributions-graph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3"/>
          <a:stretch/>
        </p:blipFill>
        <p:spPr bwMode="auto">
          <a:xfrm>
            <a:off x="3771900" y="2571045"/>
            <a:ext cx="2257425" cy="222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19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Prvi </a:t>
            </a:r>
            <a:r>
              <a:rPr lang="hr-HR" dirty="0"/>
              <a:t>koraci su R-u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endParaRPr lang="hr-HR" dirty="0"/>
          </a:p>
          <a:p>
            <a:r>
              <a:rPr lang="hr-HR" dirty="0" smtClean="0"/>
              <a:t>Otvorite </a:t>
            </a:r>
            <a:r>
              <a:rPr lang="hr-HR" dirty="0"/>
              <a:t>sustav R. </a:t>
            </a:r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endParaRPr lang="hr-HR" dirty="0"/>
          </a:p>
          <a:p>
            <a:pPr marL="0" indent="0" algn="ctr">
              <a:buNone/>
            </a:pPr>
            <a:r>
              <a:rPr lang="hr-HR" dirty="0"/>
              <a:t>"</a:t>
            </a:r>
            <a:r>
              <a:rPr lang="hr-HR" dirty="0" smtClean="0"/>
              <a:t>S720_poglavlje_1.R". 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8917588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3000" dirty="0"/>
              <a:t>Raspon, IQR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sz="1300" dirty="0"/>
              <a:t>Raspon podataka – razlika između najveće i najmanje vrijednosti.</a:t>
            </a:r>
          </a:p>
          <a:p>
            <a:endParaRPr lang="hr-HR" sz="1300" dirty="0" smtClean="0"/>
          </a:p>
          <a:p>
            <a:r>
              <a:rPr lang="hr-HR" sz="1300" smtClean="0"/>
              <a:t>Interkvartilni </a:t>
            </a:r>
            <a:r>
              <a:rPr lang="hr-HR" sz="1300" dirty="0"/>
              <a:t>raspon (IQR) Q3 – Q1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180</a:t>
            </a:fld>
            <a:endParaRPr lang="en-US" altLang="sr-Latn-R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2400300"/>
            <a:ext cx="2264569" cy="124301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457450" y="3143250"/>
            <a:ext cx="0" cy="971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14850" y="3143250"/>
            <a:ext cx="0" cy="971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902420" y="3943350"/>
            <a:ext cx="11272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900" dirty="0"/>
              <a:t>RASPON PODATAKA</a:t>
            </a:r>
          </a:p>
        </p:txBody>
      </p:sp>
    </p:spTree>
    <p:extLst>
      <p:ext uri="{BB962C8B-B14F-4D97-AF65-F5344CB8AC3E}">
        <p14:creationId xmlns:p14="http://schemas.microsoft.com/office/powerpoint/2010/main" val="106535757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hr-HR" altLang="sr-Latn-RS" sz="3000" dirty="0"/>
              <a:t>Koeficijent varijacije</a:t>
            </a:r>
            <a:endParaRPr lang="en-US" altLang="sr-Latn-RS" sz="3000" dirty="0">
              <a:latin typeface="+mj-lt"/>
            </a:endParaRPr>
          </a:p>
        </p:txBody>
      </p:sp>
      <p:sp>
        <p:nvSpPr>
          <p:cNvPr id="126980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176338"/>
            <a:ext cx="6172200" cy="339447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hr-HR" altLang="sr-Latn-RS" sz="1650" b="1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dirty="0"/>
          </a:p>
          <a:p>
            <a:pPr marL="342900" lvl="1" indent="0">
              <a:buNone/>
            </a:pPr>
            <a:endParaRPr lang="hr-HR" altLang="sr-Latn-RS" dirty="0" smtClean="0"/>
          </a:p>
          <a:p>
            <a:pPr marL="342900" lvl="1" indent="0">
              <a:buNone/>
            </a:pPr>
            <a:endParaRPr lang="hr-HR" altLang="sr-Latn-RS" sz="1650" b="1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1650" dirty="0">
                <a:latin typeface="+mj-lt"/>
              </a:rPr>
              <a:t>				</a:t>
            </a:r>
            <a:endParaRPr lang="en-US" altLang="sr-Latn-RS" sz="1650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1800" dirty="0">
                <a:solidFill>
                  <a:srgbClr val="000000"/>
                </a:solidFill>
                <a:latin typeface="Lucida Console" panose="020B0609040504020204" pitchFamily="49" charset="0"/>
              </a:rPr>
              <a:t>			   </a:t>
            </a:r>
            <a:r>
              <a:rPr lang="hr-HR" altLang="sr-Latn-RS" sz="1650" dirty="0"/>
              <a:t>				</a:t>
            </a:r>
          </a:p>
          <a:p>
            <a:pPr marL="0" indent="0">
              <a:buNone/>
            </a:pPr>
            <a:endParaRPr lang="hr-HR" altLang="sr-Latn-RS" sz="1650" dirty="0"/>
          </a:p>
          <a:p>
            <a:pPr marL="0" indent="0">
              <a:buNone/>
            </a:pPr>
            <a:r>
              <a:rPr lang="hr-HR" altLang="sr-Latn-RS" sz="1650" dirty="0"/>
              <a:t>				</a:t>
            </a:r>
            <a:endParaRPr lang="en-US" altLang="sr-Latn-RS" sz="1650" dirty="0"/>
          </a:p>
        </p:txBody>
      </p:sp>
      <p:sp>
        <p:nvSpPr>
          <p:cNvPr id="1269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A68D70-AEC9-4D8B-9336-B65D6C0DE022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181</a:t>
            </a:fld>
            <a:endParaRPr lang="en-US" altLang="sr-Latn-RS" sz="105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103873"/>
            <a:ext cx="65" cy="207749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dirty="0"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7200" y="1232893"/>
            <a:ext cx="6172200" cy="339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90000"/>
              </a:lnSpc>
            </a:pPr>
            <a:endParaRPr lang="hr-HR" altLang="sr-Latn-RS" sz="1650" dirty="0"/>
          </a:p>
          <a:p>
            <a:pPr lvl="1">
              <a:lnSpc>
                <a:spcPct val="90000"/>
              </a:lnSpc>
            </a:pPr>
            <a:r>
              <a:rPr lang="hr-HR" altLang="sr-Latn-RS" sz="1650" dirty="0"/>
              <a:t>Ukoliko želimo usporediti stupanj varijabilnosti dvije varijable ili iste varijable mjerene na dva uzorka (skupa).</a:t>
            </a:r>
          </a:p>
          <a:p>
            <a:pPr lvl="1">
              <a:lnSpc>
                <a:spcPct val="90000"/>
              </a:lnSpc>
            </a:pPr>
            <a:endParaRPr lang="hr-HR" altLang="sr-Latn-RS" sz="1650" dirty="0"/>
          </a:p>
          <a:p>
            <a:pPr lvl="1">
              <a:lnSpc>
                <a:spcPct val="90000"/>
              </a:lnSpc>
            </a:pPr>
            <a:r>
              <a:rPr lang="hr-HR" altLang="sr-Latn-RS" sz="1650" dirty="0"/>
              <a:t>Omjer standardne devijacije i aritmetičke sredine izražen u postotku.</a:t>
            </a:r>
          </a:p>
          <a:p>
            <a:pPr marL="342900" lvl="1" indent="0">
              <a:lnSpc>
                <a:spcPct val="90000"/>
              </a:lnSpc>
              <a:buNone/>
            </a:pPr>
            <a:endParaRPr lang="hr-HR" altLang="sr-Latn-RS" sz="1650" dirty="0"/>
          </a:p>
          <a:p>
            <a:pPr marL="342900" lvl="1" indent="0">
              <a:lnSpc>
                <a:spcPct val="90000"/>
              </a:lnSpc>
              <a:buNone/>
            </a:pPr>
            <a:endParaRPr lang="hr-HR" altLang="sr-Latn-RS" sz="1650" dirty="0"/>
          </a:p>
          <a:p>
            <a:pPr marL="342900" lvl="1" indent="0">
              <a:lnSpc>
                <a:spcPct val="90000"/>
              </a:lnSpc>
              <a:buNone/>
            </a:pPr>
            <a:r>
              <a:rPr lang="hr-HR" altLang="sr-Latn-RS" sz="1650" dirty="0"/>
              <a:t>			CV = </a:t>
            </a:r>
            <a:r>
              <a:rPr lang="hr-HR" sz="1800" dirty="0"/>
              <a:t>Ϭ </a:t>
            </a:r>
            <a:r>
              <a:rPr lang="hr-HR" altLang="sr-Latn-RS" sz="1650" dirty="0"/>
              <a:t>/  X * 100</a:t>
            </a:r>
            <a:r>
              <a:rPr lang="hr-HR" altLang="sr-Latn-RS" sz="1350" dirty="0"/>
              <a:t> </a:t>
            </a:r>
          </a:p>
          <a:p>
            <a:pPr lvl="1">
              <a:lnSpc>
                <a:spcPct val="90000"/>
              </a:lnSpc>
            </a:pPr>
            <a:endParaRPr lang="hr-HR" altLang="sr-Latn-RS" sz="1500" dirty="0"/>
          </a:p>
          <a:p>
            <a:pPr marL="342900" lvl="1" indent="0">
              <a:lnSpc>
                <a:spcPct val="90000"/>
              </a:lnSpc>
              <a:buNone/>
            </a:pPr>
            <a:endParaRPr lang="hr-HR" altLang="sr-Latn-RS" sz="1500" dirty="0"/>
          </a:p>
          <a:p>
            <a:pPr marL="342900" lvl="1" indent="0">
              <a:lnSpc>
                <a:spcPct val="90000"/>
              </a:lnSpc>
              <a:buNone/>
            </a:pPr>
            <a:r>
              <a:rPr lang="hr-HR" altLang="sr-Latn-RS" sz="1500" dirty="0"/>
              <a:t>			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485850" y="3371850"/>
            <a:ext cx="171751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236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3000" dirty="0" err="1"/>
              <a:t>Box-whisker</a:t>
            </a:r>
            <a:r>
              <a:rPr lang="hr-HR" sz="3000" dirty="0"/>
              <a:t> plot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1650" dirty="0"/>
              <a:t>Gotove sve mjere deskriptivne statistike na jednom grafu.</a:t>
            </a:r>
          </a:p>
          <a:p>
            <a:r>
              <a:rPr lang="hr-HR" sz="1650" dirty="0"/>
              <a:t>Prikazuje distribuciju varijable.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182</a:t>
            </a:fld>
            <a:endParaRPr lang="en-US" altLang="sr-Latn-R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00" y="2157412"/>
            <a:ext cx="2971800" cy="2528888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2114550" y="3028950"/>
            <a:ext cx="2857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114550" y="4057650"/>
            <a:ext cx="2857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0250" y="3438309"/>
            <a:ext cx="3529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900" dirty="0"/>
              <a:t>IQR</a:t>
            </a:r>
          </a:p>
        </p:txBody>
      </p:sp>
    </p:spTree>
    <p:extLst>
      <p:ext uri="{BB962C8B-B14F-4D97-AF65-F5344CB8AC3E}">
        <p14:creationId xmlns:p14="http://schemas.microsoft.com/office/powerpoint/2010/main" val="253423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3000" dirty="0" err="1"/>
              <a:t>Box-whisker</a:t>
            </a:r>
            <a:r>
              <a:rPr lang="hr-HR" sz="3000" dirty="0"/>
              <a:t> plot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1650" dirty="0"/>
              <a:t>Na našim podacima, IQ razred…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183</a:t>
            </a:fld>
            <a:endParaRPr lang="en-US" altLang="sr-Latn-R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1" y="1670050"/>
            <a:ext cx="4171949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4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Slučajna varijabla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hr-HR" dirty="0" smtClean="0"/>
              <a:t>Slučajna </a:t>
            </a:r>
            <a:r>
              <a:rPr lang="hr-HR" dirty="0"/>
              <a:t>varijabla je varijabla čije vrijednosti variraju na slučajan način. Slučajna varijabla može poprimiti skup mogućih različitih vrijednosti, svaku s pridruženom vjerojatnošću. </a:t>
            </a:r>
          </a:p>
          <a:p>
            <a:pPr marL="0" indent="0">
              <a:buNone/>
            </a:pPr>
            <a:r>
              <a:rPr lang="hr-HR" dirty="0"/>
              <a:t>Pojam vjerojatnosti vezan je uz pojam slučajnog eksperimenta. Eksperiment je proces opserviranja ili mjerenja, čiji ishod tek treba odrediti; slučajan znači da je ishod eksperimenta neizvjestan. </a:t>
            </a:r>
          </a:p>
          <a:p>
            <a:pPr marL="0" indent="0">
              <a:buNone/>
            </a:pPr>
            <a:r>
              <a:rPr lang="hr-HR" dirty="0"/>
              <a:t>Ishodi slučajnog eksperimenta mogu biti jednostavni i / ili složeni. Jednostavni ishodi se ne mogu dekomponirati, a kombinacijom jednostavnih ishoda dobivaju se svi mogući ishodi slučajnog eksperimenta. </a:t>
            </a:r>
          </a:p>
          <a:p>
            <a:pPr marL="0" indent="0">
              <a:buNone/>
            </a:pPr>
            <a:r>
              <a:rPr lang="hr-HR" dirty="0"/>
              <a:t>Uz svaki ishod slučajnog eksperimenta vezana je šansa (vjerojatnost) pojavljivanja tog ishoda. </a:t>
            </a:r>
          </a:p>
          <a:p>
            <a:r>
              <a:rPr lang="hr-HR" dirty="0"/>
              <a:t>Vjerojatnost mora zadovoljavati sljedeća svojstva:</a:t>
            </a:r>
          </a:p>
          <a:p>
            <a:pPr marL="257168" lvl="1" indent="0">
              <a:buNone/>
            </a:pPr>
            <a:r>
              <a:rPr lang="hr-HR" dirty="0"/>
              <a:t>1)	Vjerojatnost (P) određenog jednostavnog ishoda je broj između 0 i 1 koji mjeri šansu da ishod slučajnog eksperimenta bude upravo taj određeni ishod.</a:t>
            </a:r>
          </a:p>
          <a:p>
            <a:pPr marL="257168" lvl="1" indent="0">
              <a:buNone/>
            </a:pPr>
            <a:r>
              <a:rPr lang="hr-HR" dirty="0"/>
              <a:t>2)	 Suma vjerojatnosti svih jednostavnih ishoda slučajnog eksperimenta je 1.</a:t>
            </a:r>
          </a:p>
          <a:p>
            <a:pPr marL="257168" lvl="1" indent="0">
              <a:buNone/>
            </a:pPr>
            <a:r>
              <a:rPr lang="hr-HR" dirty="0"/>
              <a:t>3)	 Vjerojatnost nemogućeg ishoda je 0.</a:t>
            </a:r>
          </a:p>
          <a:p>
            <a:pPr marL="257168" lvl="1" indent="0">
              <a:buNone/>
            </a:pPr>
            <a:r>
              <a:rPr lang="hr-HR" dirty="0"/>
              <a:t>4)	 Vjerojatnost sigurnog ishoda je 1.</a:t>
            </a:r>
          </a:p>
          <a:p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84758863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Eksperiment - vjerojatnost 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Uz svaki ishod slučajnog eksperimenta vezana je šansa (vjerojatnost) pojavljivanja tog ishoda. </a:t>
            </a:r>
          </a:p>
          <a:p>
            <a:r>
              <a:rPr lang="hr-HR" dirty="0"/>
              <a:t>Vjerojatnost mora zadovoljavati sljedeća svojstva:</a:t>
            </a:r>
          </a:p>
          <a:p>
            <a:r>
              <a:rPr lang="hr-HR" dirty="0"/>
              <a:t>1)	Vjerojatnost (P) određenog jednostavnog ishoda je broj između 0 i 1 koji mjeri šansu da ishod slučajnog eksperimenta bude upravo taj određeni ishod.</a:t>
            </a:r>
          </a:p>
          <a:p>
            <a:r>
              <a:rPr lang="hr-HR" dirty="0"/>
              <a:t>2)	 Suma vjerojatnosti svih jednostavnih ishoda slučajnog eksperimenta je 1.</a:t>
            </a:r>
          </a:p>
          <a:p>
            <a:r>
              <a:rPr lang="hr-HR" dirty="0"/>
              <a:t>3)	 Vjerojatnost nemogućeg ishoda je 0.</a:t>
            </a:r>
          </a:p>
          <a:p>
            <a:r>
              <a:rPr lang="hr-HR" dirty="0"/>
              <a:t>4)	 Vjerojatnost sigurnog ishoda je 1.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49766643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Slučajna varijabla može </a:t>
            </a:r>
            <a:r>
              <a:rPr lang="hr-HR" dirty="0" smtClean="0"/>
              <a:t>biti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i="1" dirty="0" smtClean="0"/>
              <a:t>Diskretna</a:t>
            </a:r>
            <a:r>
              <a:rPr lang="hr-HR" dirty="0" smtClean="0"/>
              <a:t> </a:t>
            </a:r>
            <a:r>
              <a:rPr lang="hr-HR" dirty="0"/>
              <a:t>– poprima konačan broj vrijednosti ili prebrojivo mnogo njih.</a:t>
            </a:r>
          </a:p>
          <a:p>
            <a:r>
              <a:rPr lang="hr-HR" dirty="0"/>
              <a:t>PRIMJERI: Živ/mrtav, bacanje kockice, ocjena u školi.</a:t>
            </a:r>
          </a:p>
          <a:p>
            <a:r>
              <a:rPr lang="hr-HR" i="1" dirty="0"/>
              <a:t>Kontinuirana</a:t>
            </a:r>
            <a:r>
              <a:rPr lang="hr-HR" dirty="0"/>
              <a:t> – poprima bilo koju vrijednost iz nekog intervala realnih vrijednosti.</a:t>
            </a:r>
          </a:p>
          <a:p>
            <a:r>
              <a:rPr lang="hr-HR" dirty="0"/>
              <a:t>PRIMJERI: Krvni tlak, težina, brzina, realni brojevi od 1:10.</a:t>
            </a:r>
          </a:p>
          <a:p>
            <a:r>
              <a:rPr lang="hr-HR" dirty="0"/>
              <a:t>Uz svaku slučajnu varijablu vezene u dvije funkcije: funkcija vjerojatnosti i kumulativna funkcija distribucije ako se radi o diskretnoj varijabli, odnosno funkcija gustoće vjerojatnosti i kumulativna funkcija distribucije ako se radi o kontinuiranoj varijabli.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20012033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Kontinuirana slučajna </a:t>
            </a:r>
            <a:r>
              <a:rPr lang="hr-HR" dirty="0" smtClean="0"/>
              <a:t>varijabla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r-HR" b="1" dirty="0"/>
              <a:t>Kumulativna funkcija distribucije (CDF) </a:t>
            </a:r>
            <a:endParaRPr lang="hr-HR" b="1" dirty="0" smtClean="0"/>
          </a:p>
          <a:p>
            <a:endParaRPr lang="hr-HR" b="1" dirty="0"/>
          </a:p>
          <a:p>
            <a:pPr marL="0" indent="0">
              <a:buNone/>
            </a:pPr>
            <a:r>
              <a:rPr lang="hr-HR" dirty="0"/>
              <a:t>slučajne varijable X označava se s F(x), pri čemu je F(x) = P(x≤ X), za  -</a:t>
            </a:r>
            <a:r>
              <a:rPr lang="hr-HR" dirty="0">
                <a:sym typeface="Symbol" panose="05050102010706020507" pitchFamily="18" charset="2"/>
              </a:rPr>
              <a:t></a:t>
            </a:r>
            <a:r>
              <a:rPr lang="hr-HR" dirty="0"/>
              <a:t> &lt;x&lt; </a:t>
            </a:r>
            <a:r>
              <a:rPr lang="hr-HR" dirty="0">
                <a:sym typeface="Symbol" panose="05050102010706020507" pitchFamily="18" charset="2"/>
              </a:rPr>
              <a:t></a:t>
            </a:r>
            <a:r>
              <a:rPr lang="hr-HR" dirty="0"/>
              <a:t> ili a ≤ x ≤ b; funkcija nam daje vjerojatnost da varijabla X poprimi bilo koju vrijednost manju ili jednaku od x. </a:t>
            </a:r>
            <a:endParaRPr lang="hr-HR" b="1" dirty="0" smtClean="0"/>
          </a:p>
          <a:p>
            <a:pPr marL="0" indent="0">
              <a:buNone/>
            </a:pPr>
            <a:endParaRPr lang="hr-HR" b="1" dirty="0"/>
          </a:p>
          <a:p>
            <a:endParaRPr lang="hr-HR" b="1" dirty="0"/>
          </a:p>
          <a:p>
            <a:r>
              <a:rPr lang="hr-HR" b="1" dirty="0"/>
              <a:t>Funkcija gustoće vjerojatnosti </a:t>
            </a:r>
            <a:r>
              <a:rPr lang="hr-HR" dirty="0"/>
              <a:t>(</a:t>
            </a:r>
            <a:r>
              <a:rPr lang="hr-HR" b="1" dirty="0"/>
              <a:t>PDF</a:t>
            </a:r>
            <a:r>
              <a:rPr lang="hr-HR" dirty="0"/>
              <a:t>) </a:t>
            </a:r>
            <a:endParaRPr lang="hr-HR" dirty="0" smtClean="0"/>
          </a:p>
          <a:p>
            <a:pPr marL="0" indent="0">
              <a:buNone/>
            </a:pPr>
            <a:r>
              <a:rPr lang="hr-HR" sz="1300" dirty="0" smtClean="0"/>
              <a:t>slučajne </a:t>
            </a:r>
            <a:r>
              <a:rPr lang="hr-HR" sz="1300" dirty="0"/>
              <a:t>varijable X označava se s f(x) pri čemu se f(x) dobiva iz pripadne CDF</a:t>
            </a:r>
            <a:r>
              <a:rPr lang="hr-HR" sz="1300" dirty="0" smtClean="0"/>
              <a:t>. </a:t>
            </a:r>
            <a:endParaRPr lang="hr-HR" sz="1300" dirty="0"/>
          </a:p>
          <a:p>
            <a:pPr marL="0" indent="0">
              <a:buNone/>
            </a:pPr>
            <a:r>
              <a:rPr lang="hr-HR" sz="1300" dirty="0"/>
              <a:t>Svojstva f(x):</a:t>
            </a:r>
          </a:p>
          <a:p>
            <a:pPr marL="0" lvl="0" indent="0">
              <a:buNone/>
            </a:pPr>
            <a:r>
              <a:rPr lang="hr-HR" sz="1300" dirty="0"/>
              <a:t> f(x) ≥ 0 za svaki x, a ≤ x ≤ b, </a:t>
            </a:r>
          </a:p>
          <a:p>
            <a:pPr marL="0" lvl="0" indent="0">
              <a:buNone/>
            </a:pPr>
            <a:r>
              <a:rPr lang="hr-HR" sz="1300" dirty="0"/>
              <a:t> ukupna površina (vjerojatnost) ispod funkcije f(x) između a i b iznosi 1 (Poglavlje 1.2.4.1).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30252964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Kontinuirana slučajna </a:t>
            </a:r>
            <a:r>
              <a:rPr lang="hr-HR" dirty="0" smtClean="0"/>
              <a:t>varijabla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b="1" dirty="0"/>
              <a:t>Kumulativna funkcija distribucije (CDF) </a:t>
            </a:r>
            <a:endParaRPr lang="hr-HR" b="1" dirty="0" smtClean="0"/>
          </a:p>
          <a:p>
            <a:endParaRPr lang="hr-HR" b="1" dirty="0"/>
          </a:p>
          <a:p>
            <a:pPr marL="0" indent="0">
              <a:buNone/>
            </a:pPr>
            <a:r>
              <a:rPr lang="hr-HR" dirty="0"/>
              <a:t>Funkcija unutar sustava R koja daje vjerojatnost p za dani x je </a:t>
            </a:r>
            <a:r>
              <a:rPr lang="hr-HR" sz="1500" dirty="0">
                <a:latin typeface="+mj-lt"/>
                <a:cs typeface="+mn-cs"/>
              </a:rPr>
              <a:t>pnorm(x)</a:t>
            </a:r>
            <a:r>
              <a:rPr lang="hr-HR" dirty="0"/>
              <a:t> za standardnu normalnu distribuciju i njoj inverzna qnorm(p) koja za dani p vraća kvantil </a:t>
            </a:r>
            <a:r>
              <a:rPr lang="hr-HR" dirty="0" smtClean="0"/>
              <a:t>x.</a:t>
            </a:r>
          </a:p>
          <a:p>
            <a:pPr marL="0" indent="0">
              <a:buNone/>
            </a:pPr>
            <a:r>
              <a:rPr lang="hr-HR" dirty="0"/>
              <a:t>Funkcija unutar sustava R koja crta empirijsku kumulativnu distribuciju frekvencija je funkcija </a:t>
            </a:r>
            <a:r>
              <a:rPr lang="hr-HR" sz="1500" dirty="0">
                <a:latin typeface="+mj-lt"/>
                <a:cs typeface="+mn-cs"/>
              </a:rPr>
              <a:t>ecdf()</a:t>
            </a:r>
            <a:r>
              <a:rPr lang="hr-HR" dirty="0"/>
              <a:t>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644" y="2941634"/>
            <a:ext cx="2607664" cy="16910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747564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Kontinuirana slučajna </a:t>
            </a:r>
            <a:r>
              <a:rPr lang="hr-HR" dirty="0" smtClean="0"/>
              <a:t>varijabla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b="1" dirty="0" smtClean="0"/>
              <a:t>Funkcija </a:t>
            </a:r>
            <a:r>
              <a:rPr lang="hr-HR" b="1" dirty="0"/>
              <a:t>gustoće vjerojatnosti </a:t>
            </a:r>
            <a:r>
              <a:rPr lang="hr-HR" dirty="0"/>
              <a:t>(</a:t>
            </a:r>
            <a:r>
              <a:rPr lang="hr-HR" b="1" dirty="0"/>
              <a:t>PDF</a:t>
            </a:r>
            <a:r>
              <a:rPr lang="hr-HR" dirty="0"/>
              <a:t>) </a:t>
            </a:r>
            <a:endParaRPr lang="hr-HR" dirty="0" smtClean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7" y="2106701"/>
            <a:ext cx="2879725" cy="12933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6894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1515" dirty="0"/>
              <a:t>Traženje pomoći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Osnovna stranica za pomoć</a:t>
            </a:r>
          </a:p>
          <a:p>
            <a:r>
              <a:rPr lang="hr-HR" dirty="0" smtClean="0"/>
              <a:t>	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help.start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hr-HR" dirty="0" smtClean="0"/>
              <a:t>Pomoć pri korištenju funkcije </a:t>
            </a:r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read.table</a:t>
            </a:r>
            <a:r>
              <a:rPr lang="hr-H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hr-HR" dirty="0"/>
              <a:t>	</a:t>
            </a:r>
            <a:r>
              <a:rPr lang="hr-HR" dirty="0" smtClean="0"/>
              <a:t>		&gt;</a:t>
            </a:r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  <a:r>
              <a:rPr lang="hr-HR" dirty="0" smtClean="0"/>
              <a:t>(</a:t>
            </a:r>
            <a:r>
              <a:rPr lang="hr-HR" dirty="0" err="1" smtClean="0"/>
              <a:t>read.table</a:t>
            </a:r>
            <a:r>
              <a:rPr lang="hr-HR" dirty="0"/>
              <a:t>)</a:t>
            </a:r>
            <a:endParaRPr lang="hr-HR" b="1" dirty="0"/>
          </a:p>
          <a:p>
            <a:r>
              <a:rPr lang="hr-HR" dirty="0" smtClean="0"/>
              <a:t>Pomoć </a:t>
            </a:r>
            <a:r>
              <a:rPr lang="hr-HR" dirty="0"/>
              <a:t>oko paketa "</a:t>
            </a:r>
            <a:r>
              <a:rPr lang="hr-HR" dirty="0" smtClean="0"/>
              <a:t>base„</a:t>
            </a:r>
          </a:p>
          <a:p>
            <a:pPr marL="0" indent="0">
              <a:buNone/>
            </a:pPr>
            <a:r>
              <a:rPr lang="hr-HR" dirty="0" smtClean="0"/>
              <a:t>			&gt;</a:t>
            </a:r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  <a:r>
              <a:rPr lang="hr-HR" dirty="0" smtClean="0"/>
              <a:t>(base)	 </a:t>
            </a:r>
            <a:r>
              <a:rPr lang="hr-HR" dirty="0"/>
              <a:t>#&gt;</a:t>
            </a:r>
            <a:r>
              <a:rPr lang="hr-HR" dirty="0" err="1"/>
              <a:t>help</a:t>
            </a:r>
            <a:r>
              <a:rPr lang="hr-HR" dirty="0"/>
              <a:t>(</a:t>
            </a:r>
            <a:r>
              <a:rPr lang="hr-HR" dirty="0" err="1"/>
              <a:t>ime_paketa</a:t>
            </a:r>
            <a:r>
              <a:rPr lang="hr-HR" dirty="0" smtClean="0"/>
              <a:t>)</a:t>
            </a:r>
          </a:p>
          <a:p>
            <a:pPr marL="0" indent="0">
              <a:buNone/>
            </a:pPr>
            <a:r>
              <a:rPr lang="hr-HR" dirty="0" smtClean="0"/>
              <a:t>Ili</a:t>
            </a:r>
          </a:p>
          <a:p>
            <a:pPr marL="0" indent="0">
              <a:buNone/>
            </a:pPr>
            <a:r>
              <a:rPr lang="hr-HR" dirty="0" smtClean="0"/>
              <a:t>			&gt;?</a:t>
            </a:r>
            <a:r>
              <a:rPr lang="hr-HR" dirty="0" err="1" smtClean="0"/>
              <a:t>ime_paketa</a:t>
            </a:r>
            <a:endParaRPr lang="hr-HR" b="1" dirty="0"/>
          </a:p>
          <a:p>
            <a:r>
              <a:rPr lang="hr-HR" dirty="0"/>
              <a:t>Potpuni popis funkcionalnosti nekog </a:t>
            </a:r>
            <a:r>
              <a:rPr lang="hr-HR" dirty="0" smtClean="0"/>
              <a:t>paketa</a:t>
            </a:r>
          </a:p>
          <a:p>
            <a:pPr marL="0" indent="0">
              <a:buNone/>
            </a:pPr>
            <a:r>
              <a:rPr lang="hr-HR" dirty="0" smtClean="0"/>
              <a:t>			&gt;</a:t>
            </a:r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hr-HR" dirty="0" smtClean="0"/>
              <a:t>(</a:t>
            </a:r>
            <a:r>
              <a:rPr lang="hr-HR" dirty="0" err="1" smtClean="0"/>
              <a:t>help</a:t>
            </a:r>
            <a:r>
              <a:rPr lang="hr-HR" dirty="0" smtClean="0"/>
              <a:t> </a:t>
            </a:r>
            <a:r>
              <a:rPr lang="hr-HR" dirty="0"/>
              <a:t>= "base")</a:t>
            </a:r>
            <a:endParaRPr lang="hr-HR" b="1" dirty="0"/>
          </a:p>
          <a:p>
            <a:pPr marL="0" indent="0">
              <a:buNone/>
            </a:pPr>
            <a:endParaRPr lang="hr-HR" b="1" dirty="0"/>
          </a:p>
          <a:p>
            <a:pPr marL="0" indent="0">
              <a:buNone/>
            </a:pPr>
            <a:endParaRPr lang="hr-HR" dirty="0"/>
          </a:p>
          <a:p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8081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Neke </a:t>
            </a:r>
            <a:r>
              <a:rPr lang="hr-HR" dirty="0"/>
              <a:t>važne distribucije vjerojatnosti slučajne varijable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r-HR" sz="1600" dirty="0"/>
              <a:t>Neke važne kontinuirane distribucije</a:t>
            </a:r>
          </a:p>
          <a:p>
            <a:pPr lvl="2"/>
            <a:r>
              <a:rPr lang="hr-HR" sz="1300" dirty="0"/>
              <a:t>Normalna (Gaussova) </a:t>
            </a:r>
            <a:r>
              <a:rPr lang="hr-HR" sz="1300" dirty="0" smtClean="0"/>
              <a:t>distribucija</a:t>
            </a:r>
          </a:p>
          <a:p>
            <a:pPr lvl="2"/>
            <a:endParaRPr lang="hr-HR" sz="1300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383" y="2083828"/>
            <a:ext cx="2966720" cy="666750"/>
          </a:xfrm>
          <a:prstGeom prst="rect">
            <a:avLst/>
          </a:prstGeom>
          <a:noFill/>
        </p:spPr>
      </p:pic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002" y="3000971"/>
            <a:ext cx="4319905" cy="14325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2799232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Normalna (Gaussova) distribucija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Svaka normalna krivulja ima vertikalnu os simetrije koja dijeli zvonoliki oblik na dvije identične polovine.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38" y="2144607"/>
            <a:ext cx="5401524" cy="171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33574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Svojstva normalne distribucije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Medijan</a:t>
            </a:r>
            <a:r>
              <a:rPr lang="hr-HR" dirty="0"/>
              <a:t>, mod i sredina su jednaki. 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/>
          <p:nvPr/>
        </p:nvPicPr>
        <p:blipFill rotWithShape="1">
          <a:blip r:embed="rId2" cstate="print"/>
          <a:srcRect l="1848" t="864" r="49422" b="43134"/>
          <a:stretch/>
        </p:blipFill>
        <p:spPr bwMode="auto">
          <a:xfrm>
            <a:off x="2209800" y="1848838"/>
            <a:ext cx="2438400" cy="19996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968301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Svojstva normalne distribucije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Standardna </a:t>
            </a:r>
            <a:r>
              <a:rPr lang="pl-PL" dirty="0"/>
              <a:t>devijacija normalne distribucije je horizontalna udaljenost od sredine do jedne od točaka pregiba.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659" y="2172425"/>
            <a:ext cx="2316681" cy="182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9565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Svojstva normalne distribucije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Pravilo </a:t>
            </a:r>
            <a:r>
              <a:rPr lang="pl-PL" dirty="0"/>
              <a:t>68-95-99.7 </a:t>
            </a:r>
            <a:endParaRPr lang="pl-PL" dirty="0" smtClean="0"/>
          </a:p>
          <a:p>
            <a:pPr marL="257168" lvl="1" indent="0">
              <a:buNone/>
            </a:pPr>
            <a:r>
              <a:rPr lang="pl-PL" dirty="0" smtClean="0"/>
              <a:t>u </a:t>
            </a:r>
            <a:r>
              <a:rPr lang="pl-PL" dirty="0"/>
              <a:t>svakoj normalnoj distribuciji približno 68% vrijednosti dolazi između ±1 sd od sredine distribucije (-1&lt;z&lt;1).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659" y="2172425"/>
            <a:ext cx="2316681" cy="182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4908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Standardiziranje normalne distribucije i Z-vrijednost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 smtClean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 smtClean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 smtClean="0"/>
              <a:t>Standardiziranje </a:t>
            </a:r>
            <a:r>
              <a:rPr lang="pl-PL" dirty="0"/>
              <a:t>normalne varijable (X) je proces kojim izražavamo koliko je svaka vrijednost varijable udaljena od </a:t>
            </a:r>
            <a:r>
              <a:rPr lang="pl-PL" dirty="0" smtClean="0"/>
              <a:t>sredine </a:t>
            </a:r>
            <a:r>
              <a:rPr lang="pl-PL" dirty="0"/>
              <a:t>koristeći standardnu devijaciju </a:t>
            </a:r>
            <a:r>
              <a:rPr lang="pl-PL" dirty="0" smtClean="0"/>
              <a:t>kao </a:t>
            </a:r>
            <a:r>
              <a:rPr lang="pl-PL" dirty="0"/>
              <a:t>jedinicu mjerenja.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25199849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Standardna normalna distribucija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r-HR" dirty="0"/>
              <a:t>Standardna normalna distribucija je normana distribucija sa sredinom 0 i standardnom devijacijom 1. </a:t>
            </a:r>
            <a:endParaRPr lang="hr-HR" dirty="0" smtClean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r>
              <a:rPr lang="hr-HR" dirty="0" smtClean="0"/>
              <a:t>Svaku </a:t>
            </a:r>
            <a:r>
              <a:rPr lang="hr-HR" dirty="0"/>
              <a:t>normalnu distribuciju moguće je transformirati u standardnu normalnu z transformacijom.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447" y="2803954"/>
            <a:ext cx="2969895" cy="6946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435623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Z vrijednost (Z skor)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789" y="2740651"/>
            <a:ext cx="4276725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06638" y="1856229"/>
            <a:ext cx="70167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51819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030" dirty="0"/>
              <a:t>Normalna – Z usporedba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198</a:t>
            </a:fld>
            <a:endParaRPr lang="en-US" altLang="sr-Latn-RS"/>
          </a:p>
        </p:txBody>
      </p:sp>
      <p:sp>
        <p:nvSpPr>
          <p:cNvPr id="5" name="Freeform 3"/>
          <p:cNvSpPr>
            <a:spLocks/>
          </p:cNvSpPr>
          <p:nvPr/>
        </p:nvSpPr>
        <p:spPr bwMode="auto">
          <a:xfrm>
            <a:off x="1371600" y="2202547"/>
            <a:ext cx="1682354" cy="1146248"/>
          </a:xfrm>
          <a:custGeom>
            <a:avLst/>
            <a:gdLst>
              <a:gd name="T0" fmla="*/ 0 w 901"/>
              <a:gd name="T1" fmla="*/ 720 h 721"/>
              <a:gd name="T2" fmla="*/ 95 w 901"/>
              <a:gd name="T3" fmla="*/ 712 h 721"/>
              <a:gd name="T4" fmla="*/ 142 w 901"/>
              <a:gd name="T5" fmla="*/ 704 h 721"/>
              <a:gd name="T6" fmla="*/ 189 w 901"/>
              <a:gd name="T7" fmla="*/ 691 h 721"/>
              <a:gd name="T8" fmla="*/ 237 w 901"/>
              <a:gd name="T9" fmla="*/ 675 h 721"/>
              <a:gd name="T10" fmla="*/ 284 w 901"/>
              <a:gd name="T11" fmla="*/ 653 h 721"/>
              <a:gd name="T12" fmla="*/ 331 w 901"/>
              <a:gd name="T13" fmla="*/ 623 h 721"/>
              <a:gd name="T14" fmla="*/ 426 w 901"/>
              <a:gd name="T15" fmla="*/ 540 h 721"/>
              <a:gd name="T16" fmla="*/ 521 w 901"/>
              <a:gd name="T17" fmla="*/ 422 h 721"/>
              <a:gd name="T18" fmla="*/ 616 w 901"/>
              <a:gd name="T19" fmla="*/ 281 h 721"/>
              <a:gd name="T20" fmla="*/ 663 w 901"/>
              <a:gd name="T21" fmla="*/ 209 h 721"/>
              <a:gd name="T22" fmla="*/ 710 w 901"/>
              <a:gd name="T23" fmla="*/ 142 h 721"/>
              <a:gd name="T24" fmla="*/ 757 w 901"/>
              <a:gd name="T25" fmla="*/ 83 h 721"/>
              <a:gd name="T26" fmla="*/ 805 w 901"/>
              <a:gd name="T27" fmla="*/ 38 h 721"/>
              <a:gd name="T28" fmla="*/ 852 w 901"/>
              <a:gd name="T29" fmla="*/ 9 h 721"/>
              <a:gd name="T30" fmla="*/ 900 w 901"/>
              <a:gd name="T31" fmla="*/ 0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01" h="721">
                <a:moveTo>
                  <a:pt x="0" y="720"/>
                </a:moveTo>
                <a:lnTo>
                  <a:pt x="95" y="712"/>
                </a:lnTo>
                <a:lnTo>
                  <a:pt x="142" y="704"/>
                </a:lnTo>
                <a:lnTo>
                  <a:pt x="189" y="691"/>
                </a:lnTo>
                <a:lnTo>
                  <a:pt x="237" y="675"/>
                </a:lnTo>
                <a:lnTo>
                  <a:pt x="284" y="653"/>
                </a:lnTo>
                <a:lnTo>
                  <a:pt x="331" y="623"/>
                </a:lnTo>
                <a:lnTo>
                  <a:pt x="426" y="540"/>
                </a:lnTo>
                <a:lnTo>
                  <a:pt x="521" y="422"/>
                </a:lnTo>
                <a:lnTo>
                  <a:pt x="616" y="281"/>
                </a:lnTo>
                <a:lnTo>
                  <a:pt x="663" y="209"/>
                </a:lnTo>
                <a:lnTo>
                  <a:pt x="710" y="142"/>
                </a:lnTo>
                <a:lnTo>
                  <a:pt x="757" y="83"/>
                </a:lnTo>
                <a:lnTo>
                  <a:pt x="805" y="38"/>
                </a:lnTo>
                <a:lnTo>
                  <a:pt x="852" y="9"/>
                </a:lnTo>
                <a:lnTo>
                  <a:pt x="900" y="0"/>
                </a:lnTo>
              </a:path>
            </a:pathLst>
          </a:custGeom>
          <a:noFill/>
          <a:ln w="50800" cap="rnd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r-HR" sz="1013"/>
          </a:p>
        </p:txBody>
      </p:sp>
      <p:sp>
        <p:nvSpPr>
          <p:cNvPr id="6" name="Rectangle 26"/>
          <p:cNvSpPr>
            <a:spLocks noChangeArrowheads="1"/>
          </p:cNvSpPr>
          <p:nvPr/>
        </p:nvSpPr>
        <p:spPr bwMode="auto">
          <a:xfrm>
            <a:off x="4629150" y="3877324"/>
            <a:ext cx="285750" cy="390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7865" tIns="33338" rIns="67865" bIns="33338">
            <a:spAutoFit/>
          </a:bodyPr>
          <a:lstStyle/>
          <a:p>
            <a:r>
              <a:rPr lang="en-US" altLang="sr-Latn-RS" sz="2100" b="1">
                <a:solidFill>
                  <a:srgbClr val="FF3300"/>
                </a:solidFill>
                <a:latin typeface="Arial" panose="020B0604020202020204" pitchFamily="34" charset="0"/>
              </a:rPr>
              <a:t>Z</a:t>
            </a:r>
          </a:p>
        </p:txBody>
      </p:sp>
      <p:sp>
        <p:nvSpPr>
          <p:cNvPr id="7" name="Rectangle 27"/>
          <p:cNvSpPr>
            <a:spLocks noChangeArrowheads="1"/>
          </p:cNvSpPr>
          <p:nvPr/>
        </p:nvSpPr>
        <p:spPr bwMode="auto">
          <a:xfrm>
            <a:off x="2800350" y="3534424"/>
            <a:ext cx="685800" cy="390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7865" tIns="33338" rIns="67865" bIns="333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sr-Latn-RS" sz="2100" b="1" dirty="0">
                <a:solidFill>
                  <a:schemeClr val="bg2"/>
                </a:solidFill>
                <a:latin typeface="Arial" panose="020B0604020202020204" pitchFamily="34" charset="0"/>
              </a:rPr>
              <a:t>100</a:t>
            </a:r>
          </a:p>
        </p:txBody>
      </p:sp>
      <p:sp>
        <p:nvSpPr>
          <p:cNvPr id="8" name="Rectangle 28"/>
          <p:cNvSpPr>
            <a:spLocks noChangeArrowheads="1"/>
          </p:cNvSpPr>
          <p:nvPr/>
        </p:nvSpPr>
        <p:spPr bwMode="auto">
          <a:xfrm>
            <a:off x="3771900" y="3877324"/>
            <a:ext cx="742950" cy="390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7865" tIns="33338" rIns="67865" bIns="333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sr-Latn-RS" sz="2100" b="1">
                <a:solidFill>
                  <a:srgbClr val="FF3300"/>
                </a:solidFill>
                <a:latin typeface="Arial" panose="020B0604020202020204" pitchFamily="34" charset="0"/>
              </a:rPr>
              <a:t>2.0</a:t>
            </a:r>
          </a:p>
        </p:txBody>
      </p:sp>
      <p:sp>
        <p:nvSpPr>
          <p:cNvPr id="9" name="Freeform 29"/>
          <p:cNvSpPr>
            <a:spLocks/>
          </p:cNvSpPr>
          <p:nvPr/>
        </p:nvSpPr>
        <p:spPr bwMode="auto">
          <a:xfrm>
            <a:off x="3028950" y="2202547"/>
            <a:ext cx="1576388" cy="1146248"/>
          </a:xfrm>
          <a:custGeom>
            <a:avLst/>
            <a:gdLst>
              <a:gd name="T0" fmla="*/ 900 w 901"/>
              <a:gd name="T1" fmla="*/ 720 h 721"/>
              <a:gd name="T2" fmla="*/ 805 w 901"/>
              <a:gd name="T3" fmla="*/ 712 h 721"/>
              <a:gd name="T4" fmla="*/ 758 w 901"/>
              <a:gd name="T5" fmla="*/ 704 h 721"/>
              <a:gd name="T6" fmla="*/ 711 w 901"/>
              <a:gd name="T7" fmla="*/ 691 h 721"/>
              <a:gd name="T8" fmla="*/ 663 w 901"/>
              <a:gd name="T9" fmla="*/ 675 h 721"/>
              <a:gd name="T10" fmla="*/ 615 w 901"/>
              <a:gd name="T11" fmla="*/ 653 h 721"/>
              <a:gd name="T12" fmla="*/ 568 w 901"/>
              <a:gd name="T13" fmla="*/ 623 h 721"/>
              <a:gd name="T14" fmla="*/ 473 w 901"/>
              <a:gd name="T15" fmla="*/ 540 h 721"/>
              <a:gd name="T16" fmla="*/ 378 w 901"/>
              <a:gd name="T17" fmla="*/ 422 h 721"/>
              <a:gd name="T18" fmla="*/ 284 w 901"/>
              <a:gd name="T19" fmla="*/ 281 h 721"/>
              <a:gd name="T20" fmla="*/ 236 w 901"/>
              <a:gd name="T21" fmla="*/ 209 h 721"/>
              <a:gd name="T22" fmla="*/ 189 w 901"/>
              <a:gd name="T23" fmla="*/ 142 h 721"/>
              <a:gd name="T24" fmla="*/ 142 w 901"/>
              <a:gd name="T25" fmla="*/ 83 h 721"/>
              <a:gd name="T26" fmla="*/ 94 w 901"/>
              <a:gd name="T27" fmla="*/ 38 h 721"/>
              <a:gd name="T28" fmla="*/ 47 w 901"/>
              <a:gd name="T29" fmla="*/ 9 h 721"/>
              <a:gd name="T30" fmla="*/ 0 w 901"/>
              <a:gd name="T31" fmla="*/ 0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01" h="721">
                <a:moveTo>
                  <a:pt x="900" y="720"/>
                </a:moveTo>
                <a:lnTo>
                  <a:pt x="805" y="712"/>
                </a:lnTo>
                <a:lnTo>
                  <a:pt x="758" y="704"/>
                </a:lnTo>
                <a:lnTo>
                  <a:pt x="711" y="691"/>
                </a:lnTo>
                <a:lnTo>
                  <a:pt x="663" y="675"/>
                </a:lnTo>
                <a:lnTo>
                  <a:pt x="615" y="653"/>
                </a:lnTo>
                <a:lnTo>
                  <a:pt x="568" y="623"/>
                </a:lnTo>
                <a:lnTo>
                  <a:pt x="473" y="540"/>
                </a:lnTo>
                <a:lnTo>
                  <a:pt x="378" y="422"/>
                </a:lnTo>
                <a:lnTo>
                  <a:pt x="284" y="281"/>
                </a:lnTo>
                <a:lnTo>
                  <a:pt x="236" y="209"/>
                </a:lnTo>
                <a:lnTo>
                  <a:pt x="189" y="142"/>
                </a:lnTo>
                <a:lnTo>
                  <a:pt x="142" y="83"/>
                </a:lnTo>
                <a:lnTo>
                  <a:pt x="94" y="38"/>
                </a:lnTo>
                <a:lnTo>
                  <a:pt x="47" y="9"/>
                </a:lnTo>
                <a:lnTo>
                  <a:pt x="0" y="0"/>
                </a:lnTo>
              </a:path>
            </a:pathLst>
          </a:custGeom>
          <a:noFill/>
          <a:ln w="50800" cap="rnd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r-HR" sz="1013"/>
          </a:p>
        </p:txBody>
      </p:sp>
      <p:sp>
        <p:nvSpPr>
          <p:cNvPr id="10" name="Line 30"/>
          <p:cNvSpPr>
            <a:spLocks noChangeShapeType="1"/>
          </p:cNvSpPr>
          <p:nvPr/>
        </p:nvSpPr>
        <p:spPr bwMode="auto">
          <a:xfrm>
            <a:off x="1257300" y="3459685"/>
            <a:ext cx="3429000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r-HR" sz="1013"/>
          </a:p>
        </p:txBody>
      </p:sp>
      <p:sp>
        <p:nvSpPr>
          <p:cNvPr id="11" name="Rectangle 31"/>
          <p:cNvSpPr>
            <a:spLocks noChangeArrowheads="1"/>
          </p:cNvSpPr>
          <p:nvPr/>
        </p:nvSpPr>
        <p:spPr bwMode="auto">
          <a:xfrm>
            <a:off x="2914650" y="3877324"/>
            <a:ext cx="359569" cy="390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7865" tIns="33338" rIns="67865" bIns="333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sr-Latn-RS" sz="2100" b="1">
                <a:solidFill>
                  <a:srgbClr val="FF330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12" name="Rectangle 32"/>
          <p:cNvSpPr>
            <a:spLocks noChangeArrowheads="1"/>
          </p:cNvSpPr>
          <p:nvPr/>
        </p:nvSpPr>
        <p:spPr bwMode="auto">
          <a:xfrm>
            <a:off x="3714750" y="3534424"/>
            <a:ext cx="742950" cy="390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7865" tIns="33338" rIns="67865" bIns="3333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sr-Latn-RS" sz="2100" b="1">
                <a:solidFill>
                  <a:schemeClr val="bg2"/>
                </a:solidFill>
                <a:latin typeface="Arial" panose="020B0604020202020204" pitchFamily="34" charset="0"/>
              </a:rPr>
              <a:t>200</a:t>
            </a:r>
          </a:p>
        </p:txBody>
      </p:sp>
      <p:sp>
        <p:nvSpPr>
          <p:cNvPr id="13" name="Rectangle 33"/>
          <p:cNvSpPr>
            <a:spLocks noChangeArrowheads="1"/>
          </p:cNvSpPr>
          <p:nvPr/>
        </p:nvSpPr>
        <p:spPr bwMode="auto">
          <a:xfrm>
            <a:off x="4629150" y="3534424"/>
            <a:ext cx="316592" cy="390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7865" tIns="33338" rIns="67865" bIns="33338">
            <a:spAutoFit/>
          </a:bodyPr>
          <a:lstStyle/>
          <a:p>
            <a:r>
              <a:rPr lang="en-US" altLang="sr-Latn-RS" sz="2100" b="1">
                <a:solidFill>
                  <a:schemeClr val="bg2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14" name="Text Box 37"/>
          <p:cNvSpPr txBox="1">
            <a:spLocks noChangeArrowheads="1"/>
          </p:cNvSpPr>
          <p:nvPr/>
        </p:nvSpPr>
        <p:spPr bwMode="auto">
          <a:xfrm>
            <a:off x="4972050" y="3586487"/>
            <a:ext cx="1485900" cy="248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sr-Latn-RS" sz="1013">
                <a:latin typeface="Times New Roman" panose="02020603050405020304" pitchFamily="18" charset="0"/>
                <a:sym typeface="Arial" panose="020B0604020202020204" pitchFamily="34" charset="0"/>
              </a:rPr>
              <a:t>(</a:t>
            </a:r>
            <a:r>
              <a:rPr lang="el-GR" altLang="sr-Latn-RS" sz="1013">
                <a:latin typeface="Symbol" panose="05050102010706020507" pitchFamily="18" charset="2"/>
                <a:sym typeface="Symbol" panose="05050102010706020507" pitchFamily="18" charset="2"/>
              </a:rPr>
              <a:t></a:t>
            </a:r>
            <a:r>
              <a:rPr lang="en-US" altLang="sr-Latn-RS" sz="1013">
                <a:latin typeface="Times New Roman" panose="02020603050405020304" pitchFamily="18" charset="0"/>
                <a:sym typeface="Arial" panose="020B0604020202020204" pitchFamily="34" charset="0"/>
              </a:rPr>
              <a:t> = 100, </a:t>
            </a:r>
            <a:r>
              <a:rPr lang="el-GR" altLang="sr-Latn-RS" sz="1013">
                <a:latin typeface="Symbol" panose="05050102010706020507" pitchFamily="18" charset="2"/>
                <a:sym typeface="Symbol" panose="05050102010706020507" pitchFamily="18" charset="2"/>
              </a:rPr>
              <a:t></a:t>
            </a:r>
            <a:r>
              <a:rPr lang="en-US" altLang="sr-Latn-RS" sz="1013">
                <a:latin typeface="Times New Roman" panose="02020603050405020304" pitchFamily="18" charset="0"/>
                <a:sym typeface="Arial" panose="020B0604020202020204" pitchFamily="34" charset="0"/>
              </a:rPr>
              <a:t> = 50)</a:t>
            </a:r>
          </a:p>
        </p:txBody>
      </p:sp>
      <p:sp>
        <p:nvSpPr>
          <p:cNvPr id="15" name="Text Box 38"/>
          <p:cNvSpPr txBox="1">
            <a:spLocks noChangeArrowheads="1"/>
          </p:cNvSpPr>
          <p:nvPr/>
        </p:nvSpPr>
        <p:spPr bwMode="auto">
          <a:xfrm>
            <a:off x="4972050" y="3929387"/>
            <a:ext cx="1314450" cy="248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sr-Latn-RS" sz="1013">
                <a:solidFill>
                  <a:schemeClr val="hlink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(</a:t>
            </a:r>
            <a:r>
              <a:rPr lang="el-GR" altLang="sr-Latn-RS" sz="1013">
                <a:solidFill>
                  <a:schemeClr val="hlink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</a:t>
            </a:r>
            <a:r>
              <a:rPr lang="en-US" altLang="sr-Latn-RS" sz="1013">
                <a:solidFill>
                  <a:schemeClr val="hlink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 = 0, </a:t>
            </a:r>
            <a:r>
              <a:rPr lang="el-GR" altLang="sr-Latn-RS" sz="1013">
                <a:solidFill>
                  <a:schemeClr val="hlink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</a:t>
            </a:r>
            <a:r>
              <a:rPr lang="en-US" altLang="sr-Latn-RS" sz="1013">
                <a:solidFill>
                  <a:schemeClr val="hlink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 = 1)</a:t>
            </a:r>
          </a:p>
        </p:txBody>
      </p:sp>
      <p:sp>
        <p:nvSpPr>
          <p:cNvPr id="16" name="Line 35"/>
          <p:cNvSpPr>
            <a:spLocks noChangeShapeType="1"/>
          </p:cNvSpPr>
          <p:nvPr/>
        </p:nvSpPr>
        <p:spPr bwMode="auto">
          <a:xfrm>
            <a:off x="3028950" y="2234046"/>
            <a:ext cx="0" cy="119495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r-HR" sz="1013"/>
          </a:p>
        </p:txBody>
      </p:sp>
      <p:sp>
        <p:nvSpPr>
          <p:cNvPr id="17" name="TextBox 16"/>
          <p:cNvSpPr txBox="1"/>
          <p:nvPr/>
        </p:nvSpPr>
        <p:spPr>
          <a:xfrm>
            <a:off x="457200" y="1371600"/>
            <a:ext cx="6057900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013" dirty="0"/>
              <a:t>Usporedite vrijednosti normalne distribucije i njezinih Z vrijednosti:</a:t>
            </a:r>
          </a:p>
        </p:txBody>
      </p:sp>
    </p:spTree>
    <p:extLst>
      <p:ext uri="{BB962C8B-B14F-4D97-AF65-F5344CB8AC3E}">
        <p14:creationId xmlns:p14="http://schemas.microsoft.com/office/powerpoint/2010/main" val="276870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Korištenje standardnih normalih tablica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61110" y="1373874"/>
            <a:ext cx="4135781" cy="3254590"/>
          </a:xfrm>
          <a:prstGeom prst="rect">
            <a:avLst/>
          </a:prstGeom>
          <a:noFill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239740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hr-HR" dirty="0" smtClean="0"/>
              <a:t>Što </a:t>
            </a:r>
            <a:r>
              <a:rPr lang="hr-HR" dirty="0"/>
              <a:t>je R</a:t>
            </a:r>
            <a:r>
              <a:rPr lang="hr-HR" dirty="0" smtClean="0"/>
              <a:t>?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6436" lvl="1">
              <a:spcBef>
                <a:spcPts val="422"/>
              </a:spcBef>
            </a:pPr>
            <a:endParaRPr lang="hr-HR" sz="1013" dirty="0"/>
          </a:p>
          <a:p>
            <a:pPr marL="96436" lvl="1">
              <a:spcBef>
                <a:spcPts val="422"/>
              </a:spcBef>
            </a:pPr>
            <a:r>
              <a:rPr lang="hr-HR" sz="1013" dirty="0"/>
              <a:t>R je programski </a:t>
            </a:r>
            <a:r>
              <a:rPr lang="hr-HR" sz="1013" b="1" dirty="0"/>
              <a:t>jezik</a:t>
            </a:r>
            <a:r>
              <a:rPr lang="hr-HR" sz="1013" dirty="0"/>
              <a:t> i </a:t>
            </a:r>
            <a:r>
              <a:rPr lang="hr-HR" sz="1013" b="1" dirty="0"/>
              <a:t>okruženje</a:t>
            </a:r>
            <a:r>
              <a:rPr lang="hr-HR" sz="1013" dirty="0"/>
              <a:t> za statističke izračune i vizualizaciju. Implementacija jezika S (John </a:t>
            </a:r>
            <a:r>
              <a:rPr lang="hr-HR" sz="1013" dirty="0" err="1"/>
              <a:t>Chambers</a:t>
            </a:r>
            <a:r>
              <a:rPr lang="hr-HR" sz="1013" dirty="0"/>
              <a:t> Bell Laboratories te Robert Gentleman i Ross </a:t>
            </a:r>
            <a:r>
              <a:rPr lang="hr-HR" sz="1013" dirty="0" err="1"/>
              <a:t>Ihaka</a:t>
            </a:r>
            <a:r>
              <a:rPr lang="hr-HR" sz="1013" dirty="0"/>
              <a:t>, sveučilište u Aucklandu).</a:t>
            </a:r>
          </a:p>
          <a:p>
            <a:pPr marL="96436" lvl="1">
              <a:spcBef>
                <a:spcPts val="422"/>
              </a:spcBef>
            </a:pPr>
            <a:endParaRPr lang="hr-HR" sz="1013" dirty="0"/>
          </a:p>
          <a:p>
            <a:pPr marL="96436" lvl="1">
              <a:spcBef>
                <a:spcPts val="422"/>
              </a:spcBef>
            </a:pPr>
            <a:r>
              <a:rPr lang="hr-HR" sz="1013" dirty="0"/>
              <a:t>Izraz "okruženje" ističe da je R dobro planiran i konzistentan sustav, a ne sustav koji se postepeno dopunjava specifičnim i nefleksibilnim programskim alatima, što je često slučaj kod drugih programa za analizu podataka.</a:t>
            </a:r>
          </a:p>
          <a:p>
            <a:pPr marL="96436" lvl="1">
              <a:spcBef>
                <a:spcPts val="422"/>
              </a:spcBef>
            </a:pPr>
            <a:endParaRPr lang="hr-HR" sz="1013" dirty="0"/>
          </a:p>
          <a:p>
            <a:pPr marL="96436" lvl="1">
              <a:spcBef>
                <a:spcPts val="422"/>
              </a:spcBef>
            </a:pPr>
            <a:r>
              <a:rPr lang="hr-HR" sz="1013" dirty="0"/>
              <a:t>R je produkt aktivnog pokreta među statističarima za stvaranje moćnog, programibilnog, prijenosnog, otvorenog računalnog okruženja primjenjivog pri rješavanju većine kompleksnih problema, ali i provedbi rutinskih analiza.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89846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1515" dirty="0"/>
              <a:t>Traženje pomoći, nastavak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/>
              <a:t>Funkcija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hr-HR" dirty="0"/>
              <a:t>može se zamijeniti upitnikom (funkcija </a:t>
            </a:r>
            <a:r>
              <a:rPr lang="hr-HR" dirty="0" err="1"/>
              <a:t>Question</a:t>
            </a:r>
            <a:r>
              <a:rPr lang="hr-HR" dirty="0"/>
              <a:t>() iz paketa "</a:t>
            </a:r>
            <a:r>
              <a:rPr lang="hr-HR" dirty="0" err="1" smtClean="0"/>
              <a:t>utils</a:t>
            </a:r>
            <a:r>
              <a:rPr lang="hr-HR" dirty="0" smtClean="0"/>
              <a:t>„. </a:t>
            </a:r>
          </a:p>
          <a:p>
            <a:pPr marL="0" indent="0">
              <a:buNone/>
            </a:pPr>
            <a:r>
              <a:rPr lang="hr-HR" dirty="0" smtClean="0"/>
              <a:t>			&gt;?base</a:t>
            </a:r>
          </a:p>
          <a:p>
            <a:r>
              <a:rPr lang="hr-HR" dirty="0"/>
              <a:t>Funkcija </a:t>
            </a:r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help.search</a:t>
            </a:r>
            <a:r>
              <a:rPr lang="hr-H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hr-HR" dirty="0" smtClean="0"/>
              <a:t>omogućuje </a:t>
            </a:r>
            <a:r>
              <a:rPr lang="hr-HR" dirty="0"/>
              <a:t>pretraživanje u sustavu dokumentacije podudaranjem određenog niza znakova u imenu datoteke, pseudonimu, naslovu, konceptu ili ključnim riječima (ili bilo koje njihove kombinacije</a:t>
            </a:r>
            <a:r>
              <a:rPr lang="hr-HR" dirty="0" smtClean="0"/>
              <a:t>).</a:t>
            </a:r>
          </a:p>
          <a:p>
            <a:pPr marL="0" indent="0">
              <a:buNone/>
            </a:pPr>
            <a:r>
              <a:rPr lang="hr-HR" dirty="0" smtClean="0"/>
              <a:t>			&gt;</a:t>
            </a:r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help.search</a:t>
            </a:r>
            <a:r>
              <a:rPr lang="hr-HR" dirty="0" smtClean="0"/>
              <a:t>("</a:t>
            </a:r>
            <a:r>
              <a:rPr lang="hr-HR" dirty="0" err="1"/>
              <a:t>logistc</a:t>
            </a:r>
            <a:r>
              <a:rPr lang="hr-HR" dirty="0"/>
              <a:t>")</a:t>
            </a:r>
            <a:endParaRPr lang="hr-HR" b="1" dirty="0"/>
          </a:p>
          <a:p>
            <a:r>
              <a:rPr lang="hr-HR" dirty="0"/>
              <a:t>jednako kao</a:t>
            </a:r>
          </a:p>
          <a:p>
            <a:pPr marL="0" indent="0">
              <a:buNone/>
            </a:pPr>
            <a:r>
              <a:rPr lang="hr-HR" dirty="0" smtClean="0"/>
              <a:t>			&gt;??</a:t>
            </a:r>
            <a:r>
              <a:rPr lang="hr-HR" dirty="0" err="1" smtClean="0"/>
              <a:t>logistic</a:t>
            </a:r>
            <a:endParaRPr lang="hr-HR" dirty="0" smtClean="0"/>
          </a:p>
          <a:p>
            <a:r>
              <a:rPr lang="hr-HR" dirty="0"/>
              <a:t>Popisi svih funkcija koje u sebi imaju riječ "raster":</a:t>
            </a:r>
          </a:p>
          <a:p>
            <a:pPr marL="0" indent="0">
              <a:buNone/>
            </a:pPr>
            <a:r>
              <a:rPr lang="hr-HR" dirty="0" smtClean="0"/>
              <a:t>			&gt;</a:t>
            </a:r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apropos</a:t>
            </a:r>
            <a:r>
              <a:rPr lang="hr-HR" dirty="0" smtClean="0"/>
              <a:t>("</a:t>
            </a:r>
            <a:r>
              <a:rPr lang="hr-HR" dirty="0"/>
              <a:t>raster")</a:t>
            </a:r>
            <a:endParaRPr lang="hr-HR" b="1" dirty="0"/>
          </a:p>
          <a:p>
            <a:pPr marL="0" indent="0">
              <a:buNone/>
            </a:pPr>
            <a:endParaRPr lang="hr-HR" b="1" dirty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endParaRPr lang="hr-HR" b="1" dirty="0"/>
          </a:p>
          <a:p>
            <a:pPr marL="0" indent="0">
              <a:buNone/>
            </a:pPr>
            <a:endParaRPr lang="hr-HR" b="1" dirty="0"/>
          </a:p>
          <a:p>
            <a:pPr marL="0" indent="0">
              <a:buNone/>
            </a:pPr>
            <a:endParaRPr lang="hr-HR" dirty="0"/>
          </a:p>
          <a:p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78815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hr-HR" altLang="sr-Latn-RS" sz="2030" dirty="0"/>
              <a:t>Odrediti vrijednost</a:t>
            </a:r>
            <a:r>
              <a:rPr lang="en-US" altLang="sr-Latn-RS" sz="2030" dirty="0"/>
              <a:t> </a:t>
            </a:r>
            <a:r>
              <a:rPr lang="en-US" altLang="sr-Latn-RS" sz="2030" dirty="0">
                <a:solidFill>
                  <a:srgbClr val="FF0000"/>
                </a:solidFill>
              </a:rPr>
              <a:t>Z</a:t>
            </a:r>
            <a:r>
              <a:rPr lang="en-US" altLang="sr-Latn-RS" sz="2030" baseline="-25000" dirty="0">
                <a:solidFill>
                  <a:srgbClr val="FF0000"/>
                </a:solidFill>
              </a:rPr>
              <a:t>A</a:t>
            </a:r>
            <a:endParaRPr lang="en-US" altLang="sr-Latn-RS" sz="2030" dirty="0"/>
          </a:p>
        </p:txBody>
      </p:sp>
      <p:sp>
        <p:nvSpPr>
          <p:cNvPr id="2765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r>
              <a:rPr lang="hr-HR" altLang="sr-Latn-RS" sz="1650" dirty="0"/>
              <a:t>Često nas zanima odrediti vrijednost Z za zadanu vjerojatnost. Na primjer</a:t>
            </a:r>
            <a:r>
              <a:rPr lang="en-US" altLang="sr-Latn-RS" sz="1650" dirty="0"/>
              <a:t>, </a:t>
            </a:r>
            <a:r>
              <a:rPr lang="hr-HR" altLang="sr-Latn-RS" sz="1650" dirty="0"/>
              <a:t>ukoliko imamo zadanu površinu ispod krivulje (vjerojatnost) koja je na tom mjestu vrijednost na x osi – Z?</a:t>
            </a:r>
            <a:endParaRPr lang="en-US" altLang="sr-Latn-RS" sz="1650" dirty="0"/>
          </a:p>
          <a:p>
            <a:pPr marL="0" indent="0" algn="ctr">
              <a:buNone/>
            </a:pPr>
            <a:r>
              <a:rPr lang="en-US" altLang="sr-Latn-RS" b="1" dirty="0" smtClean="0"/>
              <a:t>P(Z &gt; </a:t>
            </a:r>
            <a:r>
              <a:rPr lang="en-US" altLang="sr-Latn-RS" b="1" dirty="0" err="1" smtClean="0"/>
              <a:t>z</a:t>
            </a:r>
            <a:r>
              <a:rPr lang="en-US" altLang="sr-Latn-RS" b="1" baseline="-25000" dirty="0" err="1" smtClean="0"/>
              <a:t>A</a:t>
            </a:r>
            <a:r>
              <a:rPr lang="en-US" altLang="sr-Latn-RS" b="1" dirty="0" smtClean="0"/>
              <a:t>) = A</a:t>
            </a:r>
            <a:endParaRPr lang="en-US" altLang="sr-Latn-RS" dirty="0" smtClean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sr-Latn-RS"/>
              <a:t>8.</a:t>
            </a:r>
            <a:fld id="{42477B10-9F7F-46C8-8EB9-2B5831BE581A}" type="slidenum">
              <a:rPr lang="en-US" altLang="sr-Latn-RS"/>
              <a:pPr>
                <a:defRPr/>
              </a:pPr>
              <a:t>200</a:t>
            </a:fld>
            <a:endParaRPr lang="en-US" altLang="sr-Latn-R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2800350"/>
            <a:ext cx="3200400" cy="177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5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755" y="2171701"/>
            <a:ext cx="2261141" cy="1256750"/>
          </a:xfrm>
          <a:prstGeom prst="rect">
            <a:avLst/>
          </a:prstGeom>
          <a:noFill/>
        </p:spPr>
      </p:pic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hr-HR" altLang="sr-Latn-RS" sz="2030" dirty="0" smtClean="0"/>
              <a:t>Tražimo vrijednost Z</a:t>
            </a:r>
            <a:endParaRPr lang="en-US" altLang="sr-Latn-RS" sz="2030" dirty="0"/>
          </a:p>
        </p:txBody>
      </p:sp>
      <p:sp>
        <p:nvSpPr>
          <p:cNvPr id="2867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r-HR" altLang="sr-Latn-RS" sz="1650" dirty="0"/>
              <a:t>Tražimo vrijednost z koja odgovara površini ispod krivulje od</a:t>
            </a:r>
            <a:r>
              <a:rPr lang="en-US" altLang="sr-Latn-RS" sz="1650" dirty="0"/>
              <a:t> 2.5%? </a:t>
            </a:r>
            <a:r>
              <a:rPr lang="hr-HR" altLang="sr-Latn-RS" sz="1650" dirty="0"/>
              <a:t>Koliki je </a:t>
            </a:r>
            <a:r>
              <a:rPr lang="en-US" altLang="sr-Latn-RS" sz="1650" dirty="0"/>
              <a:t>z</a:t>
            </a:r>
            <a:r>
              <a:rPr lang="en-US" altLang="sr-Latn-RS" sz="1650" baseline="-25000" dirty="0"/>
              <a:t>.025</a:t>
            </a:r>
            <a:r>
              <a:rPr lang="en-US" altLang="sr-Latn-RS" sz="1650" dirty="0"/>
              <a:t>?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sr-Latn-RS" dirty="0"/>
              <a:t>8.</a:t>
            </a:r>
            <a:fld id="{E889F410-1BFA-4F71-9B2C-D24B8A455240}" type="slidenum">
              <a:rPr lang="en-US" altLang="sr-Latn-RS"/>
              <a:pPr>
                <a:defRPr/>
              </a:pPr>
              <a:t>201</a:t>
            </a:fld>
            <a:endParaRPr lang="en-US" altLang="sr-Latn-RS" dirty="0"/>
          </a:p>
        </p:txBody>
      </p:sp>
      <p:sp>
        <p:nvSpPr>
          <p:cNvPr id="28678" name="Text Box 5"/>
          <p:cNvSpPr txBox="1">
            <a:spLocks noChangeArrowheads="1"/>
          </p:cNvSpPr>
          <p:nvPr/>
        </p:nvSpPr>
        <p:spPr bwMode="auto">
          <a:xfrm>
            <a:off x="1457457" y="2217309"/>
            <a:ext cx="1396344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hr-HR" altLang="sr-Latn-RS" sz="1350" dirty="0">
                <a:latin typeface="Tahoma" panose="020B0604030504040204" pitchFamily="34" charset="0"/>
              </a:rPr>
              <a:t>Površina</a:t>
            </a:r>
            <a:r>
              <a:rPr lang="en-US" altLang="sr-Latn-RS" sz="1350" dirty="0">
                <a:latin typeface="Tahoma" panose="020B0604030504040204" pitchFamily="34" charset="0"/>
              </a:rPr>
              <a:t> = </a:t>
            </a:r>
            <a:r>
              <a:rPr lang="hr-HR" altLang="sr-Latn-RS" sz="1350" dirty="0">
                <a:latin typeface="Tahoma" panose="020B0604030504040204" pitchFamily="34" charset="0"/>
              </a:rPr>
              <a:t>0</a:t>
            </a:r>
            <a:r>
              <a:rPr lang="en-US" altLang="sr-Latn-RS" sz="1350" dirty="0">
                <a:latin typeface="Tahoma" panose="020B0604030504040204" pitchFamily="34" charset="0"/>
              </a:rPr>
              <a:t>.50</a:t>
            </a:r>
          </a:p>
        </p:txBody>
      </p:sp>
      <p:sp>
        <p:nvSpPr>
          <p:cNvPr id="28679" name="Line 6"/>
          <p:cNvSpPr>
            <a:spLocks noChangeShapeType="1"/>
          </p:cNvSpPr>
          <p:nvPr/>
        </p:nvSpPr>
        <p:spPr bwMode="auto">
          <a:xfrm>
            <a:off x="2628900" y="2514600"/>
            <a:ext cx="857250" cy="342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013"/>
          </a:p>
        </p:txBody>
      </p:sp>
      <p:sp>
        <p:nvSpPr>
          <p:cNvPr id="28680" name="Text Box 7"/>
          <p:cNvSpPr txBox="1">
            <a:spLocks noChangeArrowheads="1"/>
          </p:cNvSpPr>
          <p:nvPr/>
        </p:nvSpPr>
        <p:spPr bwMode="auto">
          <a:xfrm>
            <a:off x="3790964" y="2160159"/>
            <a:ext cx="1490922" cy="30008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hr-HR" altLang="sr-Latn-RS" sz="1350" dirty="0">
                <a:latin typeface="Tahoma" panose="020B0604030504040204" pitchFamily="34" charset="0"/>
              </a:rPr>
              <a:t>Površina</a:t>
            </a:r>
            <a:r>
              <a:rPr lang="en-US" altLang="sr-Latn-RS" sz="1350" dirty="0">
                <a:latin typeface="Tahoma" panose="020B0604030504040204" pitchFamily="34" charset="0"/>
              </a:rPr>
              <a:t> = </a:t>
            </a:r>
            <a:r>
              <a:rPr lang="hr-HR" altLang="sr-Latn-RS" sz="1350" dirty="0">
                <a:latin typeface="Tahoma" panose="020B0604030504040204" pitchFamily="34" charset="0"/>
              </a:rPr>
              <a:t>0</a:t>
            </a:r>
            <a:r>
              <a:rPr lang="en-US" altLang="sr-Latn-RS" sz="1350" dirty="0">
                <a:latin typeface="Tahoma" panose="020B0604030504040204" pitchFamily="34" charset="0"/>
              </a:rPr>
              <a:t>.025</a:t>
            </a:r>
          </a:p>
        </p:txBody>
      </p:sp>
      <p:sp>
        <p:nvSpPr>
          <p:cNvPr id="28681" name="Text Box 8"/>
          <p:cNvSpPr txBox="1">
            <a:spLocks noChangeArrowheads="1"/>
          </p:cNvSpPr>
          <p:nvPr/>
        </p:nvSpPr>
        <p:spPr bwMode="auto">
          <a:xfrm>
            <a:off x="2684986" y="3468990"/>
            <a:ext cx="2654701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hr-HR" altLang="sr-Latn-RS" sz="1350" dirty="0">
                <a:solidFill>
                  <a:srgbClr val="002060"/>
                </a:solidFill>
                <a:latin typeface="Tahoma" panose="020B0604030504040204" pitchFamily="34" charset="0"/>
              </a:rPr>
              <a:t>Površina</a:t>
            </a:r>
            <a:r>
              <a:rPr lang="en-US" altLang="sr-Latn-RS" sz="1350" dirty="0">
                <a:solidFill>
                  <a:srgbClr val="002060"/>
                </a:solidFill>
                <a:latin typeface="Tahoma" panose="020B0604030504040204" pitchFamily="34" charset="0"/>
              </a:rPr>
              <a:t> = </a:t>
            </a:r>
            <a:r>
              <a:rPr lang="hr-HR" altLang="sr-Latn-RS" sz="1350" dirty="0">
                <a:solidFill>
                  <a:srgbClr val="002060"/>
                </a:solidFill>
                <a:latin typeface="Tahoma" panose="020B0604030504040204" pitchFamily="34" charset="0"/>
              </a:rPr>
              <a:t>0</a:t>
            </a:r>
            <a:r>
              <a:rPr lang="en-US" altLang="sr-Latn-RS" sz="1350" dirty="0">
                <a:solidFill>
                  <a:srgbClr val="002060"/>
                </a:solidFill>
                <a:latin typeface="Tahoma" panose="020B0604030504040204" pitchFamily="34" charset="0"/>
              </a:rPr>
              <a:t>.50–</a:t>
            </a:r>
            <a:r>
              <a:rPr lang="hr-HR" altLang="sr-Latn-RS" sz="1350" dirty="0">
                <a:solidFill>
                  <a:srgbClr val="002060"/>
                </a:solidFill>
                <a:latin typeface="Tahoma" panose="020B0604030504040204" pitchFamily="34" charset="0"/>
              </a:rPr>
              <a:t>0</a:t>
            </a:r>
            <a:r>
              <a:rPr lang="en-US" altLang="sr-Latn-RS" sz="1350" dirty="0">
                <a:solidFill>
                  <a:srgbClr val="002060"/>
                </a:solidFill>
                <a:latin typeface="Tahoma" panose="020B0604030504040204" pitchFamily="34" charset="0"/>
              </a:rPr>
              <a:t>.025 = </a:t>
            </a:r>
            <a:r>
              <a:rPr lang="hr-HR" altLang="sr-Latn-RS" sz="1350" b="1" dirty="0">
                <a:solidFill>
                  <a:srgbClr val="002060"/>
                </a:solidFill>
                <a:latin typeface="Tahoma" panose="020B0604030504040204" pitchFamily="34" charset="0"/>
              </a:rPr>
              <a:t>0</a:t>
            </a:r>
            <a:r>
              <a:rPr lang="en-US" altLang="sr-Latn-RS" sz="1350" b="1" dirty="0">
                <a:solidFill>
                  <a:srgbClr val="002060"/>
                </a:solidFill>
                <a:latin typeface="Tahoma" panose="020B0604030504040204" pitchFamily="34" charset="0"/>
              </a:rPr>
              <a:t>.475</a:t>
            </a:r>
          </a:p>
        </p:txBody>
      </p:sp>
      <p:sp>
        <p:nvSpPr>
          <p:cNvPr id="28682" name="Line 9"/>
          <p:cNvSpPr>
            <a:spLocks noChangeShapeType="1"/>
          </p:cNvSpPr>
          <p:nvPr/>
        </p:nvSpPr>
        <p:spPr bwMode="auto">
          <a:xfrm flipH="1" flipV="1">
            <a:off x="3771900" y="2743200"/>
            <a:ext cx="171450" cy="800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013"/>
          </a:p>
        </p:txBody>
      </p:sp>
      <p:sp>
        <p:nvSpPr>
          <p:cNvPr id="28683" name="Rectangle 10"/>
          <p:cNvSpPr>
            <a:spLocks noChangeArrowheads="1"/>
          </p:cNvSpPr>
          <p:nvPr/>
        </p:nvSpPr>
        <p:spPr bwMode="auto">
          <a:xfrm>
            <a:off x="641746" y="3835130"/>
            <a:ext cx="5816204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l"/>
            <a:r>
              <a:rPr lang="hr-HR" altLang="sr-Latn-RS" sz="1500" dirty="0">
                <a:latin typeface="+mj-lt"/>
              </a:rPr>
              <a:t>U tablici pogledamo vrijednost Z za površinu 0</a:t>
            </a:r>
            <a:r>
              <a:rPr lang="en-US" altLang="sr-Latn-RS" sz="1500" dirty="0">
                <a:latin typeface="+mj-lt"/>
              </a:rPr>
              <a:t>.475</a:t>
            </a:r>
            <a:endParaRPr lang="hr-HR" altLang="sr-Latn-RS" sz="1500" dirty="0">
              <a:latin typeface="+mj-lt"/>
            </a:endParaRPr>
          </a:p>
          <a:p>
            <a:pPr algn="l"/>
            <a:endParaRPr lang="hr-HR" altLang="sr-Latn-RS" sz="1500" dirty="0">
              <a:latin typeface="+mj-lt"/>
            </a:endParaRPr>
          </a:p>
          <a:p>
            <a:pPr algn="l"/>
            <a:r>
              <a:rPr lang="en-US" altLang="sr-Latn-RS" sz="1500" dirty="0" err="1">
                <a:latin typeface="+mj-lt"/>
              </a:rPr>
              <a:t>z</a:t>
            </a:r>
            <a:r>
              <a:rPr lang="en-US" altLang="sr-Latn-RS" sz="1500" baseline="-25000" dirty="0" err="1">
                <a:latin typeface="+mj-lt"/>
              </a:rPr>
              <a:t>A</a:t>
            </a:r>
            <a:r>
              <a:rPr lang="en-US" altLang="sr-Latn-RS" sz="1500" dirty="0">
                <a:latin typeface="+mj-lt"/>
              </a:rPr>
              <a:t> = 1.96</a:t>
            </a:r>
            <a:r>
              <a:rPr lang="hr-HR" altLang="sr-Latn-RS" sz="1500" dirty="0">
                <a:latin typeface="+mj-lt"/>
              </a:rPr>
              <a:t>, budući </a:t>
            </a:r>
            <a:r>
              <a:rPr lang="en-US" altLang="sr-Latn-RS" sz="1500" dirty="0">
                <a:latin typeface="+mj-lt"/>
              </a:rPr>
              <a:t>P(z &gt; 1.96) = </a:t>
            </a:r>
            <a:r>
              <a:rPr lang="hr-HR" altLang="sr-Latn-RS" sz="1500" dirty="0">
                <a:latin typeface="+mj-lt"/>
              </a:rPr>
              <a:t>0</a:t>
            </a:r>
            <a:r>
              <a:rPr lang="en-US" altLang="sr-Latn-RS" sz="1500" dirty="0">
                <a:latin typeface="+mj-lt"/>
              </a:rPr>
              <a:t>.025, </a:t>
            </a:r>
            <a:r>
              <a:rPr lang="hr-HR" altLang="sr-Latn-RS" sz="1500" dirty="0">
                <a:latin typeface="+mj-lt"/>
              </a:rPr>
              <a:t>kažemo</a:t>
            </a:r>
            <a:r>
              <a:rPr lang="en-US" altLang="sr-Latn-RS" sz="1500" dirty="0">
                <a:latin typeface="+mj-lt"/>
              </a:rPr>
              <a:t>: </a:t>
            </a:r>
            <a:r>
              <a:rPr lang="en-US" altLang="sr-Latn-RS" sz="1500" b="1" dirty="0">
                <a:latin typeface="+mj-lt"/>
              </a:rPr>
              <a:t>z</a:t>
            </a:r>
            <a:r>
              <a:rPr lang="hr-HR" altLang="sr-Latn-RS" sz="1500" b="1" baseline="-25000" dirty="0">
                <a:latin typeface="+mj-lt"/>
              </a:rPr>
              <a:t>0.</a:t>
            </a:r>
            <a:r>
              <a:rPr lang="en-US" altLang="sr-Latn-RS" sz="1500" b="1" baseline="-25000" dirty="0">
                <a:latin typeface="+mj-lt"/>
              </a:rPr>
              <a:t>025</a:t>
            </a:r>
            <a:r>
              <a:rPr lang="en-US" altLang="sr-Latn-RS" sz="1500" b="1" dirty="0">
                <a:latin typeface="+mj-lt"/>
              </a:rPr>
              <a:t> = 1.96</a:t>
            </a:r>
          </a:p>
        </p:txBody>
      </p:sp>
    </p:spTree>
    <p:extLst>
      <p:ext uri="{BB962C8B-B14F-4D97-AF65-F5344CB8AC3E}">
        <p14:creationId xmlns:p14="http://schemas.microsoft.com/office/powerpoint/2010/main" val="354350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hr-HR" altLang="sr-Latn-RS" sz="2030" dirty="0"/>
              <a:t>Izračun normalnih vjerojatnosti</a:t>
            </a:r>
            <a:endParaRPr lang="en-US" altLang="sr-Latn-RS" sz="2030" dirty="0"/>
          </a:p>
        </p:txBody>
      </p:sp>
      <p:sp>
        <p:nvSpPr>
          <p:cNvPr id="1843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r-HR" altLang="sr-Latn-RS" sz="1650" b="1" dirty="0"/>
              <a:t>Primjer</a:t>
            </a:r>
            <a:r>
              <a:rPr lang="en-US" altLang="sr-Latn-RS" sz="1650" b="1" dirty="0"/>
              <a:t>: </a:t>
            </a:r>
            <a:r>
              <a:rPr lang="hr-HR" altLang="sr-Latn-RS" sz="1650" dirty="0"/>
              <a:t>Vrijeme potrebno za sastavljanje jednog računala je normalno distribuirano sa srednjom vrijednosti 50 minuta i standardnom devijacijom od 10 minuta:</a:t>
            </a:r>
            <a:r>
              <a:rPr lang="en-US" altLang="sr-Latn-RS" sz="1650" dirty="0"/>
              <a:t> </a:t>
            </a:r>
          </a:p>
          <a:p>
            <a:pPr eaLnBrk="1" hangingPunct="1"/>
            <a:endParaRPr lang="en-US" altLang="sr-Latn-RS" sz="1650" dirty="0"/>
          </a:p>
          <a:p>
            <a:pPr eaLnBrk="1" hangingPunct="1"/>
            <a:endParaRPr lang="en-US" altLang="sr-Latn-RS" sz="1650" dirty="0"/>
          </a:p>
          <a:p>
            <a:pPr eaLnBrk="1" hangingPunct="1"/>
            <a:endParaRPr lang="en-US" altLang="sr-Latn-RS" sz="1650" dirty="0"/>
          </a:p>
          <a:p>
            <a:pPr eaLnBrk="1" hangingPunct="1"/>
            <a:endParaRPr lang="en-US" altLang="sr-Latn-RS" sz="1650" dirty="0"/>
          </a:p>
          <a:p>
            <a:pPr eaLnBrk="1" hangingPunct="1"/>
            <a:endParaRPr lang="hr-HR" altLang="sr-Latn-RS" sz="1650" dirty="0"/>
          </a:p>
          <a:p>
            <a:pPr eaLnBrk="1" hangingPunct="1"/>
            <a:r>
              <a:rPr lang="hr-HR" altLang="sr-Latn-RS" sz="1650" dirty="0"/>
              <a:t>Kolika je vjerojatnost da računalo bude sastavljeno između 45 i 60 minuta</a:t>
            </a:r>
            <a:r>
              <a:rPr lang="en-US" altLang="sr-Latn-RS" sz="1650" dirty="0"/>
              <a:t>?</a:t>
            </a:r>
          </a:p>
          <a:p>
            <a:pPr eaLnBrk="1" hangingPunct="1"/>
            <a:r>
              <a:rPr lang="hr-HR" altLang="sr-Latn-RS" sz="1650" dirty="0"/>
              <a:t>Algebarski: Koliki je</a:t>
            </a:r>
            <a:r>
              <a:rPr lang="en-US" altLang="sr-Latn-RS" sz="1650" dirty="0"/>
              <a:t> </a:t>
            </a:r>
            <a:r>
              <a:rPr lang="en-US" altLang="sr-Latn-RS" sz="1650" b="1" dirty="0"/>
              <a:t>P(45 &lt; X &lt; 60)</a:t>
            </a:r>
            <a:r>
              <a:rPr lang="en-US" altLang="sr-Latn-RS" sz="1650" dirty="0"/>
              <a:t>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sr-Latn-RS"/>
              <a:t>8.</a:t>
            </a:r>
            <a:fld id="{6C712311-FA55-4D68-86DC-CEA5DD40C7A2}" type="slidenum">
              <a:rPr lang="en-US" altLang="sr-Latn-RS"/>
              <a:pPr>
                <a:defRPr/>
              </a:pPr>
              <a:t>202</a:t>
            </a:fld>
            <a:endParaRPr lang="en-US" altLang="sr-Latn-RS"/>
          </a:p>
        </p:txBody>
      </p:sp>
      <p:pic>
        <p:nvPicPr>
          <p:cNvPr id="18437" name="Picture 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425" y="2122317"/>
            <a:ext cx="2343150" cy="1470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8" name="Text Box 23"/>
          <p:cNvSpPr txBox="1">
            <a:spLocks noChangeArrowheads="1"/>
          </p:cNvSpPr>
          <p:nvPr/>
        </p:nvSpPr>
        <p:spPr bwMode="auto">
          <a:xfrm>
            <a:off x="3438503" y="2844285"/>
            <a:ext cx="30008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1800" dirty="0">
                <a:solidFill>
                  <a:srgbClr val="FF0000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58844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hr-HR" altLang="sr-Latn-RS" sz="2030" dirty="0"/>
              <a:t>Izračun normalnih vjerojatnosti</a:t>
            </a:r>
            <a:endParaRPr lang="en-US" altLang="sr-Latn-RS" sz="2030" dirty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sr-Latn-RS" b="1" dirty="0" smtClean="0"/>
              <a:t>P(45 &lt; X &lt; 60)</a:t>
            </a:r>
            <a:r>
              <a:rPr lang="en-US" altLang="sr-Latn-RS" dirty="0" smtClean="0"/>
              <a:t> ?</a:t>
            </a:r>
          </a:p>
          <a:p>
            <a:pPr eaLnBrk="1" hangingPunct="1"/>
            <a:endParaRPr lang="en-US" altLang="sr-Latn-RS" dirty="0" smtClean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sr-Latn-RS"/>
              <a:t>8.</a:t>
            </a:r>
            <a:fld id="{A3D339D8-7C74-4F81-9A06-99543E69AEE3}" type="slidenum">
              <a:rPr lang="en-US" altLang="sr-Latn-RS"/>
              <a:pPr>
                <a:defRPr/>
              </a:pPr>
              <a:t>203</a:t>
            </a:fld>
            <a:endParaRPr lang="en-US" altLang="sr-Latn-RS"/>
          </a:p>
        </p:txBody>
      </p:sp>
      <p:pic>
        <p:nvPicPr>
          <p:cNvPr id="1946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1143000"/>
            <a:ext cx="2838450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2" name="Text Box 5"/>
          <p:cNvSpPr txBox="1">
            <a:spLocks noChangeArrowheads="1"/>
          </p:cNvSpPr>
          <p:nvPr/>
        </p:nvSpPr>
        <p:spPr bwMode="auto">
          <a:xfrm>
            <a:off x="400028" y="2587110"/>
            <a:ext cx="30008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1800">
                <a:solidFill>
                  <a:srgbClr val="FF0000"/>
                </a:solidFill>
              </a:rPr>
              <a:t>0</a:t>
            </a:r>
          </a:p>
        </p:txBody>
      </p:sp>
      <p:pic>
        <p:nvPicPr>
          <p:cNvPr id="1946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050" y="2628900"/>
            <a:ext cx="2914650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845" y="2057400"/>
            <a:ext cx="1447800" cy="812377"/>
          </a:xfrm>
          <a:prstGeom prst="rect">
            <a:avLst/>
          </a:prstGeom>
          <a:noFill/>
          <a:ln w="9525">
            <a:solidFill>
              <a:schemeClr val="accent2">
                <a:lumMod val="60000"/>
                <a:lumOff val="4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65" name="AutoShape 8"/>
          <p:cNvSpPr>
            <a:spLocks noChangeArrowheads="1"/>
          </p:cNvSpPr>
          <p:nvPr/>
        </p:nvSpPr>
        <p:spPr bwMode="auto">
          <a:xfrm rot="5400000">
            <a:off x="2557463" y="1557338"/>
            <a:ext cx="514350" cy="485775"/>
          </a:xfrm>
          <a:custGeom>
            <a:avLst/>
            <a:gdLst>
              <a:gd name="T0" fmla="*/ 480251 w 21600"/>
              <a:gd name="T1" fmla="*/ 0 h 21600"/>
              <a:gd name="T2" fmla="*/ 480251 w 21600"/>
              <a:gd name="T3" fmla="*/ 364571 h 21600"/>
              <a:gd name="T4" fmla="*/ 102775 w 21600"/>
              <a:gd name="T5" fmla="*/ 647700 h 21600"/>
              <a:gd name="T6" fmla="*/ 685800 w 21600"/>
              <a:gd name="T7" fmla="*/ 182286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chemeClr val="accent2"/>
          </a:solidFill>
          <a:ln w="19050">
            <a:solidFill>
              <a:srgbClr val="0000FF"/>
            </a:solidFill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endParaRPr lang="hr-HR" sz="1013"/>
          </a:p>
        </p:txBody>
      </p:sp>
      <p:sp>
        <p:nvSpPr>
          <p:cNvPr id="19466" name="AutoShape 9"/>
          <p:cNvSpPr>
            <a:spLocks noChangeArrowheads="1"/>
          </p:cNvSpPr>
          <p:nvPr/>
        </p:nvSpPr>
        <p:spPr bwMode="auto">
          <a:xfrm flipV="1">
            <a:off x="4114800" y="3028950"/>
            <a:ext cx="514350" cy="485775"/>
          </a:xfrm>
          <a:custGeom>
            <a:avLst/>
            <a:gdLst>
              <a:gd name="T0" fmla="*/ 480251 w 21600"/>
              <a:gd name="T1" fmla="*/ 0 h 21600"/>
              <a:gd name="T2" fmla="*/ 480251 w 21600"/>
              <a:gd name="T3" fmla="*/ 364571 h 21600"/>
              <a:gd name="T4" fmla="*/ 102775 w 21600"/>
              <a:gd name="T5" fmla="*/ 647700 h 21600"/>
              <a:gd name="T6" fmla="*/ 685800 w 21600"/>
              <a:gd name="T7" fmla="*/ 182286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chemeClr val="accent2"/>
          </a:solidFill>
          <a:ln w="19050">
            <a:solidFill>
              <a:srgbClr val="0000FF"/>
            </a:solidFill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endParaRPr lang="hr-HR" sz="1013"/>
          </a:p>
        </p:txBody>
      </p:sp>
      <p:pic>
        <p:nvPicPr>
          <p:cNvPr id="19467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200400"/>
            <a:ext cx="3076575" cy="1376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77" name="Rectangle 24"/>
          <p:cNvSpPr>
            <a:spLocks noChangeArrowheads="1"/>
          </p:cNvSpPr>
          <p:nvPr/>
        </p:nvSpPr>
        <p:spPr bwMode="auto">
          <a:xfrm>
            <a:off x="3202443" y="1061212"/>
            <a:ext cx="3424912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1350" dirty="0">
                <a:latin typeface="+mj-lt"/>
              </a:rPr>
              <a:t>…</a:t>
            </a:r>
            <a:r>
              <a:rPr lang="hr-HR" altLang="sr-Latn-RS" sz="1350" dirty="0">
                <a:latin typeface="+mj-lt"/>
              </a:rPr>
              <a:t>sredina </a:t>
            </a:r>
            <a:r>
              <a:rPr lang="en-US" altLang="sr-Latn-RS" sz="1350" dirty="0">
                <a:latin typeface="+mj-lt"/>
              </a:rPr>
              <a:t>50 min </a:t>
            </a:r>
            <a:r>
              <a:rPr lang="hr-HR" altLang="sr-Latn-RS" sz="1350" dirty="0">
                <a:latin typeface="+mj-lt"/>
              </a:rPr>
              <a:t>i standardna devijacija</a:t>
            </a:r>
            <a:r>
              <a:rPr lang="en-US" altLang="sr-Latn-RS" sz="1350" dirty="0">
                <a:latin typeface="+mj-lt"/>
              </a:rPr>
              <a:t> 10 min</a:t>
            </a:r>
          </a:p>
        </p:txBody>
      </p:sp>
    </p:spTree>
    <p:extLst>
      <p:ext uri="{BB962C8B-B14F-4D97-AF65-F5344CB8AC3E}">
        <p14:creationId xmlns:p14="http://schemas.microsoft.com/office/powerpoint/2010/main" val="148791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hr-HR" altLang="sr-Latn-RS" sz="2030" dirty="0"/>
              <a:t>Izračun normalnih vjerojatnosti</a:t>
            </a:r>
            <a:endParaRPr lang="en-US" altLang="sr-Latn-RS" sz="2030" dirty="0"/>
          </a:p>
        </p:txBody>
      </p:sp>
      <p:sp>
        <p:nvSpPr>
          <p:cNvPr id="2048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sr-Latn-RS" sz="1650" b="1" dirty="0"/>
              <a:t>P(–</a:t>
            </a:r>
            <a:r>
              <a:rPr lang="hr-HR" altLang="sr-Latn-RS" sz="1650" b="1" dirty="0"/>
              <a:t>0</a:t>
            </a:r>
            <a:r>
              <a:rPr lang="en-US" altLang="sr-Latn-RS" sz="1650" b="1" dirty="0"/>
              <a:t>.5 &lt; Z &lt; 1)</a:t>
            </a:r>
            <a:r>
              <a:rPr lang="en-US" altLang="sr-Latn-RS" sz="1650" dirty="0"/>
              <a:t> </a:t>
            </a:r>
            <a:r>
              <a:rPr lang="hr-HR" altLang="sr-Latn-RS" sz="1650" dirty="0"/>
              <a:t>izgleda ovako</a:t>
            </a:r>
            <a:r>
              <a:rPr lang="en-US" altLang="sr-Latn-RS" sz="1650" dirty="0"/>
              <a:t>:</a:t>
            </a:r>
          </a:p>
          <a:p>
            <a:pPr eaLnBrk="1" hangingPunct="1"/>
            <a:endParaRPr lang="en-US" altLang="sr-Latn-RS" sz="1650" dirty="0"/>
          </a:p>
          <a:p>
            <a:pPr marL="0" indent="0">
              <a:buNone/>
            </a:pPr>
            <a:r>
              <a:rPr lang="hr-HR" altLang="sr-Latn-RS" sz="1500" dirty="0"/>
              <a:t>Vjerojatnost je površina ispod krivulje</a:t>
            </a:r>
          </a:p>
          <a:p>
            <a:pPr marL="0" indent="0">
              <a:buNone/>
            </a:pPr>
            <a:endParaRPr lang="hr-HR" altLang="sr-Latn-RS" sz="1650" dirty="0"/>
          </a:p>
          <a:p>
            <a:pPr marL="0" indent="0">
              <a:buNone/>
            </a:pPr>
            <a:endParaRPr lang="en-US" altLang="sr-Latn-RS" sz="1500" dirty="0"/>
          </a:p>
          <a:p>
            <a:pPr marL="0" indent="0">
              <a:buNone/>
            </a:pPr>
            <a:r>
              <a:rPr lang="hr-HR" altLang="sr-Latn-RS" sz="1500" dirty="0"/>
              <a:t>Zbrojimo dva dijela:</a:t>
            </a:r>
            <a:endParaRPr lang="en-US" altLang="sr-Latn-RS" sz="1500" dirty="0"/>
          </a:p>
          <a:p>
            <a:pPr marL="0" indent="0">
              <a:buNone/>
            </a:pPr>
            <a:r>
              <a:rPr lang="en-US" altLang="sr-Latn-RS" sz="1500" dirty="0"/>
              <a:t>P(–</a:t>
            </a:r>
            <a:r>
              <a:rPr lang="hr-HR" altLang="sr-Latn-RS" sz="1500" dirty="0"/>
              <a:t>0</a:t>
            </a:r>
            <a:r>
              <a:rPr lang="en-US" altLang="sr-Latn-RS" sz="1500" dirty="0"/>
              <a:t>.5 &lt; Z &lt; 0) </a:t>
            </a:r>
            <a:r>
              <a:rPr lang="hr-HR" altLang="sr-Latn-RS" sz="1500" dirty="0"/>
              <a:t>i</a:t>
            </a:r>
            <a:endParaRPr lang="en-US" altLang="sr-Latn-RS" sz="1500" dirty="0"/>
          </a:p>
          <a:p>
            <a:pPr marL="0" indent="0">
              <a:buNone/>
            </a:pPr>
            <a:r>
              <a:rPr lang="en-US" altLang="sr-Latn-RS" sz="1500" dirty="0"/>
              <a:t>P(0 &lt; Z &lt; 1)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sr-Latn-RS"/>
              <a:t>8.</a:t>
            </a:r>
            <a:fld id="{4668A1D5-4704-48F3-85DB-A7A9E619AEB4}" type="slidenum">
              <a:rPr lang="en-US" altLang="sr-Latn-RS"/>
              <a:pPr>
                <a:defRPr/>
              </a:pPr>
              <a:t>204</a:t>
            </a:fld>
            <a:endParaRPr lang="en-US" altLang="sr-Latn-RS"/>
          </a:p>
        </p:txBody>
      </p:sp>
      <p:pic>
        <p:nvPicPr>
          <p:cNvPr id="2048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50" y="976312"/>
            <a:ext cx="3086100" cy="285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6" name="Rectangle 7"/>
          <p:cNvSpPr>
            <a:spLocks noChangeArrowheads="1"/>
          </p:cNvSpPr>
          <p:nvPr/>
        </p:nvSpPr>
        <p:spPr bwMode="auto">
          <a:xfrm>
            <a:off x="3600450" y="3981450"/>
            <a:ext cx="3086100" cy="247650"/>
          </a:xfrm>
          <a:prstGeom prst="rect">
            <a:avLst/>
          </a:prstGeom>
          <a:solidFill>
            <a:srgbClr val="CC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hr-HR" altLang="sr-Latn-RS" sz="1800"/>
          </a:p>
        </p:txBody>
      </p:sp>
      <p:sp>
        <p:nvSpPr>
          <p:cNvPr id="20487" name="Line 8"/>
          <p:cNvSpPr>
            <a:spLocks noChangeShapeType="1"/>
          </p:cNvSpPr>
          <p:nvPr/>
        </p:nvSpPr>
        <p:spPr bwMode="auto">
          <a:xfrm>
            <a:off x="5143500" y="971550"/>
            <a:ext cx="0" cy="2571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013"/>
          </a:p>
        </p:txBody>
      </p:sp>
      <p:sp>
        <p:nvSpPr>
          <p:cNvPr id="20488" name="Line 9"/>
          <p:cNvSpPr>
            <a:spLocks noChangeShapeType="1"/>
          </p:cNvSpPr>
          <p:nvPr/>
        </p:nvSpPr>
        <p:spPr bwMode="auto">
          <a:xfrm>
            <a:off x="5486400" y="1943100"/>
            <a:ext cx="8659" cy="2000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013"/>
          </a:p>
        </p:txBody>
      </p:sp>
      <p:sp>
        <p:nvSpPr>
          <p:cNvPr id="20489" name="Line 10"/>
          <p:cNvSpPr>
            <a:spLocks noChangeShapeType="1"/>
          </p:cNvSpPr>
          <p:nvPr/>
        </p:nvSpPr>
        <p:spPr bwMode="auto">
          <a:xfrm>
            <a:off x="4972050" y="1314450"/>
            <a:ext cx="0" cy="262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013"/>
          </a:p>
        </p:txBody>
      </p:sp>
      <p:sp>
        <p:nvSpPr>
          <p:cNvPr id="20490" name="Text Box 12"/>
          <p:cNvSpPr txBox="1">
            <a:spLocks noChangeArrowheads="1"/>
          </p:cNvSpPr>
          <p:nvPr/>
        </p:nvSpPr>
        <p:spPr bwMode="auto">
          <a:xfrm>
            <a:off x="4981553" y="3472935"/>
            <a:ext cx="30008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1800" dirty="0"/>
              <a:t>0</a:t>
            </a:r>
          </a:p>
        </p:txBody>
      </p:sp>
      <p:sp>
        <p:nvSpPr>
          <p:cNvPr id="20491" name="Rectangle 13"/>
          <p:cNvSpPr>
            <a:spLocks noChangeArrowheads="1"/>
          </p:cNvSpPr>
          <p:nvPr/>
        </p:nvSpPr>
        <p:spPr bwMode="auto">
          <a:xfrm>
            <a:off x="4663217" y="3906917"/>
            <a:ext cx="10502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1800" dirty="0"/>
              <a:t>–</a:t>
            </a:r>
            <a:r>
              <a:rPr lang="hr-HR" altLang="sr-Latn-RS" sz="1800" dirty="0"/>
              <a:t>0</a:t>
            </a:r>
            <a:r>
              <a:rPr lang="en-US" altLang="sr-Latn-RS" sz="1800" dirty="0"/>
              <a:t>.5 … 1</a:t>
            </a:r>
          </a:p>
        </p:txBody>
      </p:sp>
      <p:sp>
        <p:nvSpPr>
          <p:cNvPr id="20492" name="Line 14"/>
          <p:cNvSpPr>
            <a:spLocks noChangeShapeType="1"/>
          </p:cNvSpPr>
          <p:nvPr/>
        </p:nvSpPr>
        <p:spPr bwMode="auto">
          <a:xfrm flipV="1">
            <a:off x="2145723" y="2114550"/>
            <a:ext cx="2909455" cy="1085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013"/>
          </a:p>
        </p:txBody>
      </p:sp>
      <p:sp>
        <p:nvSpPr>
          <p:cNvPr id="20493" name="Line 15"/>
          <p:cNvSpPr>
            <a:spLocks noChangeShapeType="1"/>
          </p:cNvSpPr>
          <p:nvPr/>
        </p:nvSpPr>
        <p:spPr bwMode="auto">
          <a:xfrm flipV="1">
            <a:off x="2076292" y="2571750"/>
            <a:ext cx="3273137" cy="857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013"/>
          </a:p>
        </p:txBody>
      </p:sp>
    </p:spTree>
    <p:extLst>
      <p:ext uri="{BB962C8B-B14F-4D97-AF65-F5344CB8AC3E}">
        <p14:creationId xmlns:p14="http://schemas.microsoft.com/office/powerpoint/2010/main" val="153357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hr-HR" altLang="sr-Latn-RS" sz="2030" dirty="0"/>
              <a:t>Izračun normalnih vjerojatnosti</a:t>
            </a:r>
            <a:endParaRPr lang="en-US" altLang="sr-Latn-RS" sz="2030" dirty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r-HR" altLang="sr-Latn-RS" sz="1650" dirty="0"/>
              <a:t>Kako koristiti tablicu</a:t>
            </a:r>
            <a:endParaRPr lang="en-US" altLang="sr-Latn-RS" dirty="0" smtClean="0">
              <a:solidFill>
                <a:srgbClr val="FF0000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sr-Latn-RS"/>
              <a:t>8.</a:t>
            </a:r>
            <a:fld id="{1D3B8F8A-D8A4-42D9-82F0-6BBECA9F4B5D}" type="slidenum">
              <a:rPr lang="en-US" altLang="sr-Latn-RS"/>
              <a:pPr>
                <a:defRPr/>
              </a:pPr>
              <a:t>205</a:t>
            </a:fld>
            <a:endParaRPr lang="en-US" altLang="sr-Latn-RS"/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685800" y="1600200"/>
            <a:ext cx="58293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450850" indent="6350">
              <a:spcBef>
                <a:spcPct val="20000"/>
              </a:spcBef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eaLnBrk="1" hangingPunct="1"/>
            <a:r>
              <a:rPr lang="hr-HR" altLang="sr-Latn-RS" sz="1350" dirty="0"/>
              <a:t>Tablice daju vjerojatnosti</a:t>
            </a:r>
            <a:r>
              <a:rPr lang="en-US" altLang="sr-Latn-RS" sz="1350" b="1" dirty="0"/>
              <a:t> P(0 &lt; Z &lt; z)</a:t>
            </a:r>
          </a:p>
          <a:p>
            <a:pPr eaLnBrk="1" hangingPunct="1"/>
            <a:r>
              <a:rPr lang="hr-HR" altLang="sr-Latn-RS" sz="1350" dirty="0"/>
              <a:t>Prva kolona</a:t>
            </a:r>
            <a:r>
              <a:rPr lang="en-US" altLang="sr-Latn-RS" sz="1350" dirty="0"/>
              <a:t> = integer + </a:t>
            </a:r>
            <a:r>
              <a:rPr lang="hr-HR" altLang="sr-Latn-RS" sz="1350" dirty="0"/>
              <a:t>prva decimala</a:t>
            </a:r>
            <a:endParaRPr lang="en-US" altLang="sr-Latn-RS" sz="1350" dirty="0"/>
          </a:p>
          <a:p>
            <a:pPr eaLnBrk="1" hangingPunct="1"/>
            <a:r>
              <a:rPr lang="hr-HR" altLang="sr-Latn-RS" sz="1350" dirty="0"/>
              <a:t>Prvi redak</a:t>
            </a:r>
            <a:r>
              <a:rPr lang="en-US" altLang="sr-Latn-RS" sz="1350" dirty="0"/>
              <a:t> = </a:t>
            </a:r>
            <a:r>
              <a:rPr lang="hr-HR" altLang="sr-Latn-RS" sz="1350" dirty="0"/>
              <a:t>druga decimala</a:t>
            </a:r>
            <a:endParaRPr lang="en-US" altLang="sr-Latn-RS" sz="1350" dirty="0"/>
          </a:p>
          <a:p>
            <a:pPr eaLnBrk="1" hangingPunct="1"/>
            <a:endParaRPr lang="en-US" altLang="sr-Latn-RS" sz="1350" dirty="0"/>
          </a:p>
          <a:p>
            <a:pPr eaLnBrk="1" hangingPunct="1"/>
            <a:r>
              <a:rPr lang="en-US" altLang="sr-Latn-RS" sz="1350" dirty="0">
                <a:solidFill>
                  <a:srgbClr val="0000FF"/>
                </a:solidFill>
              </a:rPr>
              <a:t>P(0 &lt; Z &lt; 0.5) </a:t>
            </a:r>
            <a:endParaRPr lang="en-US" altLang="sr-Latn-RS" sz="1350" dirty="0"/>
          </a:p>
          <a:p>
            <a:pPr eaLnBrk="1" hangingPunct="1"/>
            <a:endParaRPr lang="en-US" altLang="sr-Latn-RS" sz="1350" dirty="0">
              <a:solidFill>
                <a:srgbClr val="FF0000"/>
              </a:solidFill>
            </a:endParaRPr>
          </a:p>
          <a:p>
            <a:pPr eaLnBrk="1" hangingPunct="1"/>
            <a:r>
              <a:rPr lang="en-US" altLang="sr-Latn-RS" sz="1350" dirty="0">
                <a:solidFill>
                  <a:srgbClr val="FF0000"/>
                </a:solidFill>
              </a:rPr>
              <a:t>P(0 &lt; Z &lt; 1)</a:t>
            </a:r>
          </a:p>
          <a:p>
            <a:pPr eaLnBrk="1" hangingPunct="1"/>
            <a:endParaRPr lang="en-US" altLang="sr-Latn-RS" sz="1350" dirty="0">
              <a:solidFill>
                <a:srgbClr val="FF0000"/>
              </a:solidFill>
            </a:endParaRPr>
          </a:p>
          <a:p>
            <a:pPr eaLnBrk="1" hangingPunct="1"/>
            <a:r>
              <a:rPr lang="en-US" altLang="sr-Latn-RS" sz="1350" b="1" dirty="0"/>
              <a:t>P(–.5 &lt; Z &lt; 1) = </a:t>
            </a:r>
            <a:r>
              <a:rPr lang="hr-HR" altLang="sr-Latn-RS" sz="1350" b="1" dirty="0"/>
              <a:t>0</a:t>
            </a:r>
            <a:r>
              <a:rPr lang="en-US" altLang="sr-Latn-RS" sz="1350" b="1" dirty="0"/>
              <a:t>.1915 + </a:t>
            </a:r>
            <a:r>
              <a:rPr lang="hr-HR" altLang="sr-Latn-RS" sz="1350" b="1" dirty="0"/>
              <a:t>0</a:t>
            </a:r>
            <a:r>
              <a:rPr lang="en-US" altLang="sr-Latn-RS" sz="1350" b="1" dirty="0"/>
              <a:t>.3414 = </a:t>
            </a:r>
            <a:r>
              <a:rPr lang="hr-HR" altLang="sr-Latn-RS" sz="1350" b="1" dirty="0"/>
              <a:t>0</a:t>
            </a:r>
            <a:r>
              <a:rPr lang="en-US" altLang="sr-Latn-RS" sz="1350" b="1" dirty="0"/>
              <a:t>.5328</a:t>
            </a:r>
          </a:p>
          <a:p>
            <a:pPr eaLnBrk="1" hangingPunct="1"/>
            <a:endParaRPr lang="en-US" altLang="sr-Latn-RS" sz="1350" b="1" dirty="0"/>
          </a:p>
          <a:p>
            <a:pPr eaLnBrk="1" hangingPunct="1"/>
            <a:r>
              <a:rPr lang="hr-HR" altLang="sr-Latn-RS" sz="1350" b="1" dirty="0"/>
              <a:t>Vjerojatnost za sastavljanje računala</a:t>
            </a:r>
          </a:p>
          <a:p>
            <a:pPr eaLnBrk="1" hangingPunct="1"/>
            <a:r>
              <a:rPr lang="hr-HR" altLang="sr-Latn-RS" sz="1350" b="1" dirty="0"/>
              <a:t>između 45 i 60 minuta </a:t>
            </a:r>
            <a:r>
              <a:rPr lang="en-US" altLang="sr-Latn-RS" sz="1350" b="1" dirty="0"/>
              <a:t> =</a:t>
            </a:r>
            <a:r>
              <a:rPr lang="hr-HR" altLang="sr-Latn-RS" sz="1350" b="1" dirty="0"/>
              <a:t> 0</a:t>
            </a:r>
            <a:r>
              <a:rPr lang="en-US" altLang="sr-Latn-RS" sz="1350" b="1" dirty="0"/>
              <a:t>.5328</a:t>
            </a:r>
            <a:r>
              <a:rPr lang="hr-HR" altLang="sr-Latn-RS" sz="1350" b="1" dirty="0"/>
              <a:t> = 53.28%</a:t>
            </a:r>
            <a:endParaRPr lang="en-US" altLang="sr-Latn-RS" sz="1350" dirty="0"/>
          </a:p>
          <a:p>
            <a:pPr eaLnBrk="1" hangingPunct="1"/>
            <a:endParaRPr lang="en-US" altLang="sr-Latn-RS" sz="1350" dirty="0"/>
          </a:p>
        </p:txBody>
      </p:sp>
      <p:pic>
        <p:nvPicPr>
          <p:cNvPr id="21510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725" y="1546621"/>
            <a:ext cx="2790825" cy="2796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1" name="Oval 6"/>
          <p:cNvSpPr>
            <a:spLocks noChangeArrowheads="1"/>
          </p:cNvSpPr>
          <p:nvPr/>
        </p:nvSpPr>
        <p:spPr bwMode="auto">
          <a:xfrm>
            <a:off x="4229100" y="2971800"/>
            <a:ext cx="457200" cy="171450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hr-HR" altLang="sr-Latn-RS" sz="1800"/>
          </a:p>
        </p:txBody>
      </p:sp>
      <p:sp>
        <p:nvSpPr>
          <p:cNvPr id="21512" name="Oval 7"/>
          <p:cNvSpPr>
            <a:spLocks noChangeArrowheads="1"/>
          </p:cNvSpPr>
          <p:nvPr/>
        </p:nvSpPr>
        <p:spPr bwMode="auto">
          <a:xfrm>
            <a:off x="4286250" y="3886200"/>
            <a:ext cx="457200" cy="17145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hr-HR" altLang="sr-Latn-RS" sz="1800"/>
          </a:p>
        </p:txBody>
      </p:sp>
      <p:sp>
        <p:nvSpPr>
          <p:cNvPr id="21513" name="Freeform 12"/>
          <p:cNvSpPr>
            <a:spLocks/>
          </p:cNvSpPr>
          <p:nvPr/>
        </p:nvSpPr>
        <p:spPr bwMode="auto">
          <a:xfrm>
            <a:off x="1714500" y="2724150"/>
            <a:ext cx="2571750" cy="304800"/>
          </a:xfrm>
          <a:custGeom>
            <a:avLst/>
            <a:gdLst>
              <a:gd name="T0" fmla="*/ 0 w 2160"/>
              <a:gd name="T1" fmla="*/ 25400 h 256"/>
              <a:gd name="T2" fmla="*/ 1676400 w 2160"/>
              <a:gd name="T3" fmla="*/ 25400 h 256"/>
              <a:gd name="T4" fmla="*/ 990600 w 2160"/>
              <a:gd name="T5" fmla="*/ 177800 h 256"/>
              <a:gd name="T6" fmla="*/ 3429000 w 2160"/>
              <a:gd name="T7" fmla="*/ 406400 h 25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" h="256">
                <a:moveTo>
                  <a:pt x="0" y="16"/>
                </a:moveTo>
                <a:cubicBezTo>
                  <a:pt x="476" y="8"/>
                  <a:pt x="952" y="0"/>
                  <a:pt x="1056" y="16"/>
                </a:cubicBezTo>
                <a:cubicBezTo>
                  <a:pt x="1160" y="32"/>
                  <a:pt x="440" y="72"/>
                  <a:pt x="624" y="112"/>
                </a:cubicBezTo>
                <a:cubicBezTo>
                  <a:pt x="808" y="152"/>
                  <a:pt x="1484" y="204"/>
                  <a:pt x="2160" y="256"/>
                </a:cubicBezTo>
              </a:path>
            </a:pathLst>
          </a:custGeom>
          <a:noFill/>
          <a:ln w="9525" cap="flat" cmpd="sng">
            <a:solidFill>
              <a:srgbClr val="0000FF"/>
            </a:solidFill>
            <a:prstDash val="solid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013"/>
          </a:p>
        </p:txBody>
      </p:sp>
      <p:sp>
        <p:nvSpPr>
          <p:cNvPr id="21514" name="Freeform 14"/>
          <p:cNvSpPr>
            <a:spLocks/>
          </p:cNvSpPr>
          <p:nvPr/>
        </p:nvSpPr>
        <p:spPr bwMode="auto">
          <a:xfrm>
            <a:off x="1714500" y="3228975"/>
            <a:ext cx="2743200" cy="657225"/>
          </a:xfrm>
          <a:custGeom>
            <a:avLst/>
            <a:gdLst>
              <a:gd name="T0" fmla="*/ 0 w 2304"/>
              <a:gd name="T1" fmla="*/ 38100 h 552"/>
              <a:gd name="T2" fmla="*/ 2286000 w 2304"/>
              <a:gd name="T3" fmla="*/ 38100 h 552"/>
              <a:gd name="T4" fmla="*/ 1905000 w 2304"/>
              <a:gd name="T5" fmla="*/ 266700 h 552"/>
              <a:gd name="T6" fmla="*/ 3657600 w 2304"/>
              <a:gd name="T7" fmla="*/ 876300 h 55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304" h="552">
                <a:moveTo>
                  <a:pt x="0" y="24"/>
                </a:moveTo>
                <a:cubicBezTo>
                  <a:pt x="620" y="12"/>
                  <a:pt x="1240" y="0"/>
                  <a:pt x="1440" y="24"/>
                </a:cubicBezTo>
                <a:cubicBezTo>
                  <a:pt x="1640" y="48"/>
                  <a:pt x="1056" y="80"/>
                  <a:pt x="1200" y="168"/>
                </a:cubicBezTo>
                <a:cubicBezTo>
                  <a:pt x="1344" y="256"/>
                  <a:pt x="1824" y="404"/>
                  <a:pt x="2304" y="552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013"/>
          </a:p>
        </p:txBody>
      </p:sp>
    </p:spTree>
    <p:extLst>
      <p:ext uri="{BB962C8B-B14F-4D97-AF65-F5344CB8AC3E}">
        <p14:creationId xmlns:p14="http://schemas.microsoft.com/office/powerpoint/2010/main" val="375145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hr-HR" altLang="sr-Latn-RS" sz="2030" dirty="0"/>
              <a:t>Izračun normalnih vjerojatnosti</a:t>
            </a:r>
            <a:endParaRPr lang="en-US" altLang="sr-Latn-RS" sz="2030" dirty="0"/>
          </a:p>
        </p:txBody>
      </p:sp>
      <p:sp>
        <p:nvSpPr>
          <p:cNvPr id="2253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r-HR" altLang="sr-Latn-RS" sz="1650" dirty="0"/>
              <a:t>Kolika je vjerojatnost</a:t>
            </a:r>
            <a:r>
              <a:rPr lang="en-US" altLang="sr-Latn-RS" sz="1650" dirty="0"/>
              <a:t> P(Z &gt; 1.6)?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sr-Latn-RS"/>
              <a:t>8.</a:t>
            </a:r>
            <a:fld id="{285CFD3C-8201-4C40-A238-0CF92835162E}" type="slidenum">
              <a:rPr lang="en-US" altLang="sr-Latn-RS"/>
              <a:pPr>
                <a:defRPr/>
              </a:pPr>
              <a:t>206</a:t>
            </a:fld>
            <a:endParaRPr lang="en-US" altLang="sr-Latn-RS"/>
          </a:p>
        </p:txBody>
      </p:sp>
      <p:pic>
        <p:nvPicPr>
          <p:cNvPr id="2253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1641685"/>
            <a:ext cx="3486150" cy="21302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</p:pic>
      <p:sp>
        <p:nvSpPr>
          <p:cNvPr id="22534" name="Text Box 5"/>
          <p:cNvSpPr txBox="1">
            <a:spLocks noChangeArrowheads="1"/>
          </p:cNvSpPr>
          <p:nvPr/>
        </p:nvSpPr>
        <p:spPr bwMode="auto">
          <a:xfrm>
            <a:off x="3072432" y="3440058"/>
            <a:ext cx="290464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1500" dirty="0">
                <a:solidFill>
                  <a:srgbClr val="FF0000"/>
                </a:solidFill>
                <a:latin typeface="Tahoma" panose="020B0604030504040204" pitchFamily="34" charset="0"/>
              </a:rPr>
              <a:t>0</a:t>
            </a:r>
          </a:p>
        </p:txBody>
      </p:sp>
      <p:sp>
        <p:nvSpPr>
          <p:cNvPr id="22535" name="Text Box 6"/>
          <p:cNvSpPr txBox="1">
            <a:spLocks noChangeArrowheads="1"/>
          </p:cNvSpPr>
          <p:nvPr/>
        </p:nvSpPr>
        <p:spPr bwMode="auto">
          <a:xfrm>
            <a:off x="3659214" y="3437677"/>
            <a:ext cx="45397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1500" dirty="0">
                <a:solidFill>
                  <a:srgbClr val="FF0000"/>
                </a:solidFill>
                <a:latin typeface="Tahoma" panose="020B0604030504040204" pitchFamily="34" charset="0"/>
              </a:rPr>
              <a:t>1.6</a:t>
            </a:r>
          </a:p>
        </p:txBody>
      </p:sp>
      <p:sp>
        <p:nvSpPr>
          <p:cNvPr id="22536" name="Line 7"/>
          <p:cNvSpPr>
            <a:spLocks noChangeShapeType="1"/>
          </p:cNvSpPr>
          <p:nvPr/>
        </p:nvSpPr>
        <p:spPr bwMode="auto">
          <a:xfrm>
            <a:off x="3886200" y="3257550"/>
            <a:ext cx="0" cy="3429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013"/>
          </a:p>
        </p:txBody>
      </p:sp>
      <p:sp>
        <p:nvSpPr>
          <p:cNvPr id="22537" name="Text Box 8"/>
          <p:cNvSpPr txBox="1">
            <a:spLocks noChangeArrowheads="1"/>
          </p:cNvSpPr>
          <p:nvPr/>
        </p:nvSpPr>
        <p:spPr bwMode="auto">
          <a:xfrm>
            <a:off x="4057650" y="1345727"/>
            <a:ext cx="285750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150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P(0 &lt; Z &lt; 1.6) = .4452</a:t>
            </a:r>
          </a:p>
        </p:txBody>
      </p:sp>
      <p:sp>
        <p:nvSpPr>
          <p:cNvPr id="22538" name="Line 9"/>
          <p:cNvSpPr>
            <a:spLocks noChangeShapeType="1"/>
          </p:cNvSpPr>
          <p:nvPr/>
        </p:nvSpPr>
        <p:spPr bwMode="auto">
          <a:xfrm flipH="1">
            <a:off x="3543300" y="1714500"/>
            <a:ext cx="1543050" cy="1028700"/>
          </a:xfrm>
          <a:prstGeom prst="line">
            <a:avLst/>
          </a:prstGeom>
          <a:noFill/>
          <a:ln w="19050">
            <a:solidFill>
              <a:schemeClr val="accent6">
                <a:lumMod val="75000"/>
              </a:schemeClr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013"/>
          </a:p>
        </p:txBody>
      </p:sp>
      <p:sp>
        <p:nvSpPr>
          <p:cNvPr id="22539" name="Text Box 10"/>
          <p:cNvSpPr txBox="1">
            <a:spLocks noChangeArrowheads="1"/>
          </p:cNvSpPr>
          <p:nvPr/>
        </p:nvSpPr>
        <p:spPr bwMode="auto">
          <a:xfrm>
            <a:off x="1285875" y="4110516"/>
            <a:ext cx="4286250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150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P(Z &gt; 1.6) = .5 – P(0 &lt; Z &lt; 1.6)</a:t>
            </a:r>
          </a:p>
          <a:p>
            <a:r>
              <a:rPr lang="en-US" altLang="sr-Latn-RS" sz="150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= .5 – .4452</a:t>
            </a:r>
          </a:p>
          <a:p>
            <a:r>
              <a:rPr lang="en-US" altLang="sr-Latn-RS" sz="150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= </a:t>
            </a:r>
            <a:r>
              <a:rPr lang="en-US" altLang="sr-Latn-RS" sz="1500" b="1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.0548</a:t>
            </a:r>
          </a:p>
        </p:txBody>
      </p:sp>
      <p:sp>
        <p:nvSpPr>
          <p:cNvPr id="22540" name="Text Box 11"/>
          <p:cNvSpPr txBox="1">
            <a:spLocks noChangeArrowheads="1"/>
          </p:cNvSpPr>
          <p:nvPr/>
        </p:nvSpPr>
        <p:spPr bwMode="auto">
          <a:xfrm>
            <a:off x="4668158" y="3188859"/>
            <a:ext cx="26962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1500">
                <a:solidFill>
                  <a:srgbClr val="FF0000"/>
                </a:solidFill>
                <a:latin typeface="Tahoma" panose="020B0604030504040204" pitchFamily="34" charset="0"/>
              </a:rPr>
              <a:t>z</a:t>
            </a:r>
          </a:p>
        </p:txBody>
      </p:sp>
      <p:sp>
        <p:nvSpPr>
          <p:cNvPr id="22541" name="Freeform 12"/>
          <p:cNvSpPr>
            <a:spLocks/>
          </p:cNvSpPr>
          <p:nvPr/>
        </p:nvSpPr>
        <p:spPr bwMode="auto">
          <a:xfrm>
            <a:off x="3829050" y="3200400"/>
            <a:ext cx="1533525" cy="1543050"/>
          </a:xfrm>
          <a:custGeom>
            <a:avLst/>
            <a:gdLst>
              <a:gd name="T0" fmla="*/ 0 w 1288"/>
              <a:gd name="T1" fmla="*/ 2057400 h 1296"/>
              <a:gd name="T2" fmla="*/ 1905000 w 1288"/>
              <a:gd name="T3" fmla="*/ 1600200 h 1296"/>
              <a:gd name="T4" fmla="*/ 838200 w 1288"/>
              <a:gd name="T5" fmla="*/ 0 h 129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288" h="1296">
                <a:moveTo>
                  <a:pt x="0" y="1296"/>
                </a:moveTo>
                <a:cubicBezTo>
                  <a:pt x="556" y="1260"/>
                  <a:pt x="1112" y="1224"/>
                  <a:pt x="1200" y="1008"/>
                </a:cubicBezTo>
                <a:cubicBezTo>
                  <a:pt x="1288" y="792"/>
                  <a:pt x="908" y="396"/>
                  <a:pt x="528" y="0"/>
                </a:cubicBezTo>
              </a:path>
            </a:pathLst>
          </a:custGeom>
          <a:noFill/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013"/>
          </a:p>
        </p:txBody>
      </p:sp>
    </p:spTree>
    <p:extLst>
      <p:ext uri="{BB962C8B-B14F-4D97-AF65-F5344CB8AC3E}">
        <p14:creationId xmlns:p14="http://schemas.microsoft.com/office/powerpoint/2010/main" val="318330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hr-HR" altLang="sr-Latn-RS" sz="2030" dirty="0"/>
              <a:t>Izračun normalnih vjerojatnosti</a:t>
            </a:r>
            <a:endParaRPr lang="en-US" altLang="sr-Latn-RS" sz="2030" dirty="0"/>
          </a:p>
        </p:txBody>
      </p:sp>
      <p:sp>
        <p:nvSpPr>
          <p:cNvPr id="23557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r-HR" altLang="sr-Latn-RS" sz="1650" dirty="0"/>
              <a:t>Kolika je vjerojatnost</a:t>
            </a:r>
            <a:r>
              <a:rPr lang="en-US" altLang="sr-Latn-RS" sz="1650" dirty="0"/>
              <a:t> P(Z </a:t>
            </a:r>
            <a:r>
              <a:rPr lang="hr-HR" altLang="sr-Latn-RS" sz="1650" dirty="0"/>
              <a:t>&lt; -2.23</a:t>
            </a:r>
            <a:r>
              <a:rPr lang="en-US" altLang="sr-Latn-RS" sz="1650" dirty="0"/>
              <a:t>)?</a:t>
            </a: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sr-Latn-RS"/>
              <a:t>8.</a:t>
            </a:r>
            <a:fld id="{52893985-3804-4650-9903-9C52BAC29FCD}" type="slidenum">
              <a:rPr lang="en-US" altLang="sr-Latn-RS"/>
              <a:pPr>
                <a:defRPr/>
              </a:pPr>
              <a:t>207</a:t>
            </a:fld>
            <a:endParaRPr lang="en-US" altLang="sr-Latn-RS"/>
          </a:p>
        </p:txBody>
      </p:sp>
      <p:pic>
        <p:nvPicPr>
          <p:cNvPr id="2355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1" y="1634728"/>
            <a:ext cx="3745706" cy="2288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Text Box 5"/>
          <p:cNvSpPr txBox="1">
            <a:spLocks noChangeArrowheads="1"/>
          </p:cNvSpPr>
          <p:nvPr/>
        </p:nvSpPr>
        <p:spPr bwMode="auto">
          <a:xfrm>
            <a:off x="3087645" y="3628838"/>
            <a:ext cx="290464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1500" dirty="0">
                <a:solidFill>
                  <a:srgbClr val="FF0000"/>
                </a:solidFill>
                <a:latin typeface="Tahoma" panose="020B0604030504040204" pitchFamily="34" charset="0"/>
              </a:rPr>
              <a:t>0</a:t>
            </a:r>
          </a:p>
        </p:txBody>
      </p:sp>
      <p:sp>
        <p:nvSpPr>
          <p:cNvPr id="23559" name="Text Box 6"/>
          <p:cNvSpPr txBox="1">
            <a:spLocks noChangeArrowheads="1"/>
          </p:cNvSpPr>
          <p:nvPr/>
        </p:nvSpPr>
        <p:spPr bwMode="auto">
          <a:xfrm>
            <a:off x="3909738" y="3570369"/>
            <a:ext cx="55976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1500" dirty="0">
                <a:solidFill>
                  <a:srgbClr val="FF0000"/>
                </a:solidFill>
                <a:latin typeface="Tahoma" panose="020B0604030504040204" pitchFamily="34" charset="0"/>
              </a:rPr>
              <a:t>2.23</a:t>
            </a:r>
          </a:p>
        </p:txBody>
      </p:sp>
      <p:sp>
        <p:nvSpPr>
          <p:cNvPr id="23560" name="Line 7"/>
          <p:cNvSpPr>
            <a:spLocks noChangeShapeType="1"/>
          </p:cNvSpPr>
          <p:nvPr/>
        </p:nvSpPr>
        <p:spPr bwMode="auto">
          <a:xfrm>
            <a:off x="4114800" y="3257550"/>
            <a:ext cx="0" cy="3429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013"/>
          </a:p>
        </p:txBody>
      </p:sp>
      <p:sp>
        <p:nvSpPr>
          <p:cNvPr id="23561" name="Text Box 8"/>
          <p:cNvSpPr txBox="1">
            <a:spLocks noChangeArrowheads="1"/>
          </p:cNvSpPr>
          <p:nvPr/>
        </p:nvSpPr>
        <p:spPr bwMode="auto">
          <a:xfrm>
            <a:off x="4857750" y="1631477"/>
            <a:ext cx="200025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150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P(0 &lt; Z &lt; 2.23)</a:t>
            </a:r>
          </a:p>
        </p:txBody>
      </p:sp>
      <p:sp>
        <p:nvSpPr>
          <p:cNvPr id="23562" name="Line 9"/>
          <p:cNvSpPr>
            <a:spLocks noChangeShapeType="1"/>
          </p:cNvSpPr>
          <p:nvPr/>
        </p:nvSpPr>
        <p:spPr bwMode="auto">
          <a:xfrm flipH="1">
            <a:off x="3429000" y="1828800"/>
            <a:ext cx="1543050" cy="1028700"/>
          </a:xfrm>
          <a:prstGeom prst="line">
            <a:avLst/>
          </a:prstGeom>
          <a:noFill/>
          <a:ln w="19050">
            <a:solidFill>
              <a:schemeClr val="accent6">
                <a:lumMod val="50000"/>
              </a:schemeClr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013"/>
          </a:p>
        </p:txBody>
      </p:sp>
      <p:sp>
        <p:nvSpPr>
          <p:cNvPr id="23563" name="Text Box 10"/>
          <p:cNvSpPr txBox="1">
            <a:spLocks noChangeArrowheads="1"/>
          </p:cNvSpPr>
          <p:nvPr/>
        </p:nvSpPr>
        <p:spPr bwMode="auto">
          <a:xfrm>
            <a:off x="1943100" y="4084336"/>
            <a:ext cx="3629025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150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P(Z &lt; -2.23) = P(Z &gt; 2.23)</a:t>
            </a:r>
          </a:p>
          <a:p>
            <a:r>
              <a:rPr lang="en-US" altLang="sr-Latn-RS" sz="150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= .5 – P(0 &lt; Z &lt; 2.23)</a:t>
            </a:r>
          </a:p>
          <a:p>
            <a:r>
              <a:rPr lang="en-US" altLang="sr-Latn-RS" sz="150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= </a:t>
            </a:r>
            <a:r>
              <a:rPr lang="en-US" altLang="sr-Latn-RS" sz="1500" b="1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.0129</a:t>
            </a:r>
          </a:p>
        </p:txBody>
      </p:sp>
      <p:sp>
        <p:nvSpPr>
          <p:cNvPr id="23564" name="Text Box 11"/>
          <p:cNvSpPr txBox="1">
            <a:spLocks noChangeArrowheads="1"/>
          </p:cNvSpPr>
          <p:nvPr/>
        </p:nvSpPr>
        <p:spPr bwMode="auto">
          <a:xfrm>
            <a:off x="4805686" y="3412420"/>
            <a:ext cx="26962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1500" dirty="0">
                <a:solidFill>
                  <a:srgbClr val="FF0000"/>
                </a:solidFill>
                <a:latin typeface="Tahoma" panose="020B0604030504040204" pitchFamily="34" charset="0"/>
              </a:rPr>
              <a:t>z</a:t>
            </a:r>
          </a:p>
        </p:txBody>
      </p:sp>
      <p:sp>
        <p:nvSpPr>
          <p:cNvPr id="23565" name="Line 12"/>
          <p:cNvSpPr>
            <a:spLocks noChangeShapeType="1"/>
          </p:cNvSpPr>
          <p:nvPr/>
        </p:nvSpPr>
        <p:spPr bwMode="auto">
          <a:xfrm>
            <a:off x="2343150" y="3257550"/>
            <a:ext cx="0" cy="3429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013"/>
          </a:p>
        </p:txBody>
      </p:sp>
      <p:sp>
        <p:nvSpPr>
          <p:cNvPr id="23566" name="Text Box 13"/>
          <p:cNvSpPr txBox="1">
            <a:spLocks noChangeArrowheads="1"/>
          </p:cNvSpPr>
          <p:nvPr/>
        </p:nvSpPr>
        <p:spPr bwMode="auto">
          <a:xfrm>
            <a:off x="2032114" y="3611508"/>
            <a:ext cx="630301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1500" dirty="0">
                <a:solidFill>
                  <a:srgbClr val="FF0000"/>
                </a:solidFill>
                <a:latin typeface="Tahoma" panose="020B0604030504040204" pitchFamily="34" charset="0"/>
              </a:rPr>
              <a:t>-2.23</a:t>
            </a:r>
          </a:p>
        </p:txBody>
      </p:sp>
      <p:sp>
        <p:nvSpPr>
          <p:cNvPr id="23567" name="Text Box 14"/>
          <p:cNvSpPr txBox="1">
            <a:spLocks noChangeArrowheads="1"/>
          </p:cNvSpPr>
          <p:nvPr/>
        </p:nvSpPr>
        <p:spPr bwMode="auto">
          <a:xfrm>
            <a:off x="4171950" y="2354208"/>
            <a:ext cx="285750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150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P(Z &gt; 2.23)</a:t>
            </a:r>
          </a:p>
        </p:txBody>
      </p:sp>
      <p:sp>
        <p:nvSpPr>
          <p:cNvPr id="23568" name="Line 15"/>
          <p:cNvSpPr>
            <a:spLocks noChangeShapeType="1"/>
          </p:cNvSpPr>
          <p:nvPr/>
        </p:nvSpPr>
        <p:spPr bwMode="auto">
          <a:xfrm flipH="1">
            <a:off x="4629150" y="2628900"/>
            <a:ext cx="514350" cy="571500"/>
          </a:xfrm>
          <a:prstGeom prst="line">
            <a:avLst/>
          </a:prstGeom>
          <a:noFill/>
          <a:ln w="19050">
            <a:solidFill>
              <a:schemeClr val="accent6">
                <a:lumMod val="50000"/>
              </a:schemeClr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013"/>
          </a:p>
        </p:txBody>
      </p:sp>
      <p:sp>
        <p:nvSpPr>
          <p:cNvPr id="23569" name="Text Box 16"/>
          <p:cNvSpPr txBox="1">
            <a:spLocks noChangeArrowheads="1"/>
          </p:cNvSpPr>
          <p:nvPr/>
        </p:nvSpPr>
        <p:spPr bwMode="auto">
          <a:xfrm>
            <a:off x="-628650" y="2488727"/>
            <a:ext cx="285750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1500" dirty="0">
                <a:solidFill>
                  <a:srgbClr val="008000"/>
                </a:solidFill>
                <a:latin typeface="Tahoma" panose="020B0604030504040204" pitchFamily="34" charset="0"/>
              </a:rPr>
              <a:t>P(Z &lt; -2.23)</a:t>
            </a:r>
          </a:p>
        </p:txBody>
      </p:sp>
      <p:sp>
        <p:nvSpPr>
          <p:cNvPr id="23570" name="Line 17"/>
          <p:cNvSpPr>
            <a:spLocks noChangeShapeType="1"/>
          </p:cNvSpPr>
          <p:nvPr/>
        </p:nvSpPr>
        <p:spPr bwMode="auto">
          <a:xfrm>
            <a:off x="1428750" y="2686050"/>
            <a:ext cx="514350" cy="62865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013"/>
          </a:p>
        </p:txBody>
      </p:sp>
      <p:sp>
        <p:nvSpPr>
          <p:cNvPr id="23571" name="Freeform 18"/>
          <p:cNvSpPr>
            <a:spLocks/>
          </p:cNvSpPr>
          <p:nvPr/>
        </p:nvSpPr>
        <p:spPr bwMode="auto">
          <a:xfrm>
            <a:off x="1714500" y="3257550"/>
            <a:ext cx="1438275" cy="1619250"/>
          </a:xfrm>
          <a:custGeom>
            <a:avLst/>
            <a:gdLst>
              <a:gd name="T0" fmla="*/ 1917700 w 1208"/>
              <a:gd name="T1" fmla="*/ 2057400 h 1360"/>
              <a:gd name="T2" fmla="*/ 1689100 w 1208"/>
              <a:gd name="T3" fmla="*/ 2133600 h 1360"/>
              <a:gd name="T4" fmla="*/ 546100 w 1208"/>
              <a:gd name="T5" fmla="*/ 1981200 h 1360"/>
              <a:gd name="T6" fmla="*/ 12700 w 1208"/>
              <a:gd name="T7" fmla="*/ 1066800 h 1360"/>
              <a:gd name="T8" fmla="*/ 622300 w 1208"/>
              <a:gd name="T9" fmla="*/ 0 h 13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8" h="1360">
                <a:moveTo>
                  <a:pt x="1208" y="1296"/>
                </a:moveTo>
                <a:cubicBezTo>
                  <a:pt x="1208" y="1324"/>
                  <a:pt x="1208" y="1352"/>
                  <a:pt x="1064" y="1344"/>
                </a:cubicBezTo>
                <a:cubicBezTo>
                  <a:pt x="920" y="1336"/>
                  <a:pt x="520" y="1360"/>
                  <a:pt x="344" y="1248"/>
                </a:cubicBezTo>
                <a:cubicBezTo>
                  <a:pt x="168" y="1136"/>
                  <a:pt x="0" y="880"/>
                  <a:pt x="8" y="672"/>
                </a:cubicBezTo>
                <a:cubicBezTo>
                  <a:pt x="16" y="464"/>
                  <a:pt x="204" y="232"/>
                  <a:pt x="392" y="0"/>
                </a:cubicBezTo>
              </a:path>
            </a:pathLst>
          </a:custGeom>
          <a:noFill/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013"/>
          </a:p>
        </p:txBody>
      </p:sp>
    </p:spTree>
    <p:extLst>
      <p:ext uri="{BB962C8B-B14F-4D97-AF65-F5344CB8AC3E}">
        <p14:creationId xmlns:p14="http://schemas.microsoft.com/office/powerpoint/2010/main" val="221869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Izračun normalnih vjerojatnosti</a:t>
            </a:r>
            <a:endParaRPr lang="en-US" altLang="sr-Latn-RS" sz="3000" dirty="0"/>
          </a:p>
        </p:txBody>
      </p:sp>
      <p:sp>
        <p:nvSpPr>
          <p:cNvPr id="24581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r-HR" altLang="sr-Latn-RS" sz="1650" dirty="0"/>
              <a:t>Kolika je vjerojatnost</a:t>
            </a:r>
            <a:r>
              <a:rPr lang="en-US" altLang="sr-Latn-RS" sz="1650" dirty="0"/>
              <a:t> P(Z </a:t>
            </a:r>
            <a:r>
              <a:rPr lang="hr-HR" altLang="sr-Latn-RS" sz="1650" dirty="0"/>
              <a:t>&lt; 1.52</a:t>
            </a:r>
            <a:r>
              <a:rPr lang="en-US" altLang="sr-Latn-RS" sz="1650" dirty="0"/>
              <a:t>)?</a:t>
            </a:r>
          </a:p>
          <a:p>
            <a:pPr marL="0" indent="0">
              <a:buNone/>
            </a:pPr>
            <a:r>
              <a:rPr lang="en-US" altLang="sr-Latn-RS" dirty="0" smtClean="0"/>
              <a:t> 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sr-Latn-RS"/>
              <a:t>8.</a:t>
            </a:r>
            <a:fld id="{86C7C5CC-DDBD-48BC-BF13-0EC3228740EE}" type="slidenum">
              <a:rPr lang="en-US" altLang="sr-Latn-RS"/>
              <a:pPr>
                <a:defRPr/>
              </a:pPr>
              <a:t>208</a:t>
            </a:fld>
            <a:endParaRPr lang="en-US" altLang="sr-Latn-RS"/>
          </a:p>
        </p:txBody>
      </p:sp>
      <p:pic>
        <p:nvPicPr>
          <p:cNvPr id="2457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1695678"/>
            <a:ext cx="3771900" cy="2304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Text Box 5"/>
          <p:cNvSpPr txBox="1">
            <a:spLocks noChangeArrowheads="1"/>
          </p:cNvSpPr>
          <p:nvPr/>
        </p:nvSpPr>
        <p:spPr bwMode="auto">
          <a:xfrm>
            <a:off x="3333670" y="3688877"/>
            <a:ext cx="290464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1500" dirty="0">
                <a:solidFill>
                  <a:srgbClr val="FF0000"/>
                </a:solidFill>
                <a:latin typeface="Tahoma" panose="020B0604030504040204" pitchFamily="34" charset="0"/>
              </a:rPr>
              <a:t>0</a:t>
            </a:r>
          </a:p>
        </p:txBody>
      </p:sp>
      <p:sp>
        <p:nvSpPr>
          <p:cNvPr id="24583" name="Text Box 6"/>
          <p:cNvSpPr txBox="1">
            <a:spLocks noChangeArrowheads="1"/>
          </p:cNvSpPr>
          <p:nvPr/>
        </p:nvSpPr>
        <p:spPr bwMode="auto">
          <a:xfrm>
            <a:off x="3861313" y="3703209"/>
            <a:ext cx="55976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1500" dirty="0">
                <a:solidFill>
                  <a:srgbClr val="FF0000"/>
                </a:solidFill>
                <a:latin typeface="Tahoma" panose="020B0604030504040204" pitchFamily="34" charset="0"/>
              </a:rPr>
              <a:t>1.52</a:t>
            </a:r>
          </a:p>
        </p:txBody>
      </p:sp>
      <p:sp>
        <p:nvSpPr>
          <p:cNvPr id="24584" name="Line 7"/>
          <p:cNvSpPr>
            <a:spLocks noChangeShapeType="1"/>
          </p:cNvSpPr>
          <p:nvPr/>
        </p:nvSpPr>
        <p:spPr bwMode="auto">
          <a:xfrm>
            <a:off x="4114800" y="3257550"/>
            <a:ext cx="0" cy="3429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013"/>
          </a:p>
        </p:txBody>
      </p:sp>
      <p:sp>
        <p:nvSpPr>
          <p:cNvPr id="24585" name="Text Box 8"/>
          <p:cNvSpPr txBox="1">
            <a:spLocks noChangeArrowheads="1"/>
          </p:cNvSpPr>
          <p:nvPr/>
        </p:nvSpPr>
        <p:spPr bwMode="auto">
          <a:xfrm>
            <a:off x="-114300" y="2045859"/>
            <a:ext cx="285750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150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P(Z &lt; 0) = .5</a:t>
            </a:r>
          </a:p>
        </p:txBody>
      </p:sp>
      <p:sp>
        <p:nvSpPr>
          <p:cNvPr id="24586" name="Line 9"/>
          <p:cNvSpPr>
            <a:spLocks noChangeShapeType="1"/>
          </p:cNvSpPr>
          <p:nvPr/>
        </p:nvSpPr>
        <p:spPr bwMode="auto">
          <a:xfrm>
            <a:off x="1885950" y="2286000"/>
            <a:ext cx="914400" cy="857250"/>
          </a:xfrm>
          <a:prstGeom prst="line">
            <a:avLst/>
          </a:prstGeom>
          <a:noFill/>
          <a:ln w="19050">
            <a:solidFill>
              <a:schemeClr val="accent6">
                <a:lumMod val="50000"/>
              </a:schemeClr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013"/>
          </a:p>
        </p:txBody>
      </p:sp>
      <p:sp>
        <p:nvSpPr>
          <p:cNvPr id="24587" name="Text Box 10"/>
          <p:cNvSpPr txBox="1">
            <a:spLocks noChangeArrowheads="1"/>
          </p:cNvSpPr>
          <p:nvPr/>
        </p:nvSpPr>
        <p:spPr bwMode="auto">
          <a:xfrm>
            <a:off x="1285875" y="4141612"/>
            <a:ext cx="4286250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150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P(Z &lt; 1.52) = .5 + P(0 &lt; Z &lt; 1.52)</a:t>
            </a:r>
          </a:p>
          <a:p>
            <a:r>
              <a:rPr lang="en-US" altLang="sr-Latn-RS" sz="150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= .5 + .4357</a:t>
            </a:r>
          </a:p>
          <a:p>
            <a:r>
              <a:rPr lang="en-US" altLang="sr-Latn-RS" sz="150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= </a:t>
            </a:r>
            <a:r>
              <a:rPr lang="en-US" altLang="sr-Latn-RS" sz="1500" b="1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.9357</a:t>
            </a:r>
          </a:p>
        </p:txBody>
      </p:sp>
      <p:sp>
        <p:nvSpPr>
          <p:cNvPr id="24588" name="Text Box 11"/>
          <p:cNvSpPr txBox="1">
            <a:spLocks noChangeArrowheads="1"/>
          </p:cNvSpPr>
          <p:nvPr/>
        </p:nvSpPr>
        <p:spPr bwMode="auto">
          <a:xfrm>
            <a:off x="5063468" y="3474609"/>
            <a:ext cx="26962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1500" dirty="0">
                <a:solidFill>
                  <a:srgbClr val="FF0000"/>
                </a:solidFill>
                <a:latin typeface="Tahoma" panose="020B0604030504040204" pitchFamily="34" charset="0"/>
              </a:rPr>
              <a:t>z</a:t>
            </a:r>
          </a:p>
        </p:txBody>
      </p:sp>
      <p:sp>
        <p:nvSpPr>
          <p:cNvPr id="24589" name="Text Box 12"/>
          <p:cNvSpPr txBox="1">
            <a:spLocks noChangeArrowheads="1"/>
          </p:cNvSpPr>
          <p:nvPr/>
        </p:nvSpPr>
        <p:spPr bwMode="auto">
          <a:xfrm>
            <a:off x="3771900" y="1802927"/>
            <a:ext cx="285750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150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P(0 &lt; Z &lt; 1.52)</a:t>
            </a:r>
          </a:p>
        </p:txBody>
      </p:sp>
      <p:sp>
        <p:nvSpPr>
          <p:cNvPr id="24590" name="Line 13"/>
          <p:cNvSpPr>
            <a:spLocks noChangeShapeType="1"/>
          </p:cNvSpPr>
          <p:nvPr/>
        </p:nvSpPr>
        <p:spPr bwMode="auto">
          <a:xfrm flipH="1">
            <a:off x="3886200" y="2057400"/>
            <a:ext cx="914400" cy="857250"/>
          </a:xfrm>
          <a:prstGeom prst="line">
            <a:avLst/>
          </a:prstGeom>
          <a:noFill/>
          <a:ln w="19050">
            <a:solidFill>
              <a:schemeClr val="accent6">
                <a:lumMod val="50000"/>
              </a:schemeClr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013"/>
          </a:p>
        </p:txBody>
      </p:sp>
      <p:sp>
        <p:nvSpPr>
          <p:cNvPr id="24591" name="Freeform 14"/>
          <p:cNvSpPr>
            <a:spLocks/>
          </p:cNvSpPr>
          <p:nvPr/>
        </p:nvSpPr>
        <p:spPr bwMode="auto">
          <a:xfrm>
            <a:off x="3771900" y="3086100"/>
            <a:ext cx="1857375" cy="1600200"/>
          </a:xfrm>
          <a:custGeom>
            <a:avLst/>
            <a:gdLst>
              <a:gd name="T0" fmla="*/ 228600 w 1560"/>
              <a:gd name="T1" fmla="*/ 2133600 h 1344"/>
              <a:gd name="T2" fmla="*/ 2438400 w 1560"/>
              <a:gd name="T3" fmla="*/ 1524000 h 1344"/>
              <a:gd name="T4" fmla="*/ 0 w 1560"/>
              <a:gd name="T5" fmla="*/ 0 h 134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60" h="1344">
                <a:moveTo>
                  <a:pt x="144" y="1344"/>
                </a:moveTo>
                <a:cubicBezTo>
                  <a:pt x="852" y="1264"/>
                  <a:pt x="1560" y="1184"/>
                  <a:pt x="1536" y="960"/>
                </a:cubicBezTo>
                <a:cubicBezTo>
                  <a:pt x="1512" y="736"/>
                  <a:pt x="756" y="368"/>
                  <a:pt x="0" y="0"/>
                </a:cubicBezTo>
              </a:path>
            </a:pathLst>
          </a:custGeom>
          <a:noFill/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013"/>
          </a:p>
        </p:txBody>
      </p:sp>
    </p:spTree>
    <p:extLst>
      <p:ext uri="{BB962C8B-B14F-4D97-AF65-F5344CB8AC3E}">
        <p14:creationId xmlns:p14="http://schemas.microsoft.com/office/powerpoint/2010/main" val="420527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3000" dirty="0"/>
              <a:t>Izračun normalnih vjerojatnosti</a:t>
            </a:r>
            <a:endParaRPr lang="en-US" altLang="sr-Latn-RS" sz="3000" dirty="0"/>
          </a:p>
        </p:txBody>
      </p:sp>
      <p:sp>
        <p:nvSpPr>
          <p:cNvPr id="25605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r-HR" altLang="sr-Latn-RS" sz="1650" dirty="0"/>
              <a:t>Kolika je vjerojatnost</a:t>
            </a:r>
            <a:r>
              <a:rPr lang="en-US" altLang="sr-Latn-RS" sz="1650" dirty="0"/>
              <a:t> </a:t>
            </a:r>
            <a:r>
              <a:rPr lang="en-US" altLang="sr-Latn-RS" sz="1650" b="1" dirty="0">
                <a:solidFill>
                  <a:schemeClr val="accent6">
                    <a:lumMod val="50000"/>
                  </a:schemeClr>
                </a:solidFill>
              </a:rPr>
              <a:t>P(0.9 &lt; Z &lt; 1.9)</a:t>
            </a:r>
            <a:r>
              <a:rPr lang="en-US" altLang="sr-Latn-RS" sz="1650" dirty="0">
                <a:solidFill>
                  <a:schemeClr val="accent6">
                    <a:lumMod val="50000"/>
                  </a:schemeClr>
                </a:solidFill>
              </a:rPr>
              <a:t> ?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sr-Latn-RS"/>
              <a:t>8.</a:t>
            </a:r>
            <a:fld id="{8D76AD51-F308-40CD-9F88-72D3B3780A7F}" type="slidenum">
              <a:rPr lang="en-US" altLang="sr-Latn-RS"/>
              <a:pPr>
                <a:defRPr/>
              </a:pPr>
              <a:t>209</a:t>
            </a:fld>
            <a:endParaRPr lang="en-US" altLang="sr-Latn-RS"/>
          </a:p>
        </p:txBody>
      </p:sp>
      <p:pic>
        <p:nvPicPr>
          <p:cNvPr id="2560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794" y="1746606"/>
            <a:ext cx="3688556" cy="2253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Text Box 5"/>
          <p:cNvSpPr txBox="1">
            <a:spLocks noChangeArrowheads="1"/>
          </p:cNvSpPr>
          <p:nvPr/>
        </p:nvSpPr>
        <p:spPr bwMode="auto">
          <a:xfrm>
            <a:off x="3119565" y="3688877"/>
            <a:ext cx="290464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1500" dirty="0">
                <a:solidFill>
                  <a:srgbClr val="FF0000"/>
                </a:solidFill>
                <a:latin typeface="Tahoma" panose="020B0604030504040204" pitchFamily="34" charset="0"/>
              </a:rPr>
              <a:t>0</a:t>
            </a:r>
          </a:p>
        </p:txBody>
      </p:sp>
      <p:sp>
        <p:nvSpPr>
          <p:cNvPr id="25607" name="Text Box 6"/>
          <p:cNvSpPr txBox="1">
            <a:spLocks noChangeArrowheads="1"/>
          </p:cNvSpPr>
          <p:nvPr/>
        </p:nvSpPr>
        <p:spPr bwMode="auto">
          <a:xfrm>
            <a:off x="3570815" y="3688877"/>
            <a:ext cx="45397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1500" dirty="0">
                <a:solidFill>
                  <a:srgbClr val="FF0000"/>
                </a:solidFill>
                <a:latin typeface="Tahoma" panose="020B0604030504040204" pitchFamily="34" charset="0"/>
              </a:rPr>
              <a:t>0.9</a:t>
            </a:r>
          </a:p>
        </p:txBody>
      </p:sp>
      <p:sp>
        <p:nvSpPr>
          <p:cNvPr id="25608" name="Line 7"/>
          <p:cNvSpPr>
            <a:spLocks noChangeShapeType="1"/>
          </p:cNvSpPr>
          <p:nvPr/>
        </p:nvSpPr>
        <p:spPr bwMode="auto">
          <a:xfrm>
            <a:off x="3714750" y="3257550"/>
            <a:ext cx="0" cy="3429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013"/>
          </a:p>
        </p:txBody>
      </p:sp>
      <p:sp>
        <p:nvSpPr>
          <p:cNvPr id="25609" name="Text Box 8"/>
          <p:cNvSpPr txBox="1">
            <a:spLocks noChangeArrowheads="1"/>
          </p:cNvSpPr>
          <p:nvPr/>
        </p:nvSpPr>
        <p:spPr bwMode="auto">
          <a:xfrm>
            <a:off x="3371850" y="1688627"/>
            <a:ext cx="285750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150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P(0 &lt; Z &lt; 0.9)</a:t>
            </a:r>
          </a:p>
        </p:txBody>
      </p:sp>
      <p:sp>
        <p:nvSpPr>
          <p:cNvPr id="25610" name="Line 9"/>
          <p:cNvSpPr>
            <a:spLocks noChangeShapeType="1"/>
          </p:cNvSpPr>
          <p:nvPr/>
        </p:nvSpPr>
        <p:spPr bwMode="auto">
          <a:xfrm flipH="1">
            <a:off x="3486151" y="1947064"/>
            <a:ext cx="991859" cy="453236"/>
          </a:xfrm>
          <a:prstGeom prst="line">
            <a:avLst/>
          </a:prstGeom>
          <a:noFill/>
          <a:ln w="19050">
            <a:solidFill>
              <a:schemeClr val="accent6">
                <a:lumMod val="50000"/>
              </a:schemeClr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013"/>
          </a:p>
        </p:txBody>
      </p:sp>
      <p:sp>
        <p:nvSpPr>
          <p:cNvPr id="25611" name="Text Box 10"/>
          <p:cNvSpPr txBox="1">
            <a:spLocks noChangeArrowheads="1"/>
          </p:cNvSpPr>
          <p:nvPr/>
        </p:nvSpPr>
        <p:spPr bwMode="auto">
          <a:xfrm>
            <a:off x="0" y="4073620"/>
            <a:ext cx="6858000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150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P(0.9 &lt; Z &lt; 1.9) = P(0 &lt; Z &lt; 1.9) – P(0 &lt; Z &lt; 0.9)</a:t>
            </a:r>
          </a:p>
          <a:p>
            <a:r>
              <a:rPr lang="en-US" altLang="sr-Latn-RS" sz="150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=.4713 – .3159 </a:t>
            </a:r>
          </a:p>
          <a:p>
            <a:r>
              <a:rPr lang="en-US" altLang="sr-Latn-RS" sz="150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= </a:t>
            </a:r>
            <a:r>
              <a:rPr lang="en-US" altLang="sr-Latn-RS" sz="1500" b="1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.1554</a:t>
            </a:r>
          </a:p>
        </p:txBody>
      </p:sp>
      <p:sp>
        <p:nvSpPr>
          <p:cNvPr id="25612" name="Text Box 11"/>
          <p:cNvSpPr txBox="1">
            <a:spLocks noChangeArrowheads="1"/>
          </p:cNvSpPr>
          <p:nvPr/>
        </p:nvSpPr>
        <p:spPr bwMode="auto">
          <a:xfrm>
            <a:off x="4834868" y="3417459"/>
            <a:ext cx="26962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1500" dirty="0">
                <a:solidFill>
                  <a:srgbClr val="FF0000"/>
                </a:solidFill>
                <a:latin typeface="Tahoma" panose="020B0604030504040204" pitchFamily="34" charset="0"/>
              </a:rPr>
              <a:t>z</a:t>
            </a:r>
          </a:p>
        </p:txBody>
      </p:sp>
      <p:sp>
        <p:nvSpPr>
          <p:cNvPr id="25613" name="Text Box 12"/>
          <p:cNvSpPr txBox="1">
            <a:spLocks noChangeArrowheads="1"/>
          </p:cNvSpPr>
          <p:nvPr/>
        </p:nvSpPr>
        <p:spPr bwMode="auto">
          <a:xfrm>
            <a:off x="4204815" y="3688877"/>
            <a:ext cx="45397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1500" dirty="0">
                <a:solidFill>
                  <a:srgbClr val="FF0000"/>
                </a:solidFill>
                <a:latin typeface="Tahoma" panose="020B0604030504040204" pitchFamily="34" charset="0"/>
              </a:rPr>
              <a:t>1.9</a:t>
            </a:r>
          </a:p>
        </p:txBody>
      </p:sp>
      <p:sp>
        <p:nvSpPr>
          <p:cNvPr id="25614" name="Line 13"/>
          <p:cNvSpPr>
            <a:spLocks noChangeShapeType="1"/>
          </p:cNvSpPr>
          <p:nvPr/>
        </p:nvSpPr>
        <p:spPr bwMode="auto">
          <a:xfrm>
            <a:off x="4400550" y="3257550"/>
            <a:ext cx="0" cy="3429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013"/>
          </a:p>
        </p:txBody>
      </p:sp>
      <p:sp>
        <p:nvSpPr>
          <p:cNvPr id="25615" name="Text Box 14"/>
          <p:cNvSpPr txBox="1">
            <a:spLocks noChangeArrowheads="1"/>
          </p:cNvSpPr>
          <p:nvPr/>
        </p:nvSpPr>
        <p:spPr bwMode="auto">
          <a:xfrm>
            <a:off x="4000500" y="2374427"/>
            <a:ext cx="285750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150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P(0.9 &lt; Z &lt; 1.9)</a:t>
            </a:r>
          </a:p>
        </p:txBody>
      </p:sp>
      <p:sp>
        <p:nvSpPr>
          <p:cNvPr id="25616" name="Line 15"/>
          <p:cNvSpPr>
            <a:spLocks noChangeShapeType="1"/>
          </p:cNvSpPr>
          <p:nvPr/>
        </p:nvSpPr>
        <p:spPr bwMode="auto">
          <a:xfrm flipH="1">
            <a:off x="4057650" y="2628900"/>
            <a:ext cx="1143000" cy="571500"/>
          </a:xfrm>
          <a:prstGeom prst="line">
            <a:avLst/>
          </a:prstGeom>
          <a:noFill/>
          <a:ln w="19050">
            <a:solidFill>
              <a:schemeClr val="accent6">
                <a:lumMod val="50000"/>
              </a:schemeClr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013"/>
          </a:p>
        </p:txBody>
      </p:sp>
      <p:sp>
        <p:nvSpPr>
          <p:cNvPr id="25617" name="Freeform 16"/>
          <p:cNvSpPr>
            <a:spLocks/>
          </p:cNvSpPr>
          <p:nvPr/>
        </p:nvSpPr>
        <p:spPr bwMode="auto">
          <a:xfrm>
            <a:off x="3771900" y="3257550"/>
            <a:ext cx="2238375" cy="1470007"/>
          </a:xfrm>
          <a:custGeom>
            <a:avLst/>
            <a:gdLst>
              <a:gd name="T0" fmla="*/ 0 w 2216"/>
              <a:gd name="T1" fmla="*/ 2209800 h 1392"/>
              <a:gd name="T2" fmla="*/ 1676400 w 2216"/>
              <a:gd name="T3" fmla="*/ 1981200 h 1392"/>
              <a:gd name="T4" fmla="*/ 3276600 w 2216"/>
              <a:gd name="T5" fmla="*/ 1524000 h 1392"/>
              <a:gd name="T6" fmla="*/ 3124200 w 2216"/>
              <a:gd name="T7" fmla="*/ 1066800 h 1392"/>
              <a:gd name="T8" fmla="*/ 1371600 w 2216"/>
              <a:gd name="T9" fmla="*/ 533400 h 1392"/>
              <a:gd name="T10" fmla="*/ 609600 w 2216"/>
              <a:gd name="T11" fmla="*/ 0 h 13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216" h="1392">
                <a:moveTo>
                  <a:pt x="0" y="1392"/>
                </a:moveTo>
                <a:cubicBezTo>
                  <a:pt x="356" y="1356"/>
                  <a:pt x="712" y="1320"/>
                  <a:pt x="1056" y="1248"/>
                </a:cubicBezTo>
                <a:cubicBezTo>
                  <a:pt x="1400" y="1176"/>
                  <a:pt x="1912" y="1056"/>
                  <a:pt x="2064" y="960"/>
                </a:cubicBezTo>
                <a:cubicBezTo>
                  <a:pt x="2216" y="864"/>
                  <a:pt x="2168" y="776"/>
                  <a:pt x="1968" y="672"/>
                </a:cubicBezTo>
                <a:cubicBezTo>
                  <a:pt x="1768" y="568"/>
                  <a:pt x="1128" y="448"/>
                  <a:pt x="864" y="336"/>
                </a:cubicBezTo>
                <a:cubicBezTo>
                  <a:pt x="600" y="224"/>
                  <a:pt x="492" y="112"/>
                  <a:pt x="384" y="0"/>
                </a:cubicBezTo>
              </a:path>
            </a:pathLst>
          </a:custGeom>
          <a:noFill/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013"/>
          </a:p>
        </p:txBody>
      </p:sp>
    </p:spTree>
    <p:extLst>
      <p:ext uri="{BB962C8B-B14F-4D97-AF65-F5344CB8AC3E}">
        <p14:creationId xmlns:p14="http://schemas.microsoft.com/office/powerpoint/2010/main" val="420909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1800" dirty="0"/>
              <a:t>Traženje pomoći, nastavak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Prikaz primjera korištenja funkcije </a:t>
            </a:r>
            <a:r>
              <a:rPr lang="hr-HR" dirty="0" err="1"/>
              <a:t>foo</a:t>
            </a:r>
            <a:r>
              <a:rPr lang="hr-HR" dirty="0"/>
              <a:t>:</a:t>
            </a:r>
          </a:p>
          <a:p>
            <a:pPr marL="0" indent="0">
              <a:buNone/>
            </a:pPr>
            <a:r>
              <a:rPr lang="hr-HR" b="1" dirty="0" smtClean="0"/>
              <a:t>			</a:t>
            </a:r>
            <a:r>
              <a:rPr lang="hr-HR" dirty="0" smtClean="0"/>
              <a:t>&gt;</a:t>
            </a:r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hr-H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dirty="0" smtClean="0"/>
              <a:t>(</a:t>
            </a:r>
            <a:r>
              <a:rPr lang="hr-HR" dirty="0" err="1"/>
              <a:t>foo</a:t>
            </a:r>
            <a:r>
              <a:rPr lang="hr-HR" dirty="0" smtClean="0"/>
              <a:t>)</a:t>
            </a:r>
          </a:p>
          <a:p>
            <a:r>
              <a:rPr lang="hr-HR" dirty="0"/>
              <a:t>Pretraživanje dokumentacije o logističkoj regresiji:</a:t>
            </a:r>
          </a:p>
          <a:p>
            <a:pPr marL="0" indent="0">
              <a:buNone/>
            </a:pPr>
            <a:r>
              <a:rPr lang="hr-HR" dirty="0" smtClean="0"/>
              <a:t>			&gt;</a:t>
            </a:r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RSiteSearch</a:t>
            </a:r>
            <a:r>
              <a:rPr lang="hr-H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dirty="0" smtClean="0"/>
              <a:t>("{</a:t>
            </a:r>
            <a:r>
              <a:rPr lang="hr-HR" dirty="0" err="1"/>
              <a:t>logistic</a:t>
            </a:r>
            <a:r>
              <a:rPr lang="hr-HR" dirty="0"/>
              <a:t> </a:t>
            </a:r>
            <a:r>
              <a:rPr lang="hr-HR" dirty="0" err="1"/>
              <a:t>regression</a:t>
            </a:r>
            <a:r>
              <a:rPr lang="hr-HR" dirty="0"/>
              <a:t>}")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			&gt;</a:t>
            </a:r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RSiteSearch</a:t>
            </a:r>
            <a:r>
              <a:rPr lang="hr-H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dirty="0" smtClean="0"/>
              <a:t>("</a:t>
            </a:r>
            <a:r>
              <a:rPr lang="hr-HR" dirty="0" err="1"/>
              <a:t>krige</a:t>
            </a:r>
            <a:r>
              <a:rPr lang="hr-HR" dirty="0"/>
              <a:t> </a:t>
            </a:r>
            <a:r>
              <a:rPr lang="hr-HR" dirty="0" err="1"/>
              <a:t>dimensions</a:t>
            </a:r>
            <a:r>
              <a:rPr lang="hr-HR" dirty="0"/>
              <a:t> do </a:t>
            </a:r>
            <a:r>
              <a:rPr lang="hr-HR" dirty="0" err="1"/>
              <a:t>not</a:t>
            </a:r>
            <a:r>
              <a:rPr lang="hr-HR" dirty="0"/>
              <a:t> </a:t>
            </a:r>
            <a:r>
              <a:rPr lang="hr-HR" dirty="0" err="1"/>
              <a:t>match</a:t>
            </a:r>
            <a:r>
              <a:rPr lang="hr-HR" dirty="0"/>
              <a:t>")</a:t>
            </a:r>
            <a:endParaRPr lang="hr-HR" b="1" dirty="0"/>
          </a:p>
          <a:p>
            <a:r>
              <a:rPr lang="hr-HR" dirty="0"/>
              <a:t>Pretraživanje dokumentacije koja sadrži točan izraz "</a:t>
            </a:r>
            <a:r>
              <a:rPr lang="hr-HR" dirty="0" err="1"/>
              <a:t>logistic</a:t>
            </a:r>
            <a:r>
              <a:rPr lang="hr-HR" dirty="0"/>
              <a:t> </a:t>
            </a:r>
            <a:r>
              <a:rPr lang="hr-HR" dirty="0" err="1"/>
              <a:t>regresssion</a:t>
            </a:r>
            <a:r>
              <a:rPr lang="hr-HR" dirty="0"/>
              <a:t>":</a:t>
            </a:r>
          </a:p>
          <a:p>
            <a:pPr marL="0" indent="0">
              <a:buNone/>
            </a:pPr>
            <a:r>
              <a:rPr lang="hr-HR" dirty="0" smtClean="0"/>
              <a:t>			&gt;</a:t>
            </a:r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RSiteSearch</a:t>
            </a:r>
            <a:r>
              <a:rPr lang="hr-H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dirty="0" smtClean="0"/>
              <a:t>("{</a:t>
            </a:r>
            <a:r>
              <a:rPr lang="hr-HR" dirty="0" err="1"/>
              <a:t>logistic</a:t>
            </a:r>
            <a:r>
              <a:rPr lang="hr-HR" dirty="0"/>
              <a:t> </a:t>
            </a:r>
            <a:r>
              <a:rPr lang="hr-HR" dirty="0" err="1"/>
              <a:t>regression</a:t>
            </a:r>
            <a:r>
              <a:rPr lang="hr-HR" dirty="0"/>
              <a:t>}")</a:t>
            </a:r>
            <a:endParaRPr lang="hr-HR" b="1" dirty="0"/>
          </a:p>
          <a:p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56499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hr-HR" altLang="sr-Latn-RS" sz="3000" dirty="0"/>
              <a:t>Primjer</a:t>
            </a:r>
            <a:endParaRPr lang="en-US" altLang="sr-Latn-RS" sz="3000" dirty="0"/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80975" y="685800"/>
            <a:ext cx="5705475" cy="4114800"/>
          </a:xfrm>
        </p:spPr>
        <p:txBody>
          <a:bodyPr/>
          <a:lstStyle/>
          <a:p>
            <a:pPr marL="0" indent="0" algn="just">
              <a:buNone/>
            </a:pPr>
            <a:r>
              <a:rPr lang="hr-HR" altLang="sr-Latn-RS" sz="1650" dirty="0"/>
              <a:t>Povrat investicije je normalno distribuiran sa sredinom 10% i standardnom devijacijom od 5%. Kolika je vjerojatnost gubitka novca</a:t>
            </a:r>
            <a:r>
              <a:rPr lang="en-US" altLang="sr-Latn-RS" sz="1650" dirty="0"/>
              <a:t>?</a:t>
            </a:r>
          </a:p>
          <a:p>
            <a:pPr eaLnBrk="1" hangingPunct="1"/>
            <a:endParaRPr lang="en-US" altLang="sr-Latn-RS" sz="1650" dirty="0"/>
          </a:p>
          <a:p>
            <a:pPr eaLnBrk="1" hangingPunct="1"/>
            <a:r>
              <a:rPr lang="hr-HR" altLang="sr-Latn-RS" sz="1650" dirty="0"/>
              <a:t>Kolika je vjerojatnost </a:t>
            </a:r>
            <a:r>
              <a:rPr lang="en-US" altLang="sr-Latn-RS" sz="1650" dirty="0"/>
              <a:t>P(X &lt; 0)</a:t>
            </a:r>
            <a:r>
              <a:rPr lang="hr-HR" altLang="sr-Latn-RS" sz="1650" dirty="0"/>
              <a:t>?</a:t>
            </a:r>
            <a:endParaRPr lang="en-US" altLang="sr-Latn-RS" sz="1650" dirty="0"/>
          </a:p>
          <a:p>
            <a:pPr eaLnBrk="1" hangingPunct="1"/>
            <a:endParaRPr lang="en-US" altLang="sr-Latn-RS" sz="1650" dirty="0"/>
          </a:p>
        </p:txBody>
      </p:sp>
      <p:graphicFrame>
        <p:nvGraphicFramePr>
          <p:cNvPr id="26629" name="Object 4"/>
          <p:cNvGraphicFramePr>
            <a:graphicFrameLocks noGrp="1" noChangeAspect="1"/>
          </p:cNvGraphicFramePr>
          <p:nvPr>
            <p:ph sz="half" idx="2"/>
            <p:extLst/>
          </p:nvPr>
        </p:nvGraphicFramePr>
        <p:xfrm>
          <a:off x="354013" y="3086100"/>
          <a:ext cx="2101850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8" name="Equation" r:id="rId3" imgW="1612900" imgH="1143000" progId="Equation.3">
                  <p:embed/>
                </p:oleObj>
              </mc:Choice>
              <mc:Fallback>
                <p:oleObj name="Equation" r:id="rId3" imgW="1612900" imgH="1143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013" y="3086100"/>
                        <a:ext cx="2101850" cy="1489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sr-Latn-RS"/>
              <a:t>8.</a:t>
            </a:r>
            <a:fld id="{9746F8CD-F6E7-4690-928E-100F75A617C5}" type="slidenum">
              <a:rPr lang="en-US" altLang="sr-Latn-RS"/>
              <a:pPr>
                <a:defRPr/>
              </a:pPr>
              <a:t>210</a:t>
            </a:fld>
            <a:endParaRPr lang="en-US" altLang="sr-Latn-RS"/>
          </a:p>
        </p:txBody>
      </p:sp>
      <p:pic>
        <p:nvPicPr>
          <p:cNvPr id="26630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3" t="10522"/>
          <a:stretch/>
        </p:blipFill>
        <p:spPr bwMode="auto">
          <a:xfrm>
            <a:off x="2800350" y="2292504"/>
            <a:ext cx="3486150" cy="2391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551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U Rstudio-u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hr-HR" b="1" i="1" dirty="0" smtClean="0"/>
          </a:p>
          <a:p>
            <a:pPr marL="0" indent="0" algn="ctr">
              <a:buNone/>
            </a:pPr>
            <a:endParaRPr lang="hr-HR" b="1" i="1" dirty="0"/>
          </a:p>
          <a:p>
            <a:pPr marL="0" indent="0" algn="ctr">
              <a:buNone/>
            </a:pPr>
            <a:endParaRPr lang="hr-HR" b="1" i="1" dirty="0" smtClean="0"/>
          </a:p>
          <a:p>
            <a:pPr marL="0" indent="0" algn="ctr">
              <a:buNone/>
            </a:pPr>
            <a:endParaRPr lang="hr-HR" b="1" i="1" dirty="0"/>
          </a:p>
          <a:p>
            <a:pPr marL="0" indent="0" algn="ctr">
              <a:buNone/>
            </a:pPr>
            <a:r>
              <a:rPr lang="hr-HR" b="1" i="1" dirty="0" smtClean="0"/>
              <a:t>„S720_11_vjerojatnosne_distribucije.R”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7692217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Distribucija statistike uzorka (eng. „sampling“ distribucija)</a:t>
            </a:r>
            <a:endParaRPr lang="hr-HR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Zamislimo </a:t>
            </a:r>
            <a:r>
              <a:rPr lang="hr-HR" dirty="0"/>
              <a:t>da imamo mogućnost mnogo puta uzeti slučajne uzorke fiksne veličine n iz iste populacije od interesa</a:t>
            </a:r>
            <a:r>
              <a:rPr lang="hr-HR" dirty="0" smtClean="0"/>
              <a:t>...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44267256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r-HR" dirty="0"/>
              <a:t>Centralni granični teorem – (eng. “Central Limit Teorem” – CLT) i teorijska distribucija sredina uzoraka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r-HR" dirty="0"/>
              <a:t>Ukoliko uzmemo sve moguće slučajne uzorke fiksne veličine n (vrijedi samo za velike uzorke) iz bilo koje populacije koja ima </a:t>
            </a:r>
            <a:r>
              <a:rPr lang="hr-HR" dirty="0" smtClean="0"/>
              <a:t>određenu sredinu </a:t>
            </a:r>
            <a:r>
              <a:rPr lang="hr-HR" dirty="0"/>
              <a:t>i standardnu </a:t>
            </a:r>
            <a:r>
              <a:rPr lang="hr-HR" dirty="0" smtClean="0"/>
              <a:t>devijaciju, </a:t>
            </a:r>
            <a:r>
              <a:rPr lang="hr-HR" dirty="0"/>
              <a:t>distribucija sredina uzoraka ima parametre kako slijedi:</a:t>
            </a:r>
          </a:p>
          <a:p>
            <a:pPr marL="257168" lvl="1" indent="0">
              <a:buNone/>
            </a:pPr>
            <a:r>
              <a:rPr lang="hr-HR" dirty="0"/>
              <a:t>1)	sredina:   (distribucija sredina uzoraka ima sredinu jednaku populacijskoj);</a:t>
            </a:r>
          </a:p>
          <a:p>
            <a:pPr marL="257168" lvl="1" indent="0">
              <a:buNone/>
            </a:pPr>
            <a:r>
              <a:rPr lang="hr-HR" dirty="0"/>
              <a:t>2)	standardna devijacija:   (distribucije sredina uzoraka ima standardnu devijaciju manju od populacijske);</a:t>
            </a:r>
          </a:p>
          <a:p>
            <a:pPr marL="257168" lvl="1" indent="0">
              <a:buNone/>
            </a:pPr>
            <a:r>
              <a:rPr lang="hr-HR" dirty="0"/>
              <a:t>3)	distribucija sredina uzoraka je normalna bez obzira na distribuciju populacije iz koje smo uzorke vadili.</a:t>
            </a:r>
          </a:p>
          <a:p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5245" y="3193558"/>
            <a:ext cx="2022631" cy="78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37666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3000" dirty="0"/>
              <a:t>Centralni granični teorem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hr-HR" altLang="sr-Latn-RS" sz="15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Utjecaj veličine uzorka</a:t>
            </a:r>
            <a:endParaRPr lang="en-US" altLang="sr-Latn-RS" sz="15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hr-HR" altLang="sr-Latn-RS" sz="15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sr-Latn-RS" sz="1425" dirty="0" err="1"/>
              <a:t>Distribu</a:t>
            </a:r>
            <a:r>
              <a:rPr lang="hr-HR" altLang="sr-Latn-RS" sz="1425" dirty="0" err="1"/>
              <a:t>cija</a:t>
            </a:r>
            <a:r>
              <a:rPr lang="hr-HR" altLang="sr-Latn-RS" sz="1425" dirty="0"/>
              <a:t> slučajne varijable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sr-Latn-RS" sz="1425" i="1" dirty="0"/>
              <a:t>X</a:t>
            </a:r>
            <a:r>
              <a:rPr lang="en-US" altLang="sr-Latn-RS" sz="1425" dirty="0"/>
              <a:t> (</a:t>
            </a:r>
            <a:r>
              <a:rPr lang="hr-HR" altLang="sr-Latn-RS" sz="1425" dirty="0"/>
              <a:t>broj dobivenih glava)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hr-HR" altLang="sr-Latn-RS" sz="1425" dirty="0"/>
              <a:t>Eksperiment: bacimo </a:t>
            </a:r>
            <a:r>
              <a:rPr lang="en-US" altLang="sr-Latn-RS" sz="1425" dirty="0"/>
              <a:t>100 </a:t>
            </a:r>
            <a:r>
              <a:rPr lang="hr-HR" altLang="sr-Latn-RS" sz="1425" dirty="0"/>
              <a:t> </a:t>
            </a:r>
            <a:r>
              <a:rPr lang="hr-HR" altLang="sr-Latn-RS" sz="1500" dirty="0"/>
              <a:t>puta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hr-HR" altLang="sr-Latn-RS" sz="1500" dirty="0"/>
              <a:t>Ponovimo eksperiment: </a:t>
            </a:r>
          </a:p>
          <a:p>
            <a:pPr marL="342900" indent="-342900">
              <a:buFont typeface="Wingdings" panose="05000000000000000000" pitchFamily="2" charset="2"/>
              <a:buAutoNum type="alphaLcParenR"/>
            </a:pPr>
            <a:r>
              <a:rPr lang="en-US" altLang="sr-Latn-RS" sz="1500" dirty="0"/>
              <a:t>10 </a:t>
            </a:r>
            <a:endParaRPr lang="hr-HR" altLang="sr-Latn-RS" sz="1500" dirty="0"/>
          </a:p>
          <a:p>
            <a:pPr marL="342900" indent="-342900">
              <a:buFont typeface="Wingdings" panose="05000000000000000000" pitchFamily="2" charset="2"/>
              <a:buAutoNum type="alphaLcParenR"/>
            </a:pPr>
            <a:r>
              <a:rPr lang="en-US" altLang="sr-Latn-RS" sz="1500" dirty="0"/>
              <a:t>100</a:t>
            </a:r>
            <a:endParaRPr lang="hr-HR" altLang="sr-Latn-RS" sz="1500" dirty="0"/>
          </a:p>
          <a:p>
            <a:pPr marL="342900" indent="-342900">
              <a:buFont typeface="Wingdings" panose="05000000000000000000" pitchFamily="2" charset="2"/>
              <a:buAutoNum type="alphaLcParenR"/>
            </a:pPr>
            <a:r>
              <a:rPr lang="en-US" altLang="sr-Latn-RS" sz="1500" dirty="0"/>
              <a:t>500</a:t>
            </a:r>
            <a:endParaRPr lang="hr-HR" altLang="sr-Latn-RS" sz="1500" dirty="0"/>
          </a:p>
          <a:p>
            <a:pPr marL="342900" indent="-342900">
              <a:buFont typeface="Wingdings" panose="05000000000000000000" pitchFamily="2" charset="2"/>
              <a:buAutoNum type="alphaLcParenR"/>
            </a:pPr>
            <a:r>
              <a:rPr lang="en-US" altLang="sr-Latn-RS" sz="1500" dirty="0"/>
              <a:t>1000</a:t>
            </a:r>
            <a:endParaRPr lang="hr-HR" altLang="sr-Latn-RS" sz="1500" dirty="0"/>
          </a:p>
          <a:p>
            <a:pPr marL="342900" indent="-342900">
              <a:buFont typeface="Wingdings" panose="05000000000000000000" pitchFamily="2" charset="2"/>
              <a:buAutoNum type="alphaLcParenR"/>
            </a:pPr>
            <a:r>
              <a:rPr lang="en-US" altLang="sr-Latn-RS" sz="1500" dirty="0"/>
              <a:t>5000</a:t>
            </a:r>
            <a:endParaRPr lang="hr-HR" altLang="sr-Latn-RS" sz="1500" dirty="0"/>
          </a:p>
          <a:p>
            <a:pPr marL="342900" indent="-342900">
              <a:buFont typeface="Wingdings" panose="05000000000000000000" pitchFamily="2" charset="2"/>
              <a:buAutoNum type="alphaLcParenR"/>
            </a:pPr>
            <a:r>
              <a:rPr lang="en-US" altLang="sr-Latn-RS" sz="1500" dirty="0"/>
              <a:t>10,000 </a:t>
            </a:r>
            <a:r>
              <a:rPr lang="hr-HR" altLang="sr-Latn-RS" sz="1500" dirty="0"/>
              <a:t>puta.</a:t>
            </a:r>
            <a:endParaRPr lang="en-US" altLang="sr-Latn-RS" sz="1500" dirty="0"/>
          </a:p>
          <a:p>
            <a:endParaRPr lang="hr-HR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214</a:t>
            </a:fld>
            <a:endParaRPr lang="en-US" altLang="sr-Latn-RS"/>
          </a:p>
        </p:txBody>
      </p:sp>
      <p:pic>
        <p:nvPicPr>
          <p:cNvPr id="5" name="Picture 4" descr="C:\Documents and Settings\Angelic Cole\My Documents\Excursions in Modern Mathematics Sixth Edition\TNBM_ART_FILES_w_FONTS\CHAPTER 16\AABIASZ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282304"/>
            <a:ext cx="3314700" cy="331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3000" dirty="0"/>
              <a:t>Centralni granični teorem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hr-HR" altLang="sr-Latn-RS" sz="15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Utjecaj veličine uzorka</a:t>
            </a:r>
            <a:endParaRPr lang="en-US" altLang="sr-Latn-RS" sz="15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hr-HR" altLang="sr-Latn-RS" sz="15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sr-Latn-RS" sz="1425" dirty="0" err="1"/>
              <a:t>Distribu</a:t>
            </a:r>
            <a:r>
              <a:rPr lang="hr-HR" altLang="sr-Latn-RS" sz="1425" dirty="0" err="1"/>
              <a:t>cija</a:t>
            </a:r>
            <a:r>
              <a:rPr lang="hr-HR" altLang="sr-Latn-RS" sz="1425" dirty="0"/>
              <a:t> slučajne varijable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sr-Latn-RS" sz="1425" i="1" dirty="0"/>
              <a:t>X</a:t>
            </a:r>
            <a:r>
              <a:rPr lang="en-US" altLang="sr-Latn-RS" sz="1425" dirty="0"/>
              <a:t> (</a:t>
            </a:r>
            <a:r>
              <a:rPr lang="hr-HR" altLang="sr-Latn-RS" sz="1425" dirty="0"/>
              <a:t>broj dobivenih glava)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hr-HR" altLang="sr-Latn-RS" sz="1425" dirty="0"/>
              <a:t>Eksperiment: bacimo </a:t>
            </a:r>
            <a:r>
              <a:rPr lang="en-US" altLang="sr-Latn-RS" sz="1425" dirty="0"/>
              <a:t>100 </a:t>
            </a:r>
            <a:r>
              <a:rPr lang="hr-HR" altLang="sr-Latn-RS" sz="1425" dirty="0"/>
              <a:t> </a:t>
            </a:r>
            <a:r>
              <a:rPr lang="hr-HR" altLang="sr-Latn-RS" sz="1500" dirty="0"/>
              <a:t>puta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hr-HR" altLang="sr-Latn-RS" sz="1500" dirty="0"/>
              <a:t>Ponovimo eksperiment: </a:t>
            </a:r>
          </a:p>
          <a:p>
            <a:pPr marL="342900" indent="-342900">
              <a:buFont typeface="Wingdings" panose="05000000000000000000" pitchFamily="2" charset="2"/>
              <a:buAutoNum type="alphaLcParenR"/>
            </a:pPr>
            <a:r>
              <a:rPr lang="en-US" altLang="sr-Latn-RS" sz="1500" dirty="0"/>
              <a:t>10 </a:t>
            </a:r>
            <a:endParaRPr lang="hr-HR" altLang="sr-Latn-RS" sz="1500" dirty="0"/>
          </a:p>
          <a:p>
            <a:pPr marL="342900" indent="-342900">
              <a:buFont typeface="Wingdings" panose="05000000000000000000" pitchFamily="2" charset="2"/>
              <a:buAutoNum type="alphaLcParenR"/>
            </a:pPr>
            <a:r>
              <a:rPr lang="en-US" altLang="sr-Latn-RS" sz="1500" dirty="0"/>
              <a:t>100</a:t>
            </a:r>
            <a:endParaRPr lang="hr-HR" altLang="sr-Latn-RS" sz="1500" dirty="0"/>
          </a:p>
          <a:p>
            <a:pPr marL="342900" indent="-342900">
              <a:buFont typeface="Wingdings" panose="05000000000000000000" pitchFamily="2" charset="2"/>
              <a:buAutoNum type="alphaLcParenR"/>
            </a:pPr>
            <a:r>
              <a:rPr lang="en-US" altLang="sr-Latn-RS" sz="1500" dirty="0"/>
              <a:t>500</a:t>
            </a:r>
            <a:endParaRPr lang="hr-HR" altLang="sr-Latn-RS" sz="1500" dirty="0"/>
          </a:p>
          <a:p>
            <a:pPr marL="342900" indent="-342900">
              <a:buFont typeface="Wingdings" panose="05000000000000000000" pitchFamily="2" charset="2"/>
              <a:buAutoNum type="alphaLcParenR"/>
            </a:pPr>
            <a:r>
              <a:rPr lang="en-US" altLang="sr-Latn-RS" sz="1500" dirty="0"/>
              <a:t>1000</a:t>
            </a:r>
            <a:endParaRPr lang="hr-HR" altLang="sr-Latn-RS" sz="1500" dirty="0"/>
          </a:p>
          <a:p>
            <a:pPr marL="342900" indent="-342900">
              <a:buFont typeface="Wingdings" panose="05000000000000000000" pitchFamily="2" charset="2"/>
              <a:buAutoNum type="alphaLcParenR"/>
            </a:pPr>
            <a:r>
              <a:rPr lang="en-US" altLang="sr-Latn-RS" sz="1500" dirty="0"/>
              <a:t>5000</a:t>
            </a:r>
            <a:endParaRPr lang="hr-HR" altLang="sr-Latn-RS" sz="1500" dirty="0"/>
          </a:p>
          <a:p>
            <a:pPr marL="342900" indent="-342900">
              <a:buFont typeface="Wingdings" panose="05000000000000000000" pitchFamily="2" charset="2"/>
              <a:buAutoNum type="alphaLcParenR"/>
            </a:pPr>
            <a:r>
              <a:rPr lang="en-US" altLang="sr-Latn-RS" sz="1500" dirty="0"/>
              <a:t>10,000 </a:t>
            </a:r>
            <a:r>
              <a:rPr lang="hr-HR" altLang="sr-Latn-RS" sz="1500" dirty="0"/>
              <a:t>puta.</a:t>
            </a:r>
            <a:endParaRPr lang="en-US" altLang="sr-Latn-RS" sz="1500" dirty="0"/>
          </a:p>
          <a:p>
            <a:endParaRPr lang="hr-HR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215</a:t>
            </a:fld>
            <a:endParaRPr lang="en-US" altLang="sr-Latn-RS"/>
          </a:p>
        </p:txBody>
      </p:sp>
      <p:pic>
        <p:nvPicPr>
          <p:cNvPr id="5" name="Picture 4" descr="C:\Documents and Settings\Angelic Cole\My Documents\Excursions in Modern Mathematics Sixth Edition\TNBM_ART_FILES_w_FONTS\CHAPTER 16\AABIASZ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282304"/>
            <a:ext cx="3314700" cy="331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371600" y="2457450"/>
            <a:ext cx="2857500" cy="1314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hr-HR" altLang="sr-Latn-RS" sz="1200" dirty="0">
                <a:solidFill>
                  <a:schemeClr val="accent2">
                    <a:lumMod val="50000"/>
                  </a:schemeClr>
                </a:solidFill>
              </a:rPr>
              <a:t>Distribucija uzorka je </a:t>
            </a:r>
            <a:r>
              <a:rPr lang="hr-HR" altLang="sr-Latn-RS" sz="1200" dirty="0" err="1">
                <a:solidFill>
                  <a:schemeClr val="accent2">
                    <a:lumMod val="50000"/>
                  </a:schemeClr>
                </a:solidFill>
              </a:rPr>
              <a:t>vjerojatnosna</a:t>
            </a:r>
            <a:r>
              <a:rPr lang="hr-HR" altLang="sr-Latn-RS" sz="1200" dirty="0">
                <a:solidFill>
                  <a:schemeClr val="accent2">
                    <a:lumMod val="50000"/>
                  </a:schemeClr>
                </a:solidFill>
              </a:rPr>
              <a:t> distribucija statistike (npr. sredina) koja se formira nakon što uzorak veličine n ponavljano izvučemo iz populacije</a:t>
            </a:r>
            <a:r>
              <a:rPr lang="en-US" altLang="sr-Latn-RS" sz="1200" dirty="0">
                <a:solidFill>
                  <a:schemeClr val="accent2">
                    <a:lumMod val="50000"/>
                  </a:schemeClr>
                </a:solidFill>
              </a:rPr>
              <a:t>.</a:t>
            </a:r>
            <a:endParaRPr lang="hr-HR" sz="12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0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Inferencija – zaključivanje o populaciji na temelju reprezentativnog uzorka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r-HR" dirty="0"/>
              <a:t>Pogreška </a:t>
            </a:r>
            <a:r>
              <a:rPr lang="hr-HR" dirty="0" smtClean="0"/>
              <a:t>uzorkovanja</a:t>
            </a:r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663" y="2091565"/>
            <a:ext cx="1571625" cy="393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622784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Interval pouzdanosti – stupanj pouzdanosti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hr-HR" b="1" dirty="0"/>
              <a:t>INTERVAL POUZDANOSTI: </a:t>
            </a:r>
            <a:r>
              <a:rPr lang="hr-HR" dirty="0"/>
              <a:t>daje raspon vrijednosti unutar kojih, na temelju reprezentativnog slučajnog uzorka, s određenom vjerojatnošću zaključujemo da se nalazi populacijski parametar. </a:t>
            </a:r>
            <a:endParaRPr lang="hr-HR" dirty="0" smtClean="0"/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r>
              <a:rPr lang="hr-HR" b="1" dirty="0" smtClean="0"/>
              <a:t>STUPANJ </a:t>
            </a:r>
            <a:r>
              <a:rPr lang="hr-HR" b="1" dirty="0"/>
              <a:t>POUZDANOSTI: </a:t>
            </a:r>
            <a:r>
              <a:rPr lang="hr-HR" dirty="0"/>
              <a:t>Stupanj pouzdanosti od 95% znači: ukoliko kreiramo 100 intervala pouzdanosti (CI) na temelju 100 slučajnih uzoraka jednake veličine n uzetih iz iste populacije, očekujemo da će njih 95 (95%) sadržavati populacijski parametar.</a:t>
            </a:r>
          </a:p>
          <a:p>
            <a:pPr marL="0" indent="0">
              <a:buNone/>
            </a:pPr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860" y="2270572"/>
            <a:ext cx="4003317" cy="13612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291885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Procjena intervala pouzdanosti (CI) za populacijsku sredinu 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r-HR" dirty="0"/>
              <a:t>1)	Populacijska standardna devijacija </a:t>
            </a:r>
            <a:r>
              <a:rPr lang="el-GR" dirty="0"/>
              <a:t>σ </a:t>
            </a:r>
            <a:r>
              <a:rPr lang="hr-HR" dirty="0"/>
              <a:t>je poznata;</a:t>
            </a:r>
          </a:p>
          <a:p>
            <a:pPr marL="0" indent="0">
              <a:buNone/>
            </a:pPr>
            <a:r>
              <a:rPr lang="hr-HR" dirty="0" smtClean="0"/>
              <a:t>Populacija </a:t>
            </a:r>
            <a:r>
              <a:rPr lang="hr-HR" dirty="0"/>
              <a:t>je normalno distribuirana;</a:t>
            </a:r>
          </a:p>
          <a:p>
            <a:pPr marL="0" indent="0">
              <a:buNone/>
            </a:pPr>
            <a:r>
              <a:rPr lang="hr-HR" dirty="0" smtClean="0"/>
              <a:t>Ukoliko </a:t>
            </a:r>
            <a:r>
              <a:rPr lang="hr-HR" dirty="0"/>
              <a:t>populacija nije normalno distribuirana, uzorak mora biti velik.</a:t>
            </a:r>
          </a:p>
          <a:p>
            <a:pPr marL="0" indent="0">
              <a:buNone/>
            </a:pPr>
            <a:r>
              <a:rPr lang="hr-HR" dirty="0"/>
              <a:t>Interval pouzdanosti populacijske sredine računa se po formuli:  </a:t>
            </a:r>
            <a:endParaRPr lang="hr-HR" dirty="0" smtClean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r>
              <a:rPr lang="hr-HR" dirty="0" smtClean="0"/>
              <a:t>gdje </a:t>
            </a:r>
            <a:r>
              <a:rPr lang="hr-HR" dirty="0"/>
              <a:t>je:  kritična vrijednost standardne normalne distribucije s površinom (vjerojatnosti) </a:t>
            </a:r>
            <a:r>
              <a:rPr lang="el-GR" dirty="0"/>
              <a:t>α/2 </a:t>
            </a:r>
            <a:r>
              <a:rPr lang="hr-HR" dirty="0"/>
              <a:t>u svakom repu, </a:t>
            </a:r>
            <a:r>
              <a:rPr lang="hr-HR" dirty="0" smtClean="0"/>
              <a:t>a    /     standardna </a:t>
            </a:r>
            <a:r>
              <a:rPr lang="hr-HR" dirty="0"/>
              <a:t>greška sampling distribucije sredina.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685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r-HR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3722914"/>
              </p:ext>
            </p:extLst>
          </p:nvPr>
        </p:nvGraphicFramePr>
        <p:xfrm>
          <a:off x="2543577" y="2633730"/>
          <a:ext cx="124777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73" name="Equation" r:id="rId3" imgW="1485900" imgH="558800" progId="Equation.3">
                  <p:embed/>
                </p:oleObj>
              </mc:Choice>
              <mc:Fallback>
                <p:oleObj name="Equation" r:id="rId3" imgW="1485900" imgH="5588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3577" y="2633730"/>
                        <a:ext cx="1247775" cy="46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0619770"/>
              </p:ext>
            </p:extLst>
          </p:nvPr>
        </p:nvGraphicFramePr>
        <p:xfrm>
          <a:off x="3276513" y="3451538"/>
          <a:ext cx="161925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74" name="Equation" r:id="rId5" imgW="164814" imgH="177492" progId="Equation.3">
                  <p:embed/>
                </p:oleObj>
              </mc:Choice>
              <mc:Fallback>
                <p:oleObj name="Equation" r:id="rId5" imgW="164814" imgH="177492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513" y="3451538"/>
                        <a:ext cx="161925" cy="180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3568362"/>
              </p:ext>
            </p:extLst>
          </p:nvPr>
        </p:nvGraphicFramePr>
        <p:xfrm>
          <a:off x="3429000" y="3407035"/>
          <a:ext cx="257175" cy="20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75" name="Equation" r:id="rId7" imgW="330200" imgH="279400" progId="Equation.3">
                  <p:embed/>
                </p:oleObj>
              </mc:Choice>
              <mc:Fallback>
                <p:oleObj name="Equation" r:id="rId7" imgW="330200" imgH="2794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3407035"/>
                        <a:ext cx="257175" cy="20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0" y="0"/>
            <a:ext cx="685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r-HR" altLang="sr-Latn-R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kumimoji="0" lang="hr-HR" altLang="sr-Latn-R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64789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Procjena intervala pouzdanosti (CI) za populacijsku sredinu 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hr-HR" dirty="0"/>
              <a:t>2)	Populacijska standardna devijacija nije poznata;</a:t>
            </a:r>
          </a:p>
          <a:p>
            <a:pPr marL="0" indent="0">
              <a:buNone/>
            </a:pPr>
            <a:r>
              <a:rPr lang="hr-HR" dirty="0" smtClean="0"/>
              <a:t>Populacija </a:t>
            </a:r>
            <a:r>
              <a:rPr lang="hr-HR" dirty="0"/>
              <a:t>je normalno distribuirana;</a:t>
            </a:r>
          </a:p>
          <a:p>
            <a:pPr marL="0" indent="0">
              <a:buNone/>
            </a:pPr>
            <a:r>
              <a:rPr lang="hr-HR" dirty="0" smtClean="0"/>
              <a:t>Ukoliko </a:t>
            </a:r>
            <a:r>
              <a:rPr lang="hr-HR" dirty="0"/>
              <a:t>populacija nije normalno distribuirana, uzorak mora biti velik i tada se može koristiti Z standardna normalna distribucija, ali je bolje koristiti t-distribuciju;</a:t>
            </a:r>
          </a:p>
          <a:p>
            <a:pPr marL="0" indent="0">
              <a:buNone/>
            </a:pPr>
            <a:r>
              <a:rPr lang="hr-HR" dirty="0" smtClean="0"/>
              <a:t>Ako </a:t>
            </a:r>
            <a:r>
              <a:rPr lang="hr-HR" dirty="0"/>
              <a:t>je uzorak mali, za interval pouzdanosti populacijske sredine koristi se t distribuciju (uvjet: varijabla na uzorku normalno distribuirana)</a:t>
            </a:r>
          </a:p>
          <a:p>
            <a:pPr marL="0" indent="0">
              <a:buNone/>
            </a:pPr>
            <a:r>
              <a:rPr lang="hr-HR" dirty="0"/>
              <a:t>Interval pouzdanosti populacijske sredine računa se po formuli:  </a:t>
            </a:r>
            <a:endParaRPr lang="hr-HR" dirty="0" smtClean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r>
              <a:rPr lang="hr-HR" dirty="0"/>
              <a:t>gdje je:  kritična vrijednost t distribucije sa stupnjevima slobode df=n-1 i površinom (vjerojatnosti) </a:t>
            </a:r>
            <a:r>
              <a:rPr lang="el-GR" dirty="0"/>
              <a:t>α/2 </a:t>
            </a:r>
            <a:r>
              <a:rPr lang="hr-HR" dirty="0"/>
              <a:t>u svakom repu, a s/ standardna greška sampling distribucije sredina izračunata iz standardne devijacije uzorka.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71488" y="1369219"/>
            <a:ext cx="5915025" cy="32635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28585" indent="-128585" algn="l" defTabSz="514337" rtl="0" eaLnBrk="1" latinLnBrk="0" hangingPunct="1">
              <a:lnSpc>
                <a:spcPct val="90000"/>
              </a:lnSpc>
              <a:spcBef>
                <a:spcPts val="563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5753" indent="-128585" algn="l" defTabSz="514337" rtl="0" eaLnBrk="1" latinLnBrk="0" hangingPunct="1">
              <a:lnSpc>
                <a:spcPct val="90000"/>
              </a:lnSpc>
              <a:spcBef>
                <a:spcPts val="281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2921" indent="-128585" algn="l" defTabSz="514337" rtl="0" eaLnBrk="1" latinLnBrk="0" hangingPunct="1">
              <a:lnSpc>
                <a:spcPct val="90000"/>
              </a:lnSpc>
              <a:spcBef>
                <a:spcPts val="281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00090" indent="-128585" algn="l" defTabSz="514337" rtl="0" eaLnBrk="1" latinLnBrk="0" hangingPunct="1">
              <a:lnSpc>
                <a:spcPct val="90000"/>
              </a:lnSpc>
              <a:spcBef>
                <a:spcPts val="281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57259" indent="-128585" algn="l" defTabSz="514337" rtl="0" eaLnBrk="1" latinLnBrk="0" hangingPunct="1">
              <a:lnSpc>
                <a:spcPct val="90000"/>
              </a:lnSpc>
              <a:spcBef>
                <a:spcPts val="281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414427" indent="-128585" algn="l" defTabSz="514337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596" indent="-128585" algn="l" defTabSz="514337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765" indent="-128585" algn="l" defTabSz="514337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33" indent="-128585" algn="l" defTabSz="514337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hr-HR" dirty="0" smtClean="0"/>
              <a:t>2)	Populacijska standardna devijacija nije poznata;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hr-HR" dirty="0" smtClean="0"/>
              <a:t>Populacija je normalno distribuirana;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hr-HR" dirty="0" smtClean="0"/>
              <a:t>Ukoliko populacija nije normalno distribuirana, uzorak mora biti velik i tada se može koristiti Z standardna normalna distribucija, ali je bolje koristiti t-distribuciju;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hr-HR" dirty="0" smtClean="0"/>
              <a:t>Ako je uzorak mali, za interval pouzdanosti populacijske sredine koristi se t distribuciju (uvjet: varijabla na uzorku normalno distribuirana)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hr-HR" dirty="0" smtClean="0"/>
              <a:t>Interval pouzdanosti populacijske sredine računa se po formuli: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hr-HR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hr-HR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hr-HR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hr-HR" dirty="0" smtClean="0"/>
              <a:t>gdje je:  kritična vrijednost t distribucije sa stupnjevima slobode df=n-1 i površinom (vjerojatnosti) </a:t>
            </a:r>
            <a:r>
              <a:rPr lang="el-GR" dirty="0" smtClean="0"/>
              <a:t>α/2 </a:t>
            </a:r>
            <a:r>
              <a:rPr lang="hr-HR" dirty="0" smtClean="0"/>
              <a:t>u svakom repu, a s/ standardna greška sampling distribucije sredina izračunata iz standardne devijacije uzorka.</a:t>
            </a:r>
          </a:p>
          <a:p>
            <a:endParaRPr lang="hr-HR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152400" y="152400"/>
            <a:ext cx="685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r-HR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7849822"/>
              </p:ext>
            </p:extLst>
          </p:nvPr>
        </p:nvGraphicFramePr>
        <p:xfrm>
          <a:off x="2819400" y="3140298"/>
          <a:ext cx="121920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62" name="Equation" r:id="rId3" imgW="1459866" imgH="571252" progId="Equation.3">
                  <p:embed/>
                </p:oleObj>
              </mc:Choice>
              <mc:Fallback>
                <p:oleObj name="Equation" r:id="rId3" imgW="1459866" imgH="57125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3140298"/>
                        <a:ext cx="1219200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6859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1800" dirty="0"/>
              <a:t>Traženje dokumentacije o instaliranim paketima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r-HR" dirty="0"/>
              <a:t>Osnovna stranica za traženje dokumentacije o korištenju sustava R i njegovih paketa u specifičnim analizama je </a:t>
            </a:r>
            <a:br>
              <a:rPr lang="hr-HR" dirty="0"/>
            </a:br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			</a:t>
            </a:r>
            <a:r>
              <a:rPr lang="hr-HR" u="sng" dirty="0" smtClean="0">
                <a:hlinkClick r:id="rId2"/>
              </a:rPr>
              <a:t>http</a:t>
            </a:r>
            <a:r>
              <a:rPr lang="hr-HR" u="sng" dirty="0">
                <a:hlinkClick r:id="rId2"/>
              </a:rPr>
              <a:t>://www.r-project.org/other-docs.html</a:t>
            </a:r>
            <a:endParaRPr lang="hr-HR" b="1" dirty="0"/>
          </a:p>
          <a:p>
            <a:r>
              <a:rPr lang="hr-HR" dirty="0"/>
              <a:t>Vinjete su opcionalni dokumenti vezani za određeni korisnički paket</a:t>
            </a:r>
            <a:r>
              <a:rPr lang="hr-HR" dirty="0" smtClean="0"/>
              <a:t>. </a:t>
            </a:r>
            <a:r>
              <a:rPr lang="hr-HR" dirty="0"/>
              <a:t>Prikaz svih dostupnih vinjeta instaliranih paketa možemo vidjeti ako unesemo sljedeće:</a:t>
            </a:r>
          </a:p>
          <a:p>
            <a:pPr marL="0" indent="0">
              <a:buNone/>
            </a:pPr>
            <a:r>
              <a:rPr lang="hr-HR" dirty="0" smtClean="0"/>
              <a:t>			&gt;</a:t>
            </a:r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vignette</a:t>
            </a:r>
            <a:r>
              <a:rPr lang="hr-HR" dirty="0" smtClean="0"/>
              <a:t>()</a:t>
            </a:r>
          </a:p>
          <a:p>
            <a:r>
              <a:rPr lang="hr-HR" dirty="0"/>
              <a:t>Ukoliko želimo vinjete unutar određenog paketa:</a:t>
            </a:r>
          </a:p>
          <a:p>
            <a:pPr marL="0" indent="0">
              <a:buNone/>
            </a:pPr>
            <a:r>
              <a:rPr lang="hr-HR" dirty="0" smtClean="0"/>
              <a:t>			&gt;</a:t>
            </a:r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vignette</a:t>
            </a:r>
            <a:r>
              <a:rPr lang="hr-HR" dirty="0" smtClean="0"/>
              <a:t>("</a:t>
            </a:r>
            <a:r>
              <a:rPr lang="hr-HR" dirty="0" err="1"/>
              <a:t>ime_paketa</a:t>
            </a:r>
            <a:r>
              <a:rPr lang="hr-HR" dirty="0"/>
              <a:t>")</a:t>
            </a:r>
          </a:p>
          <a:p>
            <a:r>
              <a:rPr lang="hr-HR" dirty="0" smtClean="0"/>
              <a:t>Funkcijom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browseVignettes</a:t>
            </a:r>
            <a:r>
              <a:rPr lang="hr-HR" dirty="0"/>
              <a:t>() </a:t>
            </a:r>
            <a:r>
              <a:rPr lang="hr-HR" dirty="0" smtClean="0"/>
              <a:t>- vinjete </a:t>
            </a:r>
            <a:r>
              <a:rPr lang="hr-HR" dirty="0"/>
              <a:t>svih paketa koji su instalirani na našem sustavu ili samo određenog paketa kojeg smo definirali u naredbi</a:t>
            </a:r>
            <a:r>
              <a:rPr lang="hr-HR" dirty="0" smtClean="0"/>
              <a:t>.</a:t>
            </a:r>
          </a:p>
          <a:p>
            <a:pPr marL="0" indent="0">
              <a:buNone/>
            </a:pPr>
            <a:r>
              <a:rPr lang="hr-HR" dirty="0" smtClean="0"/>
              <a:t>			&gt;</a:t>
            </a:r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browseVignettes</a:t>
            </a:r>
            <a:r>
              <a:rPr lang="hr-HR" dirty="0" smtClean="0"/>
              <a:t>(</a:t>
            </a:r>
            <a:r>
              <a:rPr lang="hr-HR" dirty="0" err="1" smtClean="0"/>
              <a:t>spacetime</a:t>
            </a:r>
            <a:r>
              <a:rPr lang="hr-HR" dirty="0"/>
              <a:t>)</a:t>
            </a: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76355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030" dirty="0"/>
              <a:t>Testiranje hipoteza</a:t>
            </a:r>
          </a:p>
        </p:txBody>
      </p:sp>
      <p:pic>
        <p:nvPicPr>
          <p:cNvPr id="370690" name="Picture 2" descr="https://encrypted-tbn3.gstatic.com/images?q=tbn:ANd9GcRXTRcGMg1EtSuy6W0678N0ywLqi5R6Z9q1zeIS19bymLX0NVV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969" y="1584278"/>
            <a:ext cx="2786063" cy="257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220</a:t>
            </a:fld>
            <a:endParaRPr lang="en-US" altLang="sr-Latn-RS"/>
          </a:p>
        </p:txBody>
      </p:sp>
    </p:spTree>
    <p:extLst>
      <p:ext uri="{BB962C8B-B14F-4D97-AF65-F5344CB8AC3E}">
        <p14:creationId xmlns:p14="http://schemas.microsoft.com/office/powerpoint/2010/main" val="369994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Testiranje hipoteza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Postupak prilikom testiranja hipoteza je sljedeći:</a:t>
            </a:r>
          </a:p>
          <a:p>
            <a:pPr marL="257168" lvl="1" indent="0">
              <a:buNone/>
            </a:pPr>
            <a:endParaRPr lang="hr-HR" dirty="0" smtClean="0"/>
          </a:p>
          <a:p>
            <a:pPr marL="257168" lvl="1" indent="0">
              <a:buNone/>
            </a:pPr>
            <a:r>
              <a:rPr lang="hr-HR" dirty="0" smtClean="0"/>
              <a:t></a:t>
            </a:r>
            <a:r>
              <a:rPr lang="hr-HR" dirty="0"/>
              <a:t>	</a:t>
            </a:r>
            <a:r>
              <a:rPr lang="hr-HR" sz="1075" dirty="0"/>
              <a:t>Definiramo istraživačku hipotezu</a:t>
            </a:r>
            <a:r>
              <a:rPr lang="hr-HR" sz="1075" dirty="0" smtClean="0"/>
              <a:t>.</a:t>
            </a:r>
          </a:p>
          <a:p>
            <a:pPr marL="257168" lvl="1" indent="0">
              <a:buNone/>
            </a:pPr>
            <a:r>
              <a:rPr lang="hr-HR" sz="1075" dirty="0" smtClean="0"/>
              <a:t></a:t>
            </a:r>
            <a:r>
              <a:rPr lang="hr-HR" sz="1075" dirty="0"/>
              <a:t>	Definiramo statističke hipoteze: H0 (nulta hipotezu) i HA (alternativna hipoteza).</a:t>
            </a:r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Hipoteza </a:t>
            </a:r>
            <a:r>
              <a:rPr lang="hr-HR" dirty="0"/>
              <a:t>H0 se najčešće definira na način da formuliramo tvrdnju suprotnu od istraživačke hipoteze. HA je suprotna H0. </a:t>
            </a:r>
          </a:p>
          <a:p>
            <a:pPr marL="0" indent="0">
              <a:buNone/>
            </a:pPr>
            <a:r>
              <a:rPr lang="hr-HR" dirty="0"/>
              <a:t>Odredimo standarde:</a:t>
            </a:r>
          </a:p>
          <a:p>
            <a:pPr marL="257168" lvl="1" indent="0">
              <a:buNone/>
            </a:pPr>
            <a:r>
              <a:rPr lang="hr-HR" dirty="0"/>
              <a:t>	nivo značajnosti </a:t>
            </a:r>
            <a:r>
              <a:rPr lang="el-GR" dirty="0"/>
              <a:t>α </a:t>
            </a:r>
            <a:r>
              <a:rPr lang="hr-HR" dirty="0"/>
              <a:t>odbacivanja nulte hipoteze (pogreška tipa 1, tj. pogreška s kojom smo spremni raditi); </a:t>
            </a:r>
            <a:r>
              <a:rPr lang="el-GR" dirty="0"/>
              <a:t>α </a:t>
            </a:r>
            <a:r>
              <a:rPr lang="hr-HR" dirty="0"/>
              <a:t>uobičajeno ima vrijednost 0.05 ili 0.01.</a:t>
            </a:r>
          </a:p>
          <a:p>
            <a:pPr marL="257168" lvl="1" indent="0">
              <a:buNone/>
            </a:pPr>
            <a:r>
              <a:rPr lang="hr-HR" dirty="0"/>
              <a:t>	odredimo da li ćemo koristiti jednostrani ili dvostrani test.</a:t>
            </a:r>
          </a:p>
          <a:p>
            <a:pPr marL="257168" lvl="1" indent="0">
              <a:buNone/>
            </a:pPr>
            <a:r>
              <a:rPr lang="hr-HR" dirty="0"/>
              <a:t>	izračunamo test statistiku (npr. t-vrijednost).</a:t>
            </a:r>
          </a:p>
          <a:p>
            <a:pPr marL="257168" lvl="1" indent="0">
              <a:buNone/>
            </a:pPr>
            <a:r>
              <a:rPr lang="hr-HR" dirty="0"/>
              <a:t>	donesemo zaključak o hipotezi H0.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42094374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hr-HR" altLang="sr-Latn-RS" sz="2030" dirty="0"/>
              <a:t>Testiranje hipoteze - postupak</a:t>
            </a:r>
            <a:endParaRPr lang="en-US" altLang="sr-Latn-RS" sz="2030" dirty="0"/>
          </a:p>
        </p:txBody>
      </p:sp>
      <p:sp>
        <p:nvSpPr>
          <p:cNvPr id="88068" name="Rectangle 3"/>
          <p:cNvSpPr>
            <a:spLocks noGrp="1" noChangeArrowheads="1"/>
          </p:cNvSpPr>
          <p:nvPr>
            <p:ph idx="1"/>
          </p:nvPr>
        </p:nvSpPr>
        <p:spPr>
          <a:xfrm>
            <a:off x="332015" y="1173616"/>
            <a:ext cx="6172200" cy="3394472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hr-HR" altLang="sr-Latn-RS" dirty="0"/>
              <a:t>Odredimo što uspoređujemo</a:t>
            </a:r>
            <a:r>
              <a:rPr lang="hr-HR" altLang="sr-Latn-RS" dirty="0" smtClean="0"/>
              <a:t>.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endParaRPr lang="hr-HR" altLang="sr-Latn-RS" dirty="0"/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hr-HR" altLang="sr-Latn-RS" dirty="0"/>
              <a:t>Odredimo H0 (nultu hipotezu) i HA (alternativnu hipotezu).</a:t>
            </a:r>
          </a:p>
          <a:p>
            <a:pPr marL="300038" lvl="1" indent="0">
              <a:lnSpc>
                <a:spcPct val="150000"/>
              </a:lnSpc>
              <a:spcBef>
                <a:spcPct val="0"/>
              </a:spcBef>
              <a:buNone/>
              <a:defRPr/>
            </a:pPr>
            <a:endParaRPr lang="hr-HR" altLang="sr-Latn-RS" sz="1350" dirty="0" smtClean="0"/>
          </a:p>
          <a:p>
            <a:pPr marL="300038" lvl="1" indent="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hr-HR" altLang="sr-Latn-RS" sz="1350" dirty="0" smtClean="0"/>
              <a:t>Odredimo </a:t>
            </a:r>
            <a:r>
              <a:rPr lang="hr-HR" altLang="sr-Latn-RS" sz="1350" dirty="0"/>
              <a:t>standarde – na kojoj preciznosti želimo zaključivati.</a:t>
            </a:r>
          </a:p>
          <a:p>
            <a:pPr marL="300038" lvl="1" indent="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hr-HR" altLang="sr-Latn-RS" sz="1350" dirty="0"/>
              <a:t>Odredimo da li nas zanima jednostrani ili dvostrani test.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endParaRPr lang="hr-HR" altLang="sr-Latn-RS" dirty="0" smtClean="0"/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hr-HR" altLang="sr-Latn-RS" dirty="0" smtClean="0"/>
              <a:t>Izračunamo </a:t>
            </a:r>
            <a:r>
              <a:rPr lang="hr-HR" altLang="sr-Latn-RS" dirty="0"/>
              <a:t>testnu statistiku (npr. t-vrijednost).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endParaRPr lang="hr-HR" altLang="sr-Latn-RS" dirty="0" smtClean="0"/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hr-HR" altLang="sr-Latn-RS" dirty="0" smtClean="0"/>
              <a:t>Donesemo </a:t>
            </a:r>
            <a:r>
              <a:rPr lang="hr-HR" altLang="sr-Latn-RS" dirty="0"/>
              <a:t>zaključak o hipotezi.</a:t>
            </a:r>
          </a:p>
        </p:txBody>
      </p:sp>
      <p:sp>
        <p:nvSpPr>
          <p:cNvPr id="11366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ADCF493-546D-4A3E-936B-438BD973E9D8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222</a:t>
            </a:fld>
            <a:endParaRPr lang="en-US" altLang="sr-Latn-RS" sz="1050"/>
          </a:p>
        </p:txBody>
      </p:sp>
    </p:spTree>
    <p:extLst>
      <p:ext uri="{BB962C8B-B14F-4D97-AF65-F5344CB8AC3E}">
        <p14:creationId xmlns:p14="http://schemas.microsoft.com/office/powerpoint/2010/main" val="248118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Pogreške koje radimo prilikom testiranja hipoteza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Pogreška tipa 1 – </a:t>
            </a:r>
            <a:r>
              <a:rPr lang="el-GR" dirty="0"/>
              <a:t>α (</a:t>
            </a:r>
            <a:r>
              <a:rPr lang="hr-HR" dirty="0"/>
              <a:t>alfa</a:t>
            </a:r>
            <a:r>
              <a:rPr lang="hr-HR" dirty="0" smtClean="0"/>
              <a:t>)</a:t>
            </a:r>
          </a:p>
          <a:p>
            <a:pPr marL="0" indent="0">
              <a:buNone/>
            </a:pPr>
            <a:endParaRPr lang="hr-HR" sz="1300" dirty="0" smtClean="0"/>
          </a:p>
          <a:p>
            <a:pPr marL="0" indent="0">
              <a:buNone/>
            </a:pPr>
            <a:r>
              <a:rPr lang="hr-HR" sz="1300" dirty="0" smtClean="0"/>
              <a:t>Ovaj </a:t>
            </a:r>
            <a:r>
              <a:rPr lang="hr-HR" sz="1300" dirty="0"/>
              <a:t>tip pogreške je slučaj kada odbacimo nultu hipotezu (H0) kada ona vrijedi. Nazivamo je i pogreška tipa 1, pogreška prve vrste. Pogrešku tipa 1 </a:t>
            </a:r>
            <a:r>
              <a:rPr lang="hr-HR" sz="1300" dirty="0" smtClean="0"/>
              <a:t>određujemo </a:t>
            </a:r>
            <a:r>
              <a:rPr lang="hr-HR" sz="1300" dirty="0"/>
              <a:t>na početku procesa testiranja. </a:t>
            </a:r>
            <a:endParaRPr lang="hr-HR" sz="1300" dirty="0" smtClean="0"/>
          </a:p>
          <a:p>
            <a:pPr marL="0" indent="0">
              <a:buNone/>
            </a:pPr>
            <a:endParaRPr lang="hr-HR" dirty="0"/>
          </a:p>
          <a:p>
            <a:r>
              <a:rPr lang="hr-HR" dirty="0"/>
              <a:t>Pogreška tipa 2 (</a:t>
            </a:r>
            <a:r>
              <a:rPr lang="el-GR" dirty="0"/>
              <a:t>β – </a:t>
            </a:r>
            <a:r>
              <a:rPr lang="hr-HR" dirty="0"/>
              <a:t>beta</a:t>
            </a:r>
            <a:r>
              <a:rPr lang="hr-HR" dirty="0" smtClean="0"/>
              <a:t>)</a:t>
            </a:r>
          </a:p>
          <a:p>
            <a:pPr marL="0" indent="0">
              <a:buNone/>
            </a:pPr>
            <a:endParaRPr lang="hr-HR" sz="1300" dirty="0" smtClean="0"/>
          </a:p>
          <a:p>
            <a:pPr marL="0" indent="0">
              <a:buNone/>
            </a:pPr>
            <a:r>
              <a:rPr lang="hr-HR" sz="1300" dirty="0" smtClean="0"/>
              <a:t>Drugi </a:t>
            </a:r>
            <a:r>
              <a:rPr lang="hr-HR" sz="1300" dirty="0"/>
              <a:t>tip pogreške prilikom testiranja je ne-odbacivanje H0 kada ona ne vrijedi. Pogreška tipa 2 zove se i pogreška druge vrste.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24944666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Pogreške koje radimo prilikom testiranja hipoteza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endParaRPr lang="hr-HR" dirty="0"/>
          </a:p>
          <a:p>
            <a:endParaRPr lang="hr-HR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047" y="1423352"/>
            <a:ext cx="4319905" cy="22967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7947401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altLang="sr-Latn-RS" sz="2030" dirty="0" smtClean="0"/>
              <a:t>Testiranje hipoteza – problem 2</a:t>
            </a:r>
            <a:endParaRPr lang="en-US" altLang="sr-Latn-RS" sz="2030" dirty="0"/>
          </a:p>
        </p:txBody>
      </p:sp>
      <p:grpSp>
        <p:nvGrpSpPr>
          <p:cNvPr id="674819" name="Group 3"/>
          <p:cNvGrpSpPr>
            <a:grpSpLocks/>
          </p:cNvGrpSpPr>
          <p:nvPr/>
        </p:nvGrpSpPr>
        <p:grpSpPr bwMode="auto">
          <a:xfrm>
            <a:off x="685800" y="1105973"/>
            <a:ext cx="5486400" cy="3028950"/>
            <a:chOff x="-3" y="-3"/>
            <a:chExt cx="3807" cy="1754"/>
          </a:xfrm>
        </p:grpSpPr>
        <p:grpSp>
          <p:nvGrpSpPr>
            <p:cNvPr id="674820" name="Group 4"/>
            <p:cNvGrpSpPr>
              <a:grpSpLocks/>
            </p:cNvGrpSpPr>
            <p:nvPr/>
          </p:nvGrpSpPr>
          <p:grpSpPr bwMode="auto">
            <a:xfrm>
              <a:off x="0" y="0"/>
              <a:ext cx="3801" cy="1748"/>
              <a:chOff x="0" y="0"/>
              <a:chExt cx="3801" cy="1748"/>
            </a:xfrm>
          </p:grpSpPr>
          <p:grpSp>
            <p:nvGrpSpPr>
              <p:cNvPr id="674821" name="Group 5"/>
              <p:cNvGrpSpPr>
                <a:grpSpLocks/>
              </p:cNvGrpSpPr>
              <p:nvPr/>
            </p:nvGrpSpPr>
            <p:grpSpPr bwMode="auto">
              <a:xfrm>
                <a:off x="0" y="0"/>
                <a:ext cx="1267" cy="826"/>
                <a:chOff x="0" y="0"/>
                <a:chExt cx="1267" cy="826"/>
              </a:xfrm>
            </p:grpSpPr>
            <p:sp>
              <p:nvSpPr>
                <p:cNvPr id="674822" name="Rectangle 6"/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1181" cy="82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/>
                <a:lstStyle/>
                <a:p>
                  <a:endParaRPr lang="en-US" altLang="sr-Latn-RS" sz="1013" dirty="0">
                    <a:latin typeface="+mj-lt"/>
                    <a:cs typeface="Times New Roman" panose="02020603050405020304" pitchFamily="18" charset="0"/>
                  </a:endParaRPr>
                </a:p>
                <a:p>
                  <a:endParaRPr lang="en-US" altLang="sr-Latn-RS" sz="1013" dirty="0">
                    <a:latin typeface="+mj-lt"/>
                    <a:cs typeface="Times New Roman" panose="02020603050405020304" pitchFamily="18" charset="0"/>
                  </a:endParaRPr>
                </a:p>
                <a:p>
                  <a:r>
                    <a:rPr lang="hr-HR" altLang="sr-Latn-RS" sz="1013" dirty="0">
                      <a:latin typeface="+mj-lt"/>
                      <a:cs typeface="Times New Roman" panose="02020603050405020304" pitchFamily="18" charset="0"/>
                    </a:rPr>
                    <a:t>Naša odluka (Temeljem uzorka)</a:t>
                  </a:r>
                  <a:endParaRPr lang="en-US" altLang="sr-Latn-RS" sz="1013" dirty="0">
                    <a:latin typeface="+mj-lt"/>
                    <a:cs typeface="Times New Roman" panose="02020603050405020304" pitchFamily="18" charset="0"/>
                  </a:endParaRPr>
                </a:p>
                <a:p>
                  <a:endParaRPr lang="en-US" altLang="sr-Latn-RS" sz="1013" dirty="0">
                    <a:latin typeface="+mj-lt"/>
                  </a:endParaRPr>
                </a:p>
              </p:txBody>
            </p:sp>
            <p:sp>
              <p:nvSpPr>
                <p:cNvPr id="674823" name="Rectangle 7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267" cy="82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hr-HR" sz="1013">
                    <a:latin typeface="+mj-lt"/>
                  </a:endParaRPr>
                </a:p>
              </p:txBody>
            </p:sp>
          </p:grpSp>
          <p:grpSp>
            <p:nvGrpSpPr>
              <p:cNvPr id="674824" name="Group 8"/>
              <p:cNvGrpSpPr>
                <a:grpSpLocks/>
              </p:cNvGrpSpPr>
              <p:nvPr/>
            </p:nvGrpSpPr>
            <p:grpSpPr bwMode="auto">
              <a:xfrm>
                <a:off x="1267" y="0"/>
                <a:ext cx="2534" cy="384"/>
                <a:chOff x="1267" y="0"/>
                <a:chExt cx="2534" cy="384"/>
              </a:xfrm>
            </p:grpSpPr>
            <p:sp>
              <p:nvSpPr>
                <p:cNvPr id="674825" name="Rectangle 9"/>
                <p:cNvSpPr>
                  <a:spLocks noChangeArrowheads="1"/>
                </p:cNvSpPr>
                <p:nvPr/>
              </p:nvSpPr>
              <p:spPr bwMode="auto">
                <a:xfrm>
                  <a:off x="1310" y="0"/>
                  <a:ext cx="2448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/>
                <a:lstStyle/>
                <a:p>
                  <a:pPr lvl="1" algn="ctr"/>
                  <a:r>
                    <a:rPr lang="hr-HR" altLang="sr-Latn-RS" sz="1013" dirty="0">
                      <a:latin typeface="+mj-lt"/>
                      <a:cs typeface="Times New Roman" panose="02020603050405020304" pitchFamily="18" charset="0"/>
                    </a:rPr>
                    <a:t>Zamislimo da je ovo ISTINA</a:t>
                  </a:r>
                </a:p>
                <a:p>
                  <a:pPr lvl="1" algn="ctr"/>
                  <a:r>
                    <a:rPr lang="hr-HR" altLang="sr-Latn-RS" sz="1013" dirty="0">
                      <a:latin typeface="+mj-lt"/>
                      <a:cs typeface="Times New Roman" panose="02020603050405020304" pitchFamily="18" charset="0"/>
                    </a:rPr>
                    <a:t>Pravo stanje hipoteze</a:t>
                  </a:r>
                  <a:endParaRPr lang="en-US" altLang="sr-Latn-RS" sz="1013" dirty="0">
                    <a:latin typeface="+mj-lt"/>
                    <a:cs typeface="Times New Roman" panose="02020603050405020304" pitchFamily="18" charset="0"/>
                  </a:endParaRPr>
                </a:p>
                <a:p>
                  <a:pPr algn="ctr"/>
                  <a:endParaRPr lang="en-US" altLang="sr-Latn-RS" sz="1013" dirty="0">
                    <a:latin typeface="+mj-lt"/>
                  </a:endParaRPr>
                </a:p>
              </p:txBody>
            </p:sp>
            <p:sp>
              <p:nvSpPr>
                <p:cNvPr id="674826" name="Rectangle 10"/>
                <p:cNvSpPr>
                  <a:spLocks noChangeArrowheads="1"/>
                </p:cNvSpPr>
                <p:nvPr/>
              </p:nvSpPr>
              <p:spPr bwMode="auto">
                <a:xfrm>
                  <a:off x="1267" y="0"/>
                  <a:ext cx="2534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hr-HR" sz="1013">
                    <a:latin typeface="+mj-lt"/>
                  </a:endParaRPr>
                </a:p>
              </p:txBody>
            </p:sp>
          </p:grpSp>
          <p:grpSp>
            <p:nvGrpSpPr>
              <p:cNvPr id="674827" name="Group 11"/>
              <p:cNvGrpSpPr>
                <a:grpSpLocks/>
              </p:cNvGrpSpPr>
              <p:nvPr/>
            </p:nvGrpSpPr>
            <p:grpSpPr bwMode="auto">
              <a:xfrm>
                <a:off x="1267" y="384"/>
                <a:ext cx="1267" cy="442"/>
                <a:chOff x="1267" y="384"/>
                <a:chExt cx="1267" cy="442"/>
              </a:xfrm>
            </p:grpSpPr>
            <p:sp>
              <p:nvSpPr>
                <p:cNvPr id="674828" name="Rectangle 12"/>
                <p:cNvSpPr>
                  <a:spLocks noChangeArrowheads="1"/>
                </p:cNvSpPr>
                <p:nvPr/>
              </p:nvSpPr>
              <p:spPr bwMode="auto">
                <a:xfrm>
                  <a:off x="1310" y="384"/>
                  <a:ext cx="1181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hr-HR" altLang="sr-Latn-RS" sz="1013" dirty="0">
                      <a:latin typeface="+mj-lt"/>
                      <a:cs typeface="Times New Roman" panose="02020603050405020304" pitchFamily="18" charset="0"/>
                    </a:rPr>
                    <a:t>H0 vrijedi</a:t>
                  </a:r>
                </a:p>
                <a:p>
                  <a:pPr algn="ctr"/>
                  <a:r>
                    <a:rPr lang="hr-HR" altLang="sr-Latn-RS" sz="1013" dirty="0">
                      <a:latin typeface="+mj-lt"/>
                      <a:cs typeface="Times New Roman" panose="02020603050405020304" pitchFamily="18" charset="0"/>
                    </a:rPr>
                    <a:t>(Optuženik nije kriv)</a:t>
                  </a:r>
                  <a:endParaRPr lang="en-US" altLang="sr-Latn-RS" sz="1013" dirty="0">
                    <a:latin typeface="+mj-lt"/>
                  </a:endParaRPr>
                </a:p>
              </p:txBody>
            </p:sp>
            <p:sp>
              <p:nvSpPr>
                <p:cNvPr id="674829" name="Rectangle 13"/>
                <p:cNvSpPr>
                  <a:spLocks noChangeArrowheads="1"/>
                </p:cNvSpPr>
                <p:nvPr/>
              </p:nvSpPr>
              <p:spPr bwMode="auto">
                <a:xfrm>
                  <a:off x="1267" y="384"/>
                  <a:ext cx="1267" cy="44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hr-HR" sz="1013">
                    <a:latin typeface="+mj-lt"/>
                  </a:endParaRPr>
                </a:p>
              </p:txBody>
            </p:sp>
          </p:grpSp>
          <p:grpSp>
            <p:nvGrpSpPr>
              <p:cNvPr id="674830" name="Group 14"/>
              <p:cNvGrpSpPr>
                <a:grpSpLocks/>
              </p:cNvGrpSpPr>
              <p:nvPr/>
            </p:nvGrpSpPr>
            <p:grpSpPr bwMode="auto">
              <a:xfrm>
                <a:off x="2534" y="384"/>
                <a:ext cx="1267" cy="442"/>
                <a:chOff x="2534" y="384"/>
                <a:chExt cx="1267" cy="442"/>
              </a:xfrm>
            </p:grpSpPr>
            <p:sp>
              <p:nvSpPr>
                <p:cNvPr id="674831" name="Rectangle 15"/>
                <p:cNvSpPr>
                  <a:spLocks noChangeArrowheads="1"/>
                </p:cNvSpPr>
                <p:nvPr/>
              </p:nvSpPr>
              <p:spPr bwMode="auto">
                <a:xfrm>
                  <a:off x="2577" y="384"/>
                  <a:ext cx="1181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hr-HR" altLang="sr-Latn-RS" sz="1013" dirty="0">
                      <a:latin typeface="+mj-lt"/>
                      <a:cs typeface="Times New Roman" panose="02020603050405020304" pitchFamily="18" charset="0"/>
                    </a:rPr>
                    <a:t>H0 ne vrijedi</a:t>
                  </a:r>
                </a:p>
                <a:p>
                  <a:pPr algn="ctr"/>
                  <a:r>
                    <a:rPr lang="hr-HR" altLang="sr-Latn-RS" sz="1013" dirty="0">
                      <a:latin typeface="+mj-lt"/>
                      <a:cs typeface="Times New Roman" panose="02020603050405020304" pitchFamily="18" charset="0"/>
                    </a:rPr>
                    <a:t>(Optuženik je kriv)</a:t>
                  </a:r>
                  <a:endParaRPr lang="en-US" altLang="sr-Latn-RS" sz="1013" dirty="0">
                    <a:latin typeface="+mj-lt"/>
                    <a:cs typeface="Times New Roman" panose="02020603050405020304" pitchFamily="18" charset="0"/>
                  </a:endParaRPr>
                </a:p>
                <a:p>
                  <a:pPr algn="ctr"/>
                  <a:endParaRPr lang="en-US" altLang="sr-Latn-RS" sz="1013" dirty="0">
                    <a:latin typeface="+mj-lt"/>
                  </a:endParaRPr>
                </a:p>
              </p:txBody>
            </p:sp>
            <p:sp>
              <p:nvSpPr>
                <p:cNvPr id="674832" name="Rectangle 16"/>
                <p:cNvSpPr>
                  <a:spLocks noChangeArrowheads="1"/>
                </p:cNvSpPr>
                <p:nvPr/>
              </p:nvSpPr>
              <p:spPr bwMode="auto">
                <a:xfrm>
                  <a:off x="2534" y="384"/>
                  <a:ext cx="1267" cy="44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hr-HR" sz="1013">
                    <a:latin typeface="+mj-lt"/>
                  </a:endParaRPr>
                </a:p>
              </p:txBody>
            </p:sp>
          </p:grpSp>
          <p:grpSp>
            <p:nvGrpSpPr>
              <p:cNvPr id="674833" name="Group 17"/>
              <p:cNvGrpSpPr>
                <a:grpSpLocks/>
              </p:cNvGrpSpPr>
              <p:nvPr/>
            </p:nvGrpSpPr>
            <p:grpSpPr bwMode="auto">
              <a:xfrm>
                <a:off x="0" y="826"/>
                <a:ext cx="1267" cy="442"/>
                <a:chOff x="0" y="826"/>
                <a:chExt cx="1267" cy="442"/>
              </a:xfrm>
            </p:grpSpPr>
            <p:sp>
              <p:nvSpPr>
                <p:cNvPr id="674834" name="Rectangle 18"/>
                <p:cNvSpPr>
                  <a:spLocks noChangeArrowheads="1"/>
                </p:cNvSpPr>
                <p:nvPr/>
              </p:nvSpPr>
              <p:spPr bwMode="auto">
                <a:xfrm>
                  <a:off x="43" y="826"/>
                  <a:ext cx="1181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hr-HR" altLang="sr-Latn-RS" sz="1013" dirty="0">
                      <a:latin typeface="+mj-lt"/>
                    </a:rPr>
                    <a:t>Odbacimo H0</a:t>
                  </a:r>
                </a:p>
                <a:p>
                  <a:r>
                    <a:rPr lang="hr-HR" altLang="sr-Latn-RS" sz="1013" dirty="0">
                      <a:latin typeface="+mj-lt"/>
                    </a:rPr>
                    <a:t>(H0= Optuženik kriv)</a:t>
                  </a:r>
                  <a:endParaRPr lang="en-US" altLang="sr-Latn-RS" sz="1013" dirty="0">
                    <a:latin typeface="+mj-lt"/>
                  </a:endParaRPr>
                </a:p>
              </p:txBody>
            </p:sp>
            <p:sp>
              <p:nvSpPr>
                <p:cNvPr id="674835" name="Rectangle 19"/>
                <p:cNvSpPr>
                  <a:spLocks noChangeArrowheads="1"/>
                </p:cNvSpPr>
                <p:nvPr/>
              </p:nvSpPr>
              <p:spPr bwMode="auto">
                <a:xfrm>
                  <a:off x="0" y="826"/>
                  <a:ext cx="1267" cy="44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hr-HR" sz="1013">
                    <a:latin typeface="+mj-lt"/>
                  </a:endParaRPr>
                </a:p>
              </p:txBody>
            </p:sp>
          </p:grpSp>
          <p:grpSp>
            <p:nvGrpSpPr>
              <p:cNvPr id="674836" name="Group 20"/>
              <p:cNvGrpSpPr>
                <a:grpSpLocks/>
              </p:cNvGrpSpPr>
              <p:nvPr/>
            </p:nvGrpSpPr>
            <p:grpSpPr bwMode="auto">
              <a:xfrm>
                <a:off x="1267" y="826"/>
                <a:ext cx="1267" cy="442"/>
                <a:chOff x="1267" y="826"/>
                <a:chExt cx="1267" cy="442"/>
              </a:xfrm>
            </p:grpSpPr>
            <p:sp>
              <p:nvSpPr>
                <p:cNvPr id="674837" name="Rectangle 21"/>
                <p:cNvSpPr>
                  <a:spLocks noChangeArrowheads="1"/>
                </p:cNvSpPr>
                <p:nvPr/>
              </p:nvSpPr>
              <p:spPr bwMode="auto">
                <a:xfrm>
                  <a:off x="1310" y="826"/>
                  <a:ext cx="1181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hr-HR" altLang="sr-Latn-RS" sz="1200" dirty="0">
                      <a:latin typeface="+mj-lt"/>
                      <a:cs typeface="Times New Roman" panose="02020603050405020304" pitchFamily="18" charset="0"/>
                    </a:rPr>
                    <a:t>Nevina osoba ide u zatvor (možda krivac ide na slobodu)</a:t>
                  </a:r>
                </a:p>
                <a:p>
                  <a:pPr algn="ctr"/>
                  <a:r>
                    <a:rPr lang="hr-HR" altLang="sr-Latn-RS" sz="1200" dirty="0">
                      <a:latin typeface="+mj-lt"/>
                      <a:cs typeface="Times New Roman" panose="02020603050405020304" pitchFamily="18" charset="0"/>
                    </a:rPr>
                    <a:t>(</a:t>
                  </a:r>
                  <a:r>
                    <a:rPr lang="en-US" altLang="sr-Latn-RS" sz="1200" i="1" dirty="0">
                      <a:cs typeface="Times New Roman" panose="02020603050405020304" pitchFamily="18" charset="0"/>
                    </a:rPr>
                    <a:t>α</a:t>
                  </a:r>
                  <a:r>
                    <a:rPr lang="hr-HR" altLang="sr-Latn-RS" sz="1200" dirty="0">
                      <a:latin typeface="+mj-lt"/>
                      <a:cs typeface="Times New Roman" panose="02020603050405020304" pitchFamily="18" charset="0"/>
                    </a:rPr>
                    <a:t>)</a:t>
                  </a:r>
                  <a:endParaRPr lang="en-US" altLang="sr-Latn-RS" sz="1200" dirty="0">
                    <a:latin typeface="+mj-lt"/>
                    <a:cs typeface="Times New Roman" panose="02020603050405020304" pitchFamily="18" charset="0"/>
                  </a:endParaRPr>
                </a:p>
                <a:p>
                  <a:pPr algn="ctr"/>
                  <a:endParaRPr lang="en-US" altLang="sr-Latn-RS" sz="1200" i="1" dirty="0">
                    <a:solidFill>
                      <a:schemeClr val="accent1"/>
                    </a:solidFill>
                    <a:latin typeface="+mj-lt"/>
                  </a:endParaRPr>
                </a:p>
              </p:txBody>
            </p:sp>
            <p:sp>
              <p:nvSpPr>
                <p:cNvPr id="674838" name="Rectangle 22"/>
                <p:cNvSpPr>
                  <a:spLocks noChangeArrowheads="1"/>
                </p:cNvSpPr>
                <p:nvPr/>
              </p:nvSpPr>
              <p:spPr bwMode="auto">
                <a:xfrm>
                  <a:off x="1267" y="826"/>
                  <a:ext cx="1267" cy="44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hr-HR" sz="1013">
                    <a:latin typeface="+mj-lt"/>
                  </a:endParaRPr>
                </a:p>
              </p:txBody>
            </p:sp>
          </p:grpSp>
          <p:grpSp>
            <p:nvGrpSpPr>
              <p:cNvPr id="674839" name="Group 23"/>
              <p:cNvGrpSpPr>
                <a:grpSpLocks/>
              </p:cNvGrpSpPr>
              <p:nvPr/>
            </p:nvGrpSpPr>
            <p:grpSpPr bwMode="auto">
              <a:xfrm>
                <a:off x="2534" y="826"/>
                <a:ext cx="1267" cy="442"/>
                <a:chOff x="2534" y="826"/>
                <a:chExt cx="1267" cy="442"/>
              </a:xfrm>
            </p:grpSpPr>
            <p:sp>
              <p:nvSpPr>
                <p:cNvPr id="674840" name="Rectangle 24"/>
                <p:cNvSpPr>
                  <a:spLocks noChangeArrowheads="1"/>
                </p:cNvSpPr>
                <p:nvPr/>
              </p:nvSpPr>
              <p:spPr bwMode="auto">
                <a:xfrm>
                  <a:off x="2577" y="826"/>
                  <a:ext cx="1181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endParaRPr lang="en-US" altLang="sr-Latn-RS" sz="1013" i="1" dirty="0">
                    <a:latin typeface="+mj-lt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hr-HR" altLang="sr-Latn-RS" sz="1013" dirty="0">
                      <a:solidFill>
                        <a:srgbClr val="3333FF"/>
                      </a:solidFill>
                      <a:latin typeface="+mj-lt"/>
                      <a:cs typeface="Times New Roman" panose="02020603050405020304" pitchFamily="18" charset="0"/>
                    </a:rPr>
                    <a:t>TOČNO</a:t>
                  </a:r>
                  <a:endParaRPr lang="en-US" altLang="sr-Latn-RS" sz="1013" dirty="0">
                    <a:solidFill>
                      <a:srgbClr val="3333FF"/>
                    </a:solidFill>
                    <a:latin typeface="+mj-lt"/>
                    <a:cs typeface="Times New Roman" panose="02020603050405020304" pitchFamily="18" charset="0"/>
                  </a:endParaRPr>
                </a:p>
                <a:p>
                  <a:pPr algn="ctr"/>
                  <a:endParaRPr lang="en-US" altLang="sr-Latn-RS" sz="1013" dirty="0">
                    <a:solidFill>
                      <a:srgbClr val="3333FF"/>
                    </a:solidFill>
                    <a:latin typeface="+mj-lt"/>
                  </a:endParaRPr>
                </a:p>
              </p:txBody>
            </p:sp>
            <p:sp>
              <p:nvSpPr>
                <p:cNvPr id="674841" name="Rectangle 25"/>
                <p:cNvSpPr>
                  <a:spLocks noChangeArrowheads="1"/>
                </p:cNvSpPr>
                <p:nvPr/>
              </p:nvSpPr>
              <p:spPr bwMode="auto">
                <a:xfrm>
                  <a:off x="2534" y="826"/>
                  <a:ext cx="1267" cy="44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hr-HR" sz="1013">
                    <a:latin typeface="+mj-lt"/>
                  </a:endParaRPr>
                </a:p>
              </p:txBody>
            </p:sp>
          </p:grpSp>
          <p:grpSp>
            <p:nvGrpSpPr>
              <p:cNvPr id="674842" name="Group 26"/>
              <p:cNvGrpSpPr>
                <a:grpSpLocks/>
              </p:cNvGrpSpPr>
              <p:nvPr/>
            </p:nvGrpSpPr>
            <p:grpSpPr bwMode="auto">
              <a:xfrm>
                <a:off x="0" y="1268"/>
                <a:ext cx="1267" cy="480"/>
                <a:chOff x="0" y="1268"/>
                <a:chExt cx="1267" cy="480"/>
              </a:xfrm>
            </p:grpSpPr>
            <p:sp>
              <p:nvSpPr>
                <p:cNvPr id="674843" name="Rectangle 27"/>
                <p:cNvSpPr>
                  <a:spLocks noChangeArrowheads="1"/>
                </p:cNvSpPr>
                <p:nvPr/>
              </p:nvSpPr>
              <p:spPr bwMode="auto">
                <a:xfrm>
                  <a:off x="43" y="1268"/>
                  <a:ext cx="1181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hr-HR" altLang="sr-Latn-RS" sz="1013" dirty="0">
                      <a:latin typeface="+mj-lt"/>
                      <a:cs typeface="Times New Roman" panose="02020603050405020304" pitchFamily="18" charset="0"/>
                    </a:rPr>
                    <a:t>Prihvatimo H1</a:t>
                  </a:r>
                </a:p>
                <a:p>
                  <a:r>
                    <a:rPr lang="hr-HR" altLang="sr-Latn-RS" sz="1013" dirty="0">
                      <a:latin typeface="+mj-lt"/>
                      <a:cs typeface="Times New Roman" panose="02020603050405020304" pitchFamily="18" charset="0"/>
                    </a:rPr>
                    <a:t>(Optuženik nije kriv)</a:t>
                  </a:r>
                  <a:endParaRPr lang="en-US" altLang="sr-Latn-RS" sz="1013" dirty="0">
                    <a:latin typeface="+mj-lt"/>
                    <a:cs typeface="Times New Roman" panose="02020603050405020304" pitchFamily="18" charset="0"/>
                  </a:endParaRPr>
                </a:p>
                <a:p>
                  <a:endParaRPr lang="en-US" altLang="sr-Latn-RS" sz="1013" dirty="0">
                    <a:latin typeface="+mj-lt"/>
                  </a:endParaRPr>
                </a:p>
              </p:txBody>
            </p:sp>
            <p:sp>
              <p:nvSpPr>
                <p:cNvPr id="674844" name="Rectangle 28"/>
                <p:cNvSpPr>
                  <a:spLocks noChangeArrowheads="1"/>
                </p:cNvSpPr>
                <p:nvPr/>
              </p:nvSpPr>
              <p:spPr bwMode="auto">
                <a:xfrm>
                  <a:off x="0" y="1268"/>
                  <a:ext cx="1267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hr-HR" sz="1013">
                    <a:latin typeface="+mj-lt"/>
                  </a:endParaRPr>
                </a:p>
              </p:txBody>
            </p:sp>
          </p:grpSp>
          <p:grpSp>
            <p:nvGrpSpPr>
              <p:cNvPr id="674845" name="Group 29"/>
              <p:cNvGrpSpPr>
                <a:grpSpLocks/>
              </p:cNvGrpSpPr>
              <p:nvPr/>
            </p:nvGrpSpPr>
            <p:grpSpPr bwMode="auto">
              <a:xfrm>
                <a:off x="1267" y="1268"/>
                <a:ext cx="1267" cy="480"/>
                <a:chOff x="1267" y="1268"/>
                <a:chExt cx="1267" cy="480"/>
              </a:xfrm>
            </p:grpSpPr>
            <p:sp>
              <p:nvSpPr>
                <p:cNvPr id="674846" name="Rectangle 30"/>
                <p:cNvSpPr>
                  <a:spLocks noChangeArrowheads="1"/>
                </p:cNvSpPr>
                <p:nvPr/>
              </p:nvSpPr>
              <p:spPr bwMode="auto">
                <a:xfrm>
                  <a:off x="1310" y="1268"/>
                  <a:ext cx="1181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114264" rIns="0" bIns="0"/>
                <a:lstStyle/>
                <a:p>
                  <a:pPr algn="ctr"/>
                  <a:endParaRPr lang="hr-HR" altLang="sr-Latn-RS" sz="1013" dirty="0">
                    <a:solidFill>
                      <a:srgbClr val="3333FF"/>
                    </a:solidFill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hr-HR" altLang="sr-Latn-RS" sz="1013" dirty="0">
                      <a:solidFill>
                        <a:srgbClr val="3333FF"/>
                      </a:solidFill>
                      <a:cs typeface="Times New Roman" panose="02020603050405020304" pitchFamily="18" charset="0"/>
                    </a:rPr>
                    <a:t>TOČNO</a:t>
                  </a:r>
                  <a:endParaRPr lang="en-US" altLang="sr-Latn-RS" sz="1013" dirty="0">
                    <a:solidFill>
                      <a:srgbClr val="3333FF"/>
                    </a:solidFill>
                    <a:cs typeface="Times New Roman" panose="02020603050405020304" pitchFamily="18" charset="0"/>
                  </a:endParaRPr>
                </a:p>
                <a:p>
                  <a:pPr algn="ctr"/>
                  <a:endParaRPr lang="en-US" altLang="sr-Latn-RS" sz="1013" dirty="0">
                    <a:solidFill>
                      <a:srgbClr val="3333FF"/>
                    </a:solidFill>
                    <a:latin typeface="+mj-lt"/>
                  </a:endParaRPr>
                </a:p>
              </p:txBody>
            </p:sp>
            <p:sp>
              <p:nvSpPr>
                <p:cNvPr id="674847" name="Rectangle 31"/>
                <p:cNvSpPr>
                  <a:spLocks noChangeArrowheads="1"/>
                </p:cNvSpPr>
                <p:nvPr/>
              </p:nvSpPr>
              <p:spPr bwMode="auto">
                <a:xfrm>
                  <a:off x="1267" y="1268"/>
                  <a:ext cx="1267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hr-HR" sz="1013">
                    <a:latin typeface="+mj-lt"/>
                  </a:endParaRPr>
                </a:p>
              </p:txBody>
            </p:sp>
          </p:grpSp>
          <p:grpSp>
            <p:nvGrpSpPr>
              <p:cNvPr id="674848" name="Group 32"/>
              <p:cNvGrpSpPr>
                <a:grpSpLocks/>
              </p:cNvGrpSpPr>
              <p:nvPr/>
            </p:nvGrpSpPr>
            <p:grpSpPr bwMode="auto">
              <a:xfrm>
                <a:off x="2534" y="1268"/>
                <a:ext cx="1267" cy="480"/>
                <a:chOff x="2534" y="1268"/>
                <a:chExt cx="1267" cy="480"/>
              </a:xfrm>
            </p:grpSpPr>
            <p:sp>
              <p:nvSpPr>
                <p:cNvPr id="674849" name="Rectangle 33"/>
                <p:cNvSpPr>
                  <a:spLocks noChangeArrowheads="1"/>
                </p:cNvSpPr>
                <p:nvPr/>
              </p:nvSpPr>
              <p:spPr bwMode="auto">
                <a:xfrm>
                  <a:off x="2577" y="1268"/>
                  <a:ext cx="1181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hr-HR" sz="1013" dirty="0"/>
                    <a:t>Krivac ide na slobodu</a:t>
                  </a:r>
                  <a:endParaRPr lang="hr-HR" altLang="sr-Latn-RS" sz="1013" dirty="0">
                    <a:latin typeface="+mj-lt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hr-HR" altLang="sr-Latn-RS" sz="1013" dirty="0">
                      <a:latin typeface="+mj-lt"/>
                      <a:cs typeface="Times New Roman" panose="02020603050405020304" pitchFamily="18" charset="0"/>
                    </a:rPr>
                    <a:t>(</a:t>
                  </a:r>
                  <a:r>
                    <a:rPr lang="en-US" altLang="sr-Latn-RS" sz="1013" i="1" dirty="0">
                      <a:cs typeface="Times New Roman" panose="02020603050405020304" pitchFamily="18" charset="0"/>
                    </a:rPr>
                    <a:t>β</a:t>
                  </a:r>
                  <a:r>
                    <a:rPr lang="hr-HR" altLang="sr-Latn-RS" sz="1013" dirty="0">
                      <a:latin typeface="+mj-lt"/>
                      <a:cs typeface="Times New Roman" panose="02020603050405020304" pitchFamily="18" charset="0"/>
                    </a:rPr>
                    <a:t>)</a:t>
                  </a:r>
                  <a:endParaRPr lang="en-US" altLang="sr-Latn-RS" sz="1013" dirty="0">
                    <a:latin typeface="+mj-lt"/>
                    <a:cs typeface="Times New Roman" panose="02020603050405020304" pitchFamily="18" charset="0"/>
                  </a:endParaRPr>
                </a:p>
                <a:p>
                  <a:pPr algn="ctr"/>
                  <a:endParaRPr lang="en-US" altLang="sr-Latn-RS" sz="1013" dirty="0">
                    <a:solidFill>
                      <a:schemeClr val="accent1"/>
                    </a:solidFill>
                    <a:latin typeface="+mj-lt"/>
                  </a:endParaRPr>
                </a:p>
              </p:txBody>
            </p:sp>
            <p:sp>
              <p:nvSpPr>
                <p:cNvPr id="674850" name="Rectangle 34"/>
                <p:cNvSpPr>
                  <a:spLocks noChangeArrowheads="1"/>
                </p:cNvSpPr>
                <p:nvPr/>
              </p:nvSpPr>
              <p:spPr bwMode="auto">
                <a:xfrm>
                  <a:off x="2534" y="1268"/>
                  <a:ext cx="1267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hr-HR" sz="1013">
                    <a:latin typeface="+mj-lt"/>
                  </a:endParaRPr>
                </a:p>
              </p:txBody>
            </p:sp>
          </p:grpSp>
        </p:grpSp>
        <p:sp>
          <p:nvSpPr>
            <p:cNvPr id="674851" name="Rectangle 35"/>
            <p:cNvSpPr>
              <a:spLocks noChangeArrowheads="1"/>
            </p:cNvSpPr>
            <p:nvPr/>
          </p:nvSpPr>
          <p:spPr bwMode="auto">
            <a:xfrm>
              <a:off x="-3" y="-3"/>
              <a:ext cx="3807" cy="1754"/>
            </a:xfrm>
            <a:prstGeom prst="rect">
              <a:avLst/>
            </a:prstGeom>
            <a:noFill/>
            <a:ln w="11112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r-HR" sz="1013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09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030" dirty="0"/>
              <a:t>Testiranje hipoteza - važno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endParaRPr lang="hr-HR" dirty="0"/>
          </a:p>
          <a:p>
            <a:r>
              <a:rPr lang="hr-HR" b="1" dirty="0" smtClean="0"/>
              <a:t>Veoma </a:t>
            </a:r>
            <a:r>
              <a:rPr lang="hr-HR" b="1" dirty="0"/>
              <a:t>čest pogreška pri zaključivanju: Tvrdnja da je alternativna hipoteza „dokazana” u slučaju da smo odbacili nultu hipotezu!</a:t>
            </a:r>
          </a:p>
          <a:p>
            <a:endParaRPr lang="hr-HR" sz="1650" dirty="0"/>
          </a:p>
          <a:p>
            <a:pPr lvl="1"/>
            <a:r>
              <a:rPr lang="hr-HR" sz="1300" dirty="0"/>
              <a:t>Greška tipa 1.</a:t>
            </a:r>
          </a:p>
          <a:p>
            <a:pPr lvl="1"/>
            <a:r>
              <a:rPr lang="hr-HR" sz="1300" dirty="0"/>
              <a:t>Repliciranje eksperimenta koji daju jednak odgovor – jači dokaz.</a:t>
            </a:r>
          </a:p>
          <a:p>
            <a:pPr lvl="1"/>
            <a:r>
              <a:rPr lang="hr-HR" sz="1300" dirty="0"/>
              <a:t>Mogućnost da je uzorak neadekvatan (</a:t>
            </a:r>
            <a:r>
              <a:rPr lang="hr-HR" sz="1300" dirty="0" err="1"/>
              <a:t>bias</a:t>
            </a:r>
            <a:r>
              <a:rPr lang="hr-HR" sz="1300" dirty="0"/>
              <a:t>) ili metoda analize neadekvatna.</a:t>
            </a:r>
          </a:p>
          <a:p>
            <a:pPr marL="0" indent="0">
              <a:buNone/>
            </a:pPr>
            <a:endParaRPr lang="hr-HR" sz="1650" dirty="0"/>
          </a:p>
          <a:p>
            <a:pPr marL="0" indent="0">
              <a:buNone/>
            </a:pPr>
            <a:endParaRPr lang="hr-HR" sz="1650" dirty="0"/>
          </a:p>
          <a:p>
            <a:pPr marL="0" indent="0">
              <a:buNone/>
            </a:pPr>
            <a:endParaRPr lang="hr-HR" sz="1650" dirty="0"/>
          </a:p>
          <a:p>
            <a:pPr marL="0" indent="0">
              <a:buNone/>
            </a:pPr>
            <a:endParaRPr lang="hr-HR" sz="1650" dirty="0"/>
          </a:p>
          <a:p>
            <a:endParaRPr lang="hr-HR" sz="1650" dirty="0"/>
          </a:p>
          <a:p>
            <a:endParaRPr lang="hr-HR" sz="16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226</a:t>
            </a:fld>
            <a:endParaRPr lang="en-US" altLang="sr-Latn-RS"/>
          </a:p>
        </p:txBody>
      </p:sp>
    </p:spTree>
    <p:extLst>
      <p:ext uri="{BB962C8B-B14F-4D97-AF65-F5344CB8AC3E}">
        <p14:creationId xmlns:p14="http://schemas.microsoft.com/office/powerpoint/2010/main" val="169411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Pogreške koje radimo prilikom testiranja hipoteza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r>
              <a:rPr lang="hr-HR" dirty="0" smtClean="0"/>
              <a:t>Ukupna </a:t>
            </a:r>
            <a:r>
              <a:rPr lang="hr-HR" dirty="0"/>
              <a:t>snaga (jakost) testa (osjetljivost testa) predstavlja vjerojatnost odbacivanja nulte hipoteze H0 kada ona ne vrijedi; snaga je dakle povezana s  pogreškom tipa  2 na način: </a:t>
            </a:r>
          </a:p>
          <a:p>
            <a:pPr marL="0" indent="0" algn="ctr">
              <a:buNone/>
            </a:pPr>
            <a:endParaRPr lang="hr-HR" dirty="0" smtClean="0"/>
          </a:p>
          <a:p>
            <a:pPr marL="0" indent="0" algn="ctr">
              <a:buNone/>
            </a:pPr>
            <a:endParaRPr lang="hr-HR" dirty="0"/>
          </a:p>
          <a:p>
            <a:pPr marL="0" indent="0" algn="ctr">
              <a:buNone/>
            </a:pPr>
            <a:r>
              <a:rPr lang="hr-HR" dirty="0" smtClean="0"/>
              <a:t>SNAGA </a:t>
            </a:r>
            <a:r>
              <a:rPr lang="hr-HR" dirty="0"/>
              <a:t>TESTA = 1 – </a:t>
            </a:r>
            <a:r>
              <a:rPr lang="el-GR" dirty="0"/>
              <a:t>β</a:t>
            </a:r>
          </a:p>
          <a:p>
            <a:endParaRPr lang="el-GR" dirty="0"/>
          </a:p>
          <a:p>
            <a:endParaRPr lang="hr-HR" dirty="0"/>
          </a:p>
          <a:p>
            <a:endParaRPr lang="hr-HR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95094952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Pogreške koje radimo prilikom testiranja </a:t>
            </a:r>
            <a:r>
              <a:rPr lang="pt-BR" dirty="0" smtClean="0"/>
              <a:t>hipoteza</a:t>
            </a:r>
            <a:r>
              <a:rPr lang="hr-HR" dirty="0" smtClean="0"/>
              <a:t> -  grafički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092" y="1797011"/>
            <a:ext cx="3599815" cy="24079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564392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Jednosmjerni i dvosmjerni testovi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1826418"/>
            <a:ext cx="5915025" cy="3263504"/>
          </a:xfrm>
        </p:spPr>
        <p:txBody>
          <a:bodyPr/>
          <a:lstStyle/>
          <a:p>
            <a:r>
              <a:rPr lang="hr-HR" dirty="0" smtClean="0"/>
              <a:t>Testovi </a:t>
            </a:r>
            <a:r>
              <a:rPr lang="hr-HR" dirty="0"/>
              <a:t>na jednom uzorku </a:t>
            </a:r>
          </a:p>
          <a:p>
            <a:pPr marL="257168" lvl="1" indent="0">
              <a:buNone/>
            </a:pPr>
            <a:r>
              <a:rPr lang="hr-HR" dirty="0"/>
              <a:t>–	Jednosmjerni</a:t>
            </a:r>
          </a:p>
          <a:p>
            <a:pPr marL="257168" lvl="1" indent="0">
              <a:buNone/>
            </a:pPr>
            <a:r>
              <a:rPr lang="hr-HR" dirty="0"/>
              <a:t>–	Dvosmjerni</a:t>
            </a:r>
          </a:p>
          <a:p>
            <a:endParaRPr lang="hr-HR" dirty="0" smtClean="0"/>
          </a:p>
          <a:p>
            <a:r>
              <a:rPr lang="hr-HR" dirty="0" smtClean="0"/>
              <a:t>Zavisni </a:t>
            </a:r>
            <a:r>
              <a:rPr lang="hr-HR" dirty="0"/>
              <a:t>(upareni) uzorci</a:t>
            </a:r>
          </a:p>
          <a:p>
            <a:pPr marL="257168" lvl="1" indent="0">
              <a:buNone/>
            </a:pPr>
            <a:r>
              <a:rPr lang="hr-HR" dirty="0"/>
              <a:t>–	Jednosmjerni</a:t>
            </a:r>
          </a:p>
          <a:p>
            <a:pPr marL="257168" lvl="1" indent="0">
              <a:buNone/>
            </a:pPr>
            <a:r>
              <a:rPr lang="hr-HR" dirty="0"/>
              <a:t>–	Dvosmjerni</a:t>
            </a:r>
          </a:p>
          <a:p>
            <a:endParaRPr lang="hr-HR" dirty="0" smtClean="0"/>
          </a:p>
          <a:p>
            <a:r>
              <a:rPr lang="hr-HR" dirty="0" smtClean="0"/>
              <a:t>Nezavisni </a:t>
            </a:r>
            <a:r>
              <a:rPr lang="hr-HR" dirty="0"/>
              <a:t>uzorci</a:t>
            </a:r>
          </a:p>
          <a:p>
            <a:pPr marL="257168" lvl="1" indent="0">
              <a:buNone/>
            </a:pPr>
            <a:r>
              <a:rPr lang="hr-HR" dirty="0"/>
              <a:t>–	Jednosmjerni</a:t>
            </a:r>
          </a:p>
          <a:p>
            <a:pPr marL="257168" lvl="1" indent="0">
              <a:buNone/>
            </a:pPr>
            <a:r>
              <a:rPr lang="hr-HR" dirty="0"/>
              <a:t>–	Dvosmjerni</a:t>
            </a:r>
          </a:p>
          <a:p>
            <a:pPr marL="0" indent="0">
              <a:buNone/>
            </a:pP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4096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568" y="1913352"/>
            <a:ext cx="2520950" cy="123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901" y="3442909"/>
            <a:ext cx="2520950" cy="123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457199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r-HR" altLang="sr-Latn-R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000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Instalacija paketa putem lokalne datoteke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r-HR" dirty="0" smtClean="0"/>
              <a:t>	</a:t>
            </a:r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hr-HR" dirty="0"/>
              <a:t>(</a:t>
            </a:r>
            <a:r>
              <a:rPr lang="hr-HR" dirty="0" err="1"/>
              <a:t>putanja_datoteka,repos</a:t>
            </a:r>
            <a:r>
              <a:rPr lang="hr-HR" dirty="0"/>
              <a:t>=NULL, </a:t>
            </a:r>
            <a:r>
              <a:rPr lang="hr-HR" dirty="0" err="1"/>
              <a:t>type</a:t>
            </a:r>
            <a:r>
              <a:rPr lang="hr-HR" dirty="0"/>
              <a:t>="</a:t>
            </a:r>
            <a:r>
              <a:rPr lang="hr-HR" dirty="0" err="1"/>
              <a:t>source</a:t>
            </a:r>
            <a:r>
              <a:rPr lang="hr-HR" dirty="0" smtClean="0"/>
              <a:t>")</a:t>
            </a:r>
          </a:p>
          <a:p>
            <a:pPr marL="0" indent="0">
              <a:buNone/>
            </a:pPr>
            <a:endParaRPr lang="hr-H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download.file</a:t>
            </a:r>
            <a:r>
              <a:rPr lang="hr-HR" dirty="0" smtClean="0"/>
              <a:t>("</a:t>
            </a:r>
            <a:r>
              <a:rPr lang="hr-HR" dirty="0"/>
              <a:t>http://</a:t>
            </a:r>
            <a:r>
              <a:rPr lang="hr-HR" dirty="0" smtClean="0"/>
              <a:t>cran.r-projec</a:t>
            </a:r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download.file</a:t>
            </a:r>
            <a:r>
              <a:rPr lang="hr-HR" dirty="0" smtClean="0"/>
              <a:t>("</a:t>
            </a:r>
            <a:r>
              <a:rPr lang="hr-HR" dirty="0"/>
              <a:t>http://cran.r-project.org/</a:t>
            </a:r>
            <a:r>
              <a:rPr lang="hr-HR" dirty="0" err="1"/>
              <a:t>src</a:t>
            </a:r>
            <a:r>
              <a:rPr lang="hr-HR" dirty="0"/>
              <a:t>/</a:t>
            </a:r>
            <a:r>
              <a:rPr lang="hr-HR" dirty="0" err="1"/>
              <a:t>contrib</a:t>
            </a:r>
            <a:r>
              <a:rPr lang="hr-HR" dirty="0"/>
              <a:t>/</a:t>
            </a:r>
            <a:r>
              <a:rPr lang="hr-HR" dirty="0" err="1"/>
              <a:t>Archive</a:t>
            </a:r>
            <a:r>
              <a:rPr lang="hr-HR" dirty="0"/>
              <a:t>/</a:t>
            </a:r>
            <a:r>
              <a:rPr lang="hr-HR" dirty="0" err="1"/>
              <a:t>rgdal</a:t>
            </a:r>
            <a:r>
              <a:rPr lang="hr-HR" dirty="0"/>
              <a:t>/", "rgdal_0.9-1.tar.gz")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list.files</a:t>
            </a:r>
            <a:r>
              <a:rPr lang="hr-HR" dirty="0"/>
              <a:t>(</a:t>
            </a:r>
            <a:r>
              <a:rPr lang="hr-HR" dirty="0" err="1"/>
              <a:t>getwd</a:t>
            </a:r>
            <a:r>
              <a:rPr lang="hr-HR" dirty="0"/>
              <a:t>(), </a:t>
            </a:r>
            <a:r>
              <a:rPr lang="hr-HR" dirty="0" err="1"/>
              <a:t>pattern</a:t>
            </a:r>
            <a:r>
              <a:rPr lang="hr-HR" dirty="0"/>
              <a:t>="</a:t>
            </a:r>
            <a:r>
              <a:rPr lang="hr-HR" dirty="0" err="1"/>
              <a:t>gz</a:t>
            </a:r>
            <a:r>
              <a:rPr lang="hr-HR" dirty="0"/>
              <a:t>")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hr-HR" dirty="0" smtClean="0"/>
              <a:t>("</a:t>
            </a:r>
            <a:r>
              <a:rPr lang="hr-HR" dirty="0"/>
              <a:t>R CMD INSTALL rgdal_0.9-1.tar.gz</a:t>
            </a:r>
            <a:r>
              <a:rPr lang="hr-HR" dirty="0" smtClean="0"/>
              <a:t>")</a:t>
            </a:r>
            <a:endParaRPr lang="hr-HR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88607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030" dirty="0"/>
              <a:t>Postavljanje hipoteza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hr-HR" altLang="sr-Latn-RS" sz="1650" dirty="0"/>
              <a:t>Dvosmjerni test</a:t>
            </a:r>
            <a:r>
              <a:rPr lang="en-US" altLang="sr-Latn-RS" sz="1650" dirty="0"/>
              <a:t>:</a:t>
            </a:r>
          </a:p>
          <a:p>
            <a:pPr lvl="1" algn="ctr">
              <a:lnSpc>
                <a:spcPct val="90000"/>
              </a:lnSpc>
              <a:buFontTx/>
              <a:buNone/>
            </a:pPr>
            <a:r>
              <a:rPr lang="en-US" altLang="sr-Latn-RS" sz="1500" dirty="0"/>
              <a:t>H0: </a:t>
            </a:r>
            <a:r>
              <a:rPr lang="en-US" altLang="sr-Latn-RS" sz="1500" dirty="0"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US" altLang="sr-Latn-RS" sz="1500" dirty="0"/>
              <a:t> =</a:t>
            </a:r>
            <a:r>
              <a:rPr lang="hr-HR" altLang="sr-Latn-RS" sz="1500" dirty="0"/>
              <a:t> </a:t>
            </a:r>
            <a:r>
              <a:rPr lang="en-US" altLang="sr-Latn-RS" sz="1500" dirty="0"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hr-HR" altLang="sr-Latn-RS" sz="1500" baseline="-25000" dirty="0"/>
              <a:t>0</a:t>
            </a:r>
            <a:r>
              <a:rPr lang="en-US" altLang="sr-Latn-RS" sz="1500" dirty="0"/>
              <a:t> </a:t>
            </a:r>
          </a:p>
          <a:p>
            <a:pPr lvl="1" algn="ctr">
              <a:lnSpc>
                <a:spcPct val="90000"/>
              </a:lnSpc>
              <a:buFontTx/>
              <a:buNone/>
            </a:pPr>
            <a:r>
              <a:rPr lang="en-US" altLang="sr-Latn-RS" sz="1500" dirty="0"/>
              <a:t>HA: </a:t>
            </a:r>
            <a:r>
              <a:rPr lang="en-US" altLang="sr-Latn-RS" sz="1500" dirty="0"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US" altLang="sr-Latn-RS" sz="1500" dirty="0"/>
              <a:t> </a:t>
            </a:r>
            <a:r>
              <a:rPr lang="en-US" altLang="sr-Latn-RS" sz="1500" dirty="0">
                <a:sym typeface="Symbol" panose="05050102010706020507" pitchFamily="18" charset="2"/>
              </a:rPr>
              <a:t></a:t>
            </a:r>
            <a:r>
              <a:rPr lang="en-US" altLang="sr-Latn-RS" sz="1500" dirty="0"/>
              <a:t> </a:t>
            </a:r>
            <a:r>
              <a:rPr lang="en-US" altLang="sr-Latn-RS" sz="1500" dirty="0"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hr-HR" altLang="sr-Latn-RS" sz="1500" baseline="-25000" dirty="0"/>
              <a:t>0</a:t>
            </a:r>
            <a:r>
              <a:rPr lang="en-US" altLang="sr-Latn-RS" sz="1500" dirty="0"/>
              <a:t> 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altLang="sr-Latn-RS" sz="1500" dirty="0"/>
          </a:p>
          <a:p>
            <a:pPr>
              <a:lnSpc>
                <a:spcPct val="90000"/>
              </a:lnSpc>
              <a:buFontTx/>
              <a:buNone/>
            </a:pPr>
            <a:r>
              <a:rPr lang="hr-HR" altLang="sr-Latn-RS" sz="1650" dirty="0"/>
              <a:t>Jednosmjerni test</a:t>
            </a:r>
            <a:endParaRPr lang="hr-HR" altLang="sr-Latn-RS" sz="1500" dirty="0"/>
          </a:p>
          <a:p>
            <a:pPr lvl="1" algn="ctr">
              <a:lnSpc>
                <a:spcPct val="90000"/>
              </a:lnSpc>
              <a:buFontTx/>
              <a:buNone/>
            </a:pPr>
            <a:r>
              <a:rPr lang="en-US" altLang="sr-Latn-RS" sz="1500" dirty="0"/>
              <a:t>H0: </a:t>
            </a:r>
            <a:r>
              <a:rPr lang="en-US" altLang="sr-Latn-RS" sz="1500" dirty="0"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US" altLang="sr-Latn-RS" sz="1500" dirty="0"/>
              <a:t> </a:t>
            </a:r>
            <a:r>
              <a:rPr lang="en-US" altLang="sr-Latn-RS" sz="1500" dirty="0">
                <a:sym typeface="Symbol" panose="05050102010706020507" pitchFamily="18" charset="2"/>
              </a:rPr>
              <a:t></a:t>
            </a:r>
            <a:r>
              <a:rPr lang="en-US" altLang="sr-Latn-RS" sz="1500" dirty="0">
                <a:cs typeface="Times New Roman" panose="02020603050405020304" pitchFamily="18" charset="0"/>
                <a:sym typeface="Symbol" panose="05050102010706020507" pitchFamily="18" charset="2"/>
              </a:rPr>
              <a:t> </a:t>
            </a:r>
            <a:r>
              <a:rPr lang="hr-HR" altLang="sr-Latn-RS" sz="1500" baseline="-25000" dirty="0"/>
              <a:t>0</a:t>
            </a:r>
            <a:r>
              <a:rPr lang="en-US" altLang="sr-Latn-RS" sz="1500" dirty="0"/>
              <a:t> </a:t>
            </a:r>
          </a:p>
          <a:p>
            <a:pPr lvl="1" algn="ctr">
              <a:lnSpc>
                <a:spcPct val="90000"/>
              </a:lnSpc>
              <a:buFontTx/>
              <a:buNone/>
            </a:pPr>
            <a:r>
              <a:rPr lang="en-US" altLang="sr-Latn-RS" sz="1500" dirty="0"/>
              <a:t>HA: </a:t>
            </a:r>
            <a:r>
              <a:rPr lang="en-US" altLang="sr-Latn-RS" sz="1500" dirty="0"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US" altLang="sr-Latn-RS" sz="1500" dirty="0"/>
              <a:t> </a:t>
            </a:r>
            <a:r>
              <a:rPr lang="en-US" altLang="sr-Latn-RS" sz="1500" dirty="0">
                <a:sym typeface="Symbol" panose="05050102010706020507" pitchFamily="18" charset="2"/>
              </a:rPr>
              <a:t>&gt;</a:t>
            </a:r>
            <a:r>
              <a:rPr lang="en-US" altLang="sr-Latn-RS" sz="1500" dirty="0"/>
              <a:t> </a:t>
            </a:r>
            <a:r>
              <a:rPr lang="en-US" altLang="sr-Latn-RS" sz="1500" dirty="0"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hr-HR" altLang="sr-Latn-RS" sz="1500" baseline="-25000" dirty="0"/>
              <a:t>0</a:t>
            </a:r>
            <a:endParaRPr lang="en-US" altLang="sr-Latn-RS" sz="1500" baseline="-25000" dirty="0"/>
          </a:p>
          <a:p>
            <a:pPr>
              <a:lnSpc>
                <a:spcPct val="90000"/>
              </a:lnSpc>
              <a:buFontTx/>
              <a:buNone/>
            </a:pPr>
            <a:endParaRPr lang="hr-HR" altLang="sr-Latn-RS" sz="1650" dirty="0"/>
          </a:p>
          <a:p>
            <a:pPr>
              <a:lnSpc>
                <a:spcPct val="90000"/>
              </a:lnSpc>
              <a:buFontTx/>
              <a:buNone/>
            </a:pPr>
            <a:r>
              <a:rPr lang="hr-HR" altLang="sr-Latn-RS" sz="1650" dirty="0"/>
              <a:t>Jednosmjerni test</a:t>
            </a:r>
            <a:endParaRPr lang="hr-HR" altLang="sr-Latn-RS" sz="1500" dirty="0"/>
          </a:p>
          <a:p>
            <a:pPr lvl="1" algn="ctr">
              <a:lnSpc>
                <a:spcPct val="90000"/>
              </a:lnSpc>
              <a:buFontTx/>
              <a:buNone/>
            </a:pPr>
            <a:r>
              <a:rPr lang="en-US" altLang="sr-Latn-RS" sz="1500" dirty="0"/>
              <a:t>H0: </a:t>
            </a:r>
            <a:r>
              <a:rPr lang="en-US" altLang="sr-Latn-RS" sz="1500" dirty="0"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US" altLang="sr-Latn-RS" sz="1500" dirty="0"/>
              <a:t> </a:t>
            </a:r>
            <a:r>
              <a:rPr lang="en-US" altLang="sr-Latn-RS" sz="1500" dirty="0">
                <a:sym typeface="Symbol" panose="05050102010706020507" pitchFamily="18" charset="2"/>
              </a:rPr>
              <a:t></a:t>
            </a:r>
            <a:r>
              <a:rPr lang="en-US" altLang="sr-Latn-RS" sz="1500" dirty="0"/>
              <a:t> </a:t>
            </a:r>
            <a:r>
              <a:rPr lang="en-US" altLang="sr-Latn-RS" sz="1500" dirty="0"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hr-HR" altLang="sr-Latn-RS" sz="1500" baseline="-25000" dirty="0"/>
              <a:t>0</a:t>
            </a:r>
            <a:r>
              <a:rPr lang="en-US" altLang="sr-Latn-RS" sz="1500" dirty="0"/>
              <a:t> </a:t>
            </a:r>
          </a:p>
          <a:p>
            <a:pPr lvl="1" algn="ctr">
              <a:lnSpc>
                <a:spcPct val="90000"/>
              </a:lnSpc>
              <a:buFontTx/>
              <a:buNone/>
            </a:pPr>
            <a:r>
              <a:rPr lang="en-US" altLang="sr-Latn-RS" sz="1500" dirty="0"/>
              <a:t>HA: </a:t>
            </a:r>
            <a:r>
              <a:rPr lang="en-US" altLang="sr-Latn-RS" sz="1500" dirty="0"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US" altLang="sr-Latn-RS" sz="1500" dirty="0"/>
              <a:t> </a:t>
            </a:r>
            <a:r>
              <a:rPr lang="en-US" altLang="sr-Latn-RS" sz="1500" dirty="0">
                <a:sym typeface="Symbol" panose="05050102010706020507" pitchFamily="18" charset="2"/>
              </a:rPr>
              <a:t>&lt;</a:t>
            </a:r>
            <a:r>
              <a:rPr lang="en-US" altLang="sr-Latn-RS" sz="1500" dirty="0"/>
              <a:t> </a:t>
            </a:r>
            <a:r>
              <a:rPr lang="en-US" altLang="sr-Latn-RS" sz="1500" dirty="0"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hr-HR" altLang="sr-Latn-RS" sz="1500" baseline="-25000" dirty="0"/>
              <a:t>0</a:t>
            </a:r>
            <a:endParaRPr lang="en-US" altLang="sr-Latn-RS" sz="1500" baseline="-25000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230</a:t>
            </a:fld>
            <a:endParaRPr lang="en-US" altLang="sr-Latn-RS"/>
          </a:p>
        </p:txBody>
      </p:sp>
    </p:spTree>
    <p:extLst>
      <p:ext uri="{BB962C8B-B14F-4D97-AF65-F5344CB8AC3E}">
        <p14:creationId xmlns:p14="http://schemas.microsoft.com/office/powerpoint/2010/main" val="193705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030" dirty="0"/>
              <a:t>Jednosmjerni vs dvosmjerni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1650" dirty="0"/>
              <a:t>Razlika je u </a:t>
            </a:r>
            <a:r>
              <a:rPr lang="hr-HR" sz="1650" dirty="0" err="1"/>
              <a:t>hipozeti</a:t>
            </a:r>
            <a:r>
              <a:rPr lang="hr-HR" sz="1650" dirty="0"/>
              <a:t> koju testiramo!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231</a:t>
            </a:fld>
            <a:endParaRPr lang="en-US" altLang="sr-Latn-RS"/>
          </a:p>
        </p:txBody>
      </p:sp>
      <p:pic>
        <p:nvPicPr>
          <p:cNvPr id="372738" name="Picture 2" descr="https://brainmass.com/hubsimg/1429860/HypothesisTest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07" y="1825823"/>
            <a:ext cx="4891981" cy="257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20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514350" y="228600"/>
            <a:ext cx="5829300" cy="1200150"/>
          </a:xfrm>
        </p:spPr>
        <p:txBody>
          <a:bodyPr/>
          <a:lstStyle/>
          <a:p>
            <a:r>
              <a:rPr lang="hr-HR" altLang="sr-Latn-RS" dirty="0" smtClean="0"/>
              <a:t>Pristupi testiranju hipoteza</a:t>
            </a:r>
            <a:r>
              <a:rPr lang="en-US" altLang="sr-Latn-RS" dirty="0" smtClean="0"/>
              <a:t> </a:t>
            </a:r>
            <a:endParaRPr lang="en-US" altLang="sr-Latn-RS" dirty="0"/>
          </a:p>
        </p:txBody>
      </p:sp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sz="1800" dirty="0"/>
              <a:t>Postoje dva pristupa kojima testiramo da li uzorak daje dovoljno dokaza da odbacimo H0 u korist alternativne hipoteze (HA). </a:t>
            </a:r>
          </a:p>
          <a:p>
            <a:endParaRPr lang="hr-HR" altLang="sr-Latn-RS" sz="1650" dirty="0"/>
          </a:p>
          <a:p>
            <a:pPr lvl="1"/>
            <a:r>
              <a:rPr lang="hr-HR" altLang="sr-Latn-RS" sz="1650" dirty="0" smtClean="0"/>
              <a:t>Metoda </a:t>
            </a:r>
            <a:r>
              <a:rPr lang="hr-HR" altLang="sr-Latn-RS" sz="1650" b="1" dirty="0">
                <a:solidFill>
                  <a:schemeClr val="accent6">
                    <a:lumMod val="75000"/>
                  </a:schemeClr>
                </a:solidFill>
              </a:rPr>
              <a:t>regije odbacivanja </a:t>
            </a:r>
            <a:r>
              <a:rPr lang="en-US" altLang="sr-Latn-RS" sz="1650" dirty="0"/>
              <a:t>met</a:t>
            </a:r>
            <a:r>
              <a:rPr lang="hr-HR" altLang="sr-Latn-RS" sz="1650" dirty="0"/>
              <a:t>oda je koju primjenjujemo kad testiranja radimo ručno</a:t>
            </a:r>
            <a:r>
              <a:rPr lang="en-US" altLang="sr-Latn-RS" sz="1650" dirty="0"/>
              <a:t> (</a:t>
            </a:r>
            <a:r>
              <a:rPr lang="hr-HR" altLang="sr-Latn-RS" sz="1650" dirty="0"/>
              <a:t>može se koristiti i unutar statističkih paketa</a:t>
            </a:r>
            <a:r>
              <a:rPr lang="en-US" altLang="sr-Latn-RS" sz="1650" dirty="0"/>
              <a:t>)</a:t>
            </a:r>
            <a:r>
              <a:rPr lang="hr-HR" altLang="sr-Latn-RS" sz="1650" dirty="0"/>
              <a:t>.</a:t>
            </a:r>
          </a:p>
          <a:p>
            <a:pPr lvl="1"/>
            <a:endParaRPr lang="en-US" altLang="sr-Latn-RS" sz="1650" dirty="0"/>
          </a:p>
          <a:p>
            <a:pPr lvl="1"/>
            <a:r>
              <a:rPr lang="hr-HR" altLang="sr-Latn-RS" sz="1650" dirty="0"/>
              <a:t>Metoda vjerojatnosti</a:t>
            </a:r>
            <a:r>
              <a:rPr lang="en-US" altLang="sr-Latn-RS" sz="1650" dirty="0"/>
              <a:t> </a:t>
            </a:r>
            <a:r>
              <a:rPr lang="hr-HR" altLang="sr-Latn-RS" sz="1650" b="1" dirty="0"/>
              <a:t>(</a:t>
            </a:r>
            <a:r>
              <a:rPr lang="en-US" altLang="sr-Latn-RS" sz="1650" b="1" dirty="0">
                <a:solidFill>
                  <a:schemeClr val="accent6">
                    <a:lumMod val="75000"/>
                  </a:schemeClr>
                </a:solidFill>
              </a:rPr>
              <a:t>p-v</a:t>
            </a:r>
            <a:r>
              <a:rPr lang="hr-HR" altLang="sr-Latn-RS" sz="1650" b="1" dirty="0" err="1">
                <a:solidFill>
                  <a:schemeClr val="accent6">
                    <a:lumMod val="75000"/>
                  </a:schemeClr>
                </a:solidFill>
              </a:rPr>
              <a:t>rijednost</a:t>
            </a:r>
            <a:r>
              <a:rPr lang="hr-HR" altLang="sr-Latn-RS" sz="1650" b="1" dirty="0"/>
              <a:t>)</a:t>
            </a:r>
            <a:r>
              <a:rPr lang="en-US" altLang="sr-Latn-RS" sz="1650" b="1" dirty="0"/>
              <a:t> </a:t>
            </a:r>
            <a:r>
              <a:rPr lang="hr-HR" altLang="sr-Latn-RS" sz="1650" dirty="0"/>
              <a:t>metoda se uglavnom radi unutar statističkih paketa</a:t>
            </a:r>
            <a:r>
              <a:rPr lang="en-US" altLang="sr-Latn-RS" sz="1650" dirty="0"/>
              <a:t>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4F136-0839-4DE2-A656-81A3C8B45DD7}" type="slidenum">
              <a:rPr lang="en-US" altLang="sr-Latn-RS"/>
              <a:pPr/>
              <a:t>232</a:t>
            </a:fld>
            <a:endParaRPr lang="en-US" altLang="sr-Latn-RS"/>
          </a:p>
        </p:txBody>
      </p:sp>
    </p:spTree>
    <p:extLst>
      <p:ext uri="{BB962C8B-B14F-4D97-AF65-F5344CB8AC3E}">
        <p14:creationId xmlns:p14="http://schemas.microsoft.com/office/powerpoint/2010/main" val="320822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	Metoda regije za odbacivanje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r-HR" dirty="0"/>
              <a:t>Regiju odbacivanja hipoteze H0 čine vrijednosti koje, ukoliko test statistika poprimi neku od njih, H0 se mora odbaciti u korist alternativne.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426" y="2324132"/>
            <a:ext cx="1739859" cy="5671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9265591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6" name="Rectangle 8"/>
          <p:cNvSpPr>
            <a:spLocks noGrp="1" noChangeArrowheads="1"/>
          </p:cNvSpPr>
          <p:nvPr>
            <p:ph type="title"/>
          </p:nvPr>
        </p:nvSpPr>
        <p:spPr>
          <a:xfrm>
            <a:off x="514350" y="400050"/>
            <a:ext cx="5829300" cy="857250"/>
          </a:xfrm>
          <a:noFill/>
          <a:ln/>
        </p:spPr>
        <p:txBody>
          <a:bodyPr>
            <a:normAutofit/>
          </a:bodyPr>
          <a:lstStyle/>
          <a:p>
            <a:r>
              <a:rPr lang="hr-HR" altLang="sr-Latn-RS" sz="2030" dirty="0"/>
              <a:t>Metoda regije za odbacivanje</a:t>
            </a:r>
            <a:endParaRPr lang="en-US" altLang="sr-Latn-RS" sz="203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3759D-A8CA-48CB-95CF-665AFB51558A}" type="slidenum">
              <a:rPr lang="en-US" altLang="sr-Latn-RS"/>
              <a:pPr/>
              <a:t>234</a:t>
            </a:fld>
            <a:endParaRPr lang="en-US" altLang="sr-Latn-R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598" y="1927306"/>
            <a:ext cx="5403125" cy="109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9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Metoda </a:t>
            </a:r>
            <a:r>
              <a:rPr lang="hr-HR" dirty="0"/>
              <a:t>p vrijednosti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r-HR" sz="1300" dirty="0"/>
              <a:t>Metoda p-vrijednosti (p vjerojatnosti) je metoda koja se uglavnom koristi unutar statističkih paketa. </a:t>
            </a:r>
            <a:endParaRPr lang="hr-HR" sz="1300" dirty="0" smtClean="0"/>
          </a:p>
          <a:p>
            <a:pPr marL="0" indent="0">
              <a:buNone/>
            </a:pPr>
            <a:r>
              <a:rPr lang="hr-HR" sz="1300" dirty="0" smtClean="0"/>
              <a:t>Vjerojatnost </a:t>
            </a:r>
            <a:r>
              <a:rPr lang="hr-HR" sz="1300" dirty="0"/>
              <a:t>daje informaciju o tome koliko imamo statističkog dokaza koji potkrepljuju alternativnu hipotezu. p-vrijednost testa je vjerojatnost slučajnog premašivanja test statistike pod pretpostavkom da vrijedi nulta hipoteza. Zaključujemo: što je dobivena p vrijednost manja imamo više statističkog dokaza da je na snazi alternativna hipoteza.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182" y="2760400"/>
            <a:ext cx="2159635" cy="17348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679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Metoda </a:t>
            </a:r>
            <a:r>
              <a:rPr lang="hr-HR" dirty="0"/>
              <a:t>p vrijednosti</a:t>
            </a:r>
          </a:p>
        </p:txBody>
      </p:sp>
      <p:pic>
        <p:nvPicPr>
          <p:cNvPr id="30" name="Content Placeholder 2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189" y="1351336"/>
            <a:ext cx="5549385" cy="119525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31" name="Picture 3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182" y="2760400"/>
            <a:ext cx="2159635" cy="17348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2359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Kada ne znamo populacijsku standardnu devijaciju?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sz="1650" dirty="0"/>
          </a:p>
          <a:p>
            <a:endParaRPr lang="hr-HR" sz="1650" dirty="0"/>
          </a:p>
          <a:p>
            <a:endParaRPr lang="hr-HR" sz="1650" dirty="0"/>
          </a:p>
          <a:p>
            <a:pPr marL="0" indent="0" algn="ctr">
              <a:buNone/>
            </a:pPr>
            <a:r>
              <a:rPr lang="hr-HR" sz="1650" dirty="0"/>
              <a:t>Ne možemo koristiti Z vrijednosti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237</a:t>
            </a:fld>
            <a:endParaRPr lang="en-US" altLang="sr-Latn-RS"/>
          </a:p>
        </p:txBody>
      </p:sp>
    </p:spTree>
    <p:extLst>
      <p:ext uri="{BB962C8B-B14F-4D97-AF65-F5344CB8AC3E}">
        <p14:creationId xmlns:p14="http://schemas.microsoft.com/office/powerpoint/2010/main" val="7381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Studentova t distribucija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endParaRPr lang="hr-HR" dirty="0"/>
          </a:p>
          <a:p>
            <a:endParaRPr lang="hr-HR" dirty="0" smtClean="0"/>
          </a:p>
          <a:p>
            <a:endParaRPr lang="hr-HR" dirty="0" smtClean="0"/>
          </a:p>
          <a:p>
            <a:r>
              <a:rPr lang="hr-HR" dirty="0" smtClean="0"/>
              <a:t>t </a:t>
            </a:r>
            <a:r>
              <a:rPr lang="hr-HR" dirty="0"/>
              <a:t>varijabla slična je Z varijabli. </a:t>
            </a:r>
            <a:endParaRPr lang="hr-HR" dirty="0" smtClean="0"/>
          </a:p>
          <a:p>
            <a:r>
              <a:rPr lang="hr-HR" dirty="0" smtClean="0"/>
              <a:t>Omogućava </a:t>
            </a:r>
            <a:r>
              <a:rPr lang="hr-HR" dirty="0"/>
              <a:t>nam zaključivanje o tome koliko je sredina slučajnog uzorka udaljena od poznate ili pretpostavljene populacijske sredine </a:t>
            </a:r>
            <a:r>
              <a:rPr lang="hr-HR" dirty="0" smtClean="0"/>
              <a:t>u </a:t>
            </a:r>
            <a:r>
              <a:rPr lang="hr-HR" dirty="0"/>
              <a:t>jedinicama standardne greške izračunate iz uzorka. </a:t>
            </a:r>
            <a:endParaRPr lang="hr-HR" dirty="0" smtClean="0"/>
          </a:p>
          <a:p>
            <a:r>
              <a:rPr lang="hr-HR" dirty="0" smtClean="0"/>
              <a:t>Testiranje </a:t>
            </a:r>
            <a:r>
              <a:rPr lang="hr-HR" dirty="0"/>
              <a:t>po t distribuciji izvodi se kada ne znamo standardnu devijaciju populacije (</a:t>
            </a:r>
            <a:r>
              <a:rPr lang="el-GR" dirty="0"/>
              <a:t>σ). </a:t>
            </a:r>
            <a:r>
              <a:rPr lang="hr-HR" dirty="0"/>
              <a:t>Posebno je važna kod malih uzoraka (df&lt;30). </a:t>
            </a:r>
            <a:r>
              <a:rPr lang="hr-HR" dirty="0" smtClean="0"/>
              <a:t>Ukoliko je uzorak veći od 30 slična je standardnoj normalnoj distribuciji.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320" y="1613043"/>
            <a:ext cx="643890" cy="474980"/>
          </a:xfrm>
          <a:prstGeom prst="rect">
            <a:avLst/>
          </a:prstGeom>
          <a:noFill/>
          <a:ln>
            <a:noFill/>
          </a:ln>
          <a:effectLst/>
          <a:extLst/>
        </p:spPr>
      </p:pic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3361678" y="1710806"/>
            <a:ext cx="756285" cy="170180"/>
            <a:chOff x="2053431" y="241300"/>
            <a:chExt cx="1780" cy="621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3431" y="241378"/>
              <a:ext cx="1712" cy="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2055095" y="241300"/>
              <a:ext cx="11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endParaRPr lang="hr-HR"/>
            </a:p>
          </p:txBody>
        </p:sp>
      </p:grpSp>
    </p:spTree>
    <p:extLst>
      <p:ext uri="{BB962C8B-B14F-4D97-AF65-F5344CB8AC3E}">
        <p14:creationId xmlns:p14="http://schemas.microsoft.com/office/powerpoint/2010/main" val="193811421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Studentova t distribucija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endParaRPr lang="hr-HR" dirty="0"/>
          </a:p>
          <a:p>
            <a:endParaRPr lang="hr-HR" dirty="0" smtClean="0"/>
          </a:p>
          <a:p>
            <a:endParaRPr lang="hr-HR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320" y="1613043"/>
            <a:ext cx="643890" cy="474980"/>
          </a:xfrm>
          <a:prstGeom prst="rect">
            <a:avLst/>
          </a:prstGeom>
          <a:noFill/>
          <a:ln>
            <a:noFill/>
          </a:ln>
          <a:effectLst/>
          <a:extLst/>
        </p:spPr>
      </p:pic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3361678" y="1710806"/>
            <a:ext cx="756285" cy="170180"/>
            <a:chOff x="2053431" y="241300"/>
            <a:chExt cx="1780" cy="621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3431" y="241378"/>
              <a:ext cx="1712" cy="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2055095" y="241300"/>
              <a:ext cx="11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endParaRPr lang="hr-HR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11" y="2450985"/>
            <a:ext cx="5401524" cy="14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72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Komunikacijske liste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Četiri osnovne:</a:t>
            </a:r>
          </a:p>
          <a:p>
            <a:pPr lvl="1"/>
            <a:endParaRPr lang="hr-HR" sz="885" b="1" dirty="0"/>
          </a:p>
          <a:p>
            <a:pPr lvl="1"/>
            <a:r>
              <a:rPr lang="hr-HR" sz="885" b="1" dirty="0"/>
              <a:t>R-</a:t>
            </a:r>
            <a:r>
              <a:rPr lang="hr-HR" sz="885" b="1" dirty="0" err="1"/>
              <a:t>announce</a:t>
            </a:r>
            <a:r>
              <a:rPr lang="hr-HR" sz="885" b="1" dirty="0"/>
              <a:t> (</a:t>
            </a:r>
            <a:r>
              <a:rPr lang="hr-HR" sz="885" u="sng" dirty="0">
                <a:hlinkClick r:id="rId2"/>
              </a:rPr>
              <a:t>https://stat.ethz.ch/mailman/listinfo/r-announce</a:t>
            </a:r>
            <a:r>
              <a:rPr lang="hr-HR" sz="885" b="1" dirty="0"/>
              <a:t>)</a:t>
            </a:r>
            <a:r>
              <a:rPr lang="hr-HR" sz="885" dirty="0"/>
              <a:t>.</a:t>
            </a:r>
          </a:p>
          <a:p>
            <a:pPr marL="385742" lvl="2" indent="0">
              <a:buNone/>
            </a:pPr>
            <a:r>
              <a:rPr lang="hr-HR" sz="801" dirty="0"/>
              <a:t>Na ovoj se listi objavljuju velike novosti u sustavu kao što je izdavanje nove verzije sustava R i promjene koje donosi.</a:t>
            </a:r>
          </a:p>
          <a:p>
            <a:pPr lvl="1"/>
            <a:r>
              <a:rPr lang="hr-HR" sz="885" b="1" dirty="0"/>
              <a:t>R-</a:t>
            </a:r>
            <a:r>
              <a:rPr lang="hr-HR" sz="885" b="1" dirty="0" err="1"/>
              <a:t>packages</a:t>
            </a:r>
            <a:r>
              <a:rPr lang="hr-HR" sz="885" b="1" dirty="0"/>
              <a:t> (</a:t>
            </a:r>
            <a:r>
              <a:rPr lang="hr-HR" sz="885" u="sng" dirty="0">
                <a:hlinkClick r:id="rId3"/>
              </a:rPr>
              <a:t>https://stat.ethz.ch/mailman/listinfo/r-packages</a:t>
            </a:r>
            <a:r>
              <a:rPr lang="hr-HR" sz="885" b="1" dirty="0"/>
              <a:t>)</a:t>
            </a:r>
            <a:endParaRPr lang="hr-HR" sz="885" dirty="0"/>
          </a:p>
          <a:p>
            <a:pPr marL="385742" lvl="2" indent="0">
              <a:buNone/>
            </a:pPr>
            <a:r>
              <a:rPr lang="hr-HR" sz="801" dirty="0"/>
              <a:t>Ovdje se objavljuju novosti o nadogradnji postojećih i dostupnosti novih paketa – uglavnom se odnosi na CRAN spremište.</a:t>
            </a:r>
          </a:p>
          <a:p>
            <a:pPr lvl="1"/>
            <a:r>
              <a:rPr lang="hr-HR" sz="885" b="1" dirty="0"/>
              <a:t>R-</a:t>
            </a:r>
            <a:r>
              <a:rPr lang="hr-HR" sz="885" b="1" dirty="0" err="1"/>
              <a:t>help</a:t>
            </a:r>
            <a:r>
              <a:rPr lang="hr-HR" sz="885" b="1" dirty="0"/>
              <a:t> (</a:t>
            </a:r>
            <a:r>
              <a:rPr lang="hr-HR" sz="885" u="sng" dirty="0">
                <a:hlinkClick r:id="rId4"/>
              </a:rPr>
              <a:t>https://stat.ethz.ch/mailman/listinfo/r-help</a:t>
            </a:r>
            <a:r>
              <a:rPr lang="hr-HR" sz="885" b="1" dirty="0"/>
              <a:t>)</a:t>
            </a:r>
            <a:endParaRPr lang="hr-HR" sz="885" dirty="0"/>
          </a:p>
          <a:p>
            <a:pPr marL="385742" lvl="2" indent="0">
              <a:buNone/>
            </a:pPr>
            <a:r>
              <a:rPr lang="hr-HR" sz="801" dirty="0"/>
              <a:t>Ovo je glavna obavijesna lista za sustav R, a namijenjena je raspravi o problemima i rješenjima pomoću sustava R, najavama koje nisu objavljene na prethodne dvije liste, obavijestima o dokumentaciji za sustav R, usporedbi i kompatibilnosti s jezikom S-plus te širenju dobrih primjera.</a:t>
            </a:r>
          </a:p>
          <a:p>
            <a:pPr lvl="1"/>
            <a:r>
              <a:rPr lang="hr-HR" sz="885" b="1" dirty="0"/>
              <a:t>R-</a:t>
            </a:r>
            <a:r>
              <a:rPr lang="hr-HR" sz="885" b="1" dirty="0" err="1"/>
              <a:t>devel</a:t>
            </a:r>
            <a:r>
              <a:rPr lang="hr-HR" sz="885" b="1" dirty="0"/>
              <a:t> </a:t>
            </a:r>
            <a:r>
              <a:rPr lang="hr-HR" sz="885" dirty="0"/>
              <a:t>(</a:t>
            </a:r>
            <a:r>
              <a:rPr lang="hr-HR" sz="885" u="sng" dirty="0">
                <a:hlinkClick r:id="rId5"/>
              </a:rPr>
              <a:t>https://stat.ethz.ch/mailman/listinfo/r-devel</a:t>
            </a:r>
            <a:r>
              <a:rPr lang="hr-HR" sz="885" dirty="0"/>
              <a:t>)</a:t>
            </a:r>
          </a:p>
          <a:p>
            <a:pPr marL="385742" lvl="2" indent="0">
              <a:buNone/>
            </a:pPr>
            <a:r>
              <a:rPr lang="hr-HR" sz="801" dirty="0"/>
              <a:t>Ova je lista namijenjena pitanjima i raspravi vezanima za razvoj kôda programskog jezika R.</a:t>
            </a:r>
          </a:p>
          <a:p>
            <a:pPr marL="192871" lvl="1" indent="0">
              <a:buNone/>
            </a:pP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977346223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030" dirty="0"/>
              <a:t>Stupnjevi slobode - primjer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sz="1130" dirty="0"/>
              <a:t>Polje za bejzbol sastoji se od 9 pozicija. Polje za igru sastoji se od 9 pozicija. Trener je slobodan dodijeliti bilo koju poziciju bilo kojem od 9 igrača. Nakon što je četvorici igrača dodijelio pozicije, slobodnih za izbor ima još samo 5. Nakon što je i osmi igrač dobio svoju poziciju, položaji svih devet su jednoznačno određeni. U trenu kada deveti igrač „bira” poziciju ne postoji više mogućnost biranja (</a:t>
            </a:r>
            <a:r>
              <a:rPr lang="hr-HR" sz="1130" dirty="0" err="1"/>
              <a:t>df</a:t>
            </a:r>
            <a:r>
              <a:rPr lang="hr-HR" sz="1130" dirty="0"/>
              <a:t>=0).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240</a:t>
            </a:fld>
            <a:endParaRPr lang="en-US" altLang="sr-Latn-RS"/>
          </a:p>
        </p:txBody>
      </p:sp>
      <p:pic>
        <p:nvPicPr>
          <p:cNvPr id="177156" name="Picture 4" descr="Baseballpositi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721" y="2350394"/>
            <a:ext cx="2143125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69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t-test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r-HR" dirty="0"/>
              <a:t>Tipovi t testova: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t-test </a:t>
            </a:r>
            <a:r>
              <a:rPr lang="hr-HR" dirty="0"/>
              <a:t>- za jedan uzorak; uspoređuje se sredina uzorka s nekom prepostavljenom / poznatom sredinom populacije.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upareni </a:t>
            </a:r>
            <a:r>
              <a:rPr lang="hr-HR" dirty="0"/>
              <a:t>t-test - za dva zavisna uzorka; uspoređuju se sredine uparenih mjerenja varijable.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t-test </a:t>
            </a:r>
            <a:r>
              <a:rPr lang="hr-HR" dirty="0"/>
              <a:t>za dva nezavisna uzorka - uspoređuju se sredine varijable na dva uzoraka. </a:t>
            </a:r>
          </a:p>
          <a:p>
            <a:pPr lvl="1"/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Uvjet </a:t>
            </a:r>
            <a:r>
              <a:rPr lang="hr-HR" dirty="0"/>
              <a:t>za t-test </a:t>
            </a:r>
            <a:endParaRPr lang="hr-HR" dirty="0" smtClean="0"/>
          </a:p>
          <a:p>
            <a:pPr lvl="1"/>
            <a:r>
              <a:rPr lang="hr-HR" dirty="0"/>
              <a:t>uzorak / uzorci normalno distribuirani; 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varijance </a:t>
            </a:r>
            <a:r>
              <a:rPr lang="hr-HR" dirty="0"/>
              <a:t>po uzorcima približno jednake (homogene).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684539606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t-test</a:t>
            </a:r>
            <a:endParaRPr lang="hr-HR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762" y="1546534"/>
            <a:ext cx="3595428" cy="2265327"/>
          </a:xfrm>
          <a:prstGeom prst="rect">
            <a:avLst/>
          </a:prstGeom>
          <a:noFill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885253045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Z-test - t-test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r-HR" dirty="0"/>
              <a:t>Tipovi t testova: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t-test </a:t>
            </a:r>
            <a:r>
              <a:rPr lang="hr-HR" dirty="0"/>
              <a:t>- za jedan uzorak; uspoređuje se sredina uzorka s nekom prepostavljenom / poznatom sredinom populacije.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upareni </a:t>
            </a:r>
            <a:r>
              <a:rPr lang="hr-HR" dirty="0"/>
              <a:t>t-test - za dva zavisna uzorka; uspoređuju se sredine uparenih mjerenja varijable.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t-test </a:t>
            </a:r>
            <a:r>
              <a:rPr lang="hr-HR" dirty="0"/>
              <a:t>za dva nezavisna uzorka - uspoređuju se sredine varijable na dva uzoraka. </a:t>
            </a:r>
          </a:p>
          <a:p>
            <a:pPr lvl="1"/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Uvjet </a:t>
            </a:r>
            <a:r>
              <a:rPr lang="hr-HR" dirty="0"/>
              <a:t>za t-test </a:t>
            </a:r>
            <a:endParaRPr lang="hr-HR" dirty="0" smtClean="0"/>
          </a:p>
          <a:p>
            <a:pPr lvl="1"/>
            <a:r>
              <a:rPr lang="hr-HR" dirty="0"/>
              <a:t>uzorak / uzorci normalno distribuirani; 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varijance </a:t>
            </a:r>
            <a:r>
              <a:rPr lang="hr-HR" dirty="0"/>
              <a:t>po uzorcima približno jednake (homogene).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58335233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Priroda t-statistike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r>
              <a:rPr lang="hr-HR" dirty="0" smtClean="0"/>
              <a:t>t-test </a:t>
            </a:r>
            <a:r>
              <a:rPr lang="hr-HR" dirty="0"/>
              <a:t>se koristi kada populacijska standardna devijacija nije poznata. Ukoliko jest  poznata, umjesto t-testa koristi se Z test</a:t>
            </a:r>
            <a:r>
              <a:rPr lang="hr-HR" dirty="0" smtClean="0"/>
              <a:t>.</a:t>
            </a:r>
          </a:p>
          <a:p>
            <a:endParaRPr lang="hr-HR" dirty="0" smtClean="0"/>
          </a:p>
          <a:p>
            <a:r>
              <a:rPr lang="hr-HR" dirty="0" smtClean="0"/>
              <a:t>Treba </a:t>
            </a:r>
            <a:r>
              <a:rPr lang="hr-HR" dirty="0"/>
              <a:t>ispitati normalitet varijable (na uzorku) jer je to uvjet t-testa za male uzorke. Za velike uzorke, centralni granični teorem osigurava  normalitet sredine uzorka čak i kada varijabla nije normalno distribuirana. Statičari su pokazali da je t-test robustan za uzorke koji su jednako veliki (balansirani).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87576406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Korištenje t-tablica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PRIMJER: Tražimo vrijednost t statistike za 10 stupnjeva slobode (veličina uzorka n=11), a da je površina (vjerojatnost) </a:t>
            </a:r>
            <a:r>
              <a:rPr lang="hr-HR" dirty="0" smtClean="0"/>
              <a:t>0.05: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047" y="2127162"/>
            <a:ext cx="4319905" cy="22028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4478040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030" dirty="0"/>
              <a:t>Kada koristiti z a kada t statistiku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200151"/>
            <a:ext cx="2971800" cy="3394472"/>
          </a:xfrm>
        </p:spPr>
        <p:txBody>
          <a:bodyPr/>
          <a:lstStyle/>
          <a:p>
            <a:pPr marL="0" indent="0">
              <a:buNone/>
            </a:pPr>
            <a:r>
              <a:rPr lang="hr-HR" sz="1650" dirty="0"/>
              <a:t>	</a:t>
            </a:r>
            <a:r>
              <a:rPr lang="hr-HR" sz="1650" dirty="0">
                <a:solidFill>
                  <a:schemeClr val="accent2"/>
                </a:solidFill>
              </a:rPr>
              <a:t>z statistika</a:t>
            </a:r>
            <a:r>
              <a:rPr lang="hr-HR" sz="1650" dirty="0"/>
              <a:t>	</a:t>
            </a:r>
            <a:r>
              <a:rPr lang="hr-HR" sz="1500" dirty="0"/>
              <a:t>			</a:t>
            </a:r>
          </a:p>
          <a:p>
            <a:pPr marL="0" indent="0">
              <a:buNone/>
            </a:pPr>
            <a:r>
              <a:rPr lang="hr-HR" sz="1500" dirty="0"/>
              <a:t>Kada </a:t>
            </a:r>
            <a:r>
              <a:rPr lang="hr-HR" sz="1500" b="1" dirty="0"/>
              <a:t>poznajemo</a:t>
            </a:r>
            <a:r>
              <a:rPr lang="hr-HR" sz="1500" dirty="0"/>
              <a:t> sredinu i standardnu devijaciju populacije.</a:t>
            </a:r>
          </a:p>
          <a:p>
            <a:pPr marL="0" indent="0">
              <a:buNone/>
            </a:pPr>
            <a:endParaRPr lang="hr-HR" sz="1500" dirty="0"/>
          </a:p>
          <a:p>
            <a:pPr marL="0" indent="0">
              <a:buNone/>
            </a:pPr>
            <a:r>
              <a:rPr lang="hr-HR" sz="1500" dirty="0"/>
              <a:t>PRIMJER: poljoprivrednik je ubrao 200 000 jabuka, srednje mase 112g, SD 12g.</a:t>
            </a:r>
          </a:p>
          <a:p>
            <a:pPr marL="0" indent="0">
              <a:buNone/>
            </a:pPr>
            <a:endParaRPr lang="hr-HR" sz="1500" dirty="0"/>
          </a:p>
          <a:p>
            <a:pPr marL="0" indent="0">
              <a:buNone/>
            </a:pPr>
            <a:r>
              <a:rPr lang="hr-HR" sz="1500" dirty="0"/>
              <a:t>Izračunajte standardnu grešku sredine uzorka.</a:t>
            </a:r>
          </a:p>
          <a:p>
            <a:endParaRPr lang="hr-HR" sz="16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246</a:t>
            </a:fld>
            <a:endParaRPr lang="en-US" altLang="sr-Latn-R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543300" y="1200151"/>
            <a:ext cx="2971800" cy="339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r-HR" sz="1650" dirty="0"/>
              <a:t>	</a:t>
            </a:r>
            <a:r>
              <a:rPr lang="hr-HR" sz="1650" dirty="0">
                <a:solidFill>
                  <a:schemeClr val="accent2"/>
                </a:solidFill>
              </a:rPr>
              <a:t>t statistika</a:t>
            </a:r>
            <a:r>
              <a:rPr lang="hr-HR" sz="1500" dirty="0"/>
              <a:t>			</a:t>
            </a:r>
          </a:p>
          <a:p>
            <a:pPr marL="0" indent="0">
              <a:buNone/>
            </a:pPr>
            <a:r>
              <a:rPr lang="hr-HR" sz="1500" dirty="0"/>
              <a:t>Kada </a:t>
            </a:r>
            <a:r>
              <a:rPr lang="hr-HR" sz="1500" b="1" dirty="0"/>
              <a:t>ne</a:t>
            </a:r>
            <a:r>
              <a:rPr lang="hr-HR" sz="1500" dirty="0"/>
              <a:t> </a:t>
            </a:r>
            <a:r>
              <a:rPr lang="hr-HR" sz="1500" b="1" dirty="0"/>
              <a:t>poznajemo</a:t>
            </a:r>
            <a:r>
              <a:rPr lang="hr-HR" sz="1500" dirty="0"/>
              <a:t> sredinu i standardnu devijaciju populacije.</a:t>
            </a:r>
          </a:p>
          <a:p>
            <a:pPr marL="0" indent="0">
              <a:buNone/>
            </a:pPr>
            <a:endParaRPr lang="hr-HR" sz="1500" dirty="0"/>
          </a:p>
          <a:p>
            <a:pPr marL="0" indent="0">
              <a:buNone/>
            </a:pPr>
            <a:r>
              <a:rPr lang="hr-HR" sz="1500" dirty="0"/>
              <a:t>PRIMJER: poljoprivrednik je ubrao 30 od 200 000 jabuka i zaključio da uzorak ima srednju vrijednost mase 112g.</a:t>
            </a:r>
          </a:p>
          <a:p>
            <a:pPr marL="0" indent="0">
              <a:buNone/>
            </a:pPr>
            <a:r>
              <a:rPr lang="hr-HR" sz="1500" dirty="0"/>
              <a:t>Izračunajte </a:t>
            </a:r>
            <a:r>
              <a:rPr lang="hr-HR" sz="1500" b="1" dirty="0"/>
              <a:t>procjenu</a:t>
            </a:r>
            <a:r>
              <a:rPr lang="hr-HR" sz="1500" dirty="0"/>
              <a:t> standardne grešku sredine uzorka.</a:t>
            </a:r>
          </a:p>
          <a:p>
            <a:endParaRPr lang="hr-HR" sz="1650" dirty="0"/>
          </a:p>
        </p:txBody>
      </p:sp>
    </p:spTree>
    <p:extLst>
      <p:ext uri="{BB962C8B-B14F-4D97-AF65-F5344CB8AC3E}">
        <p14:creationId xmlns:p14="http://schemas.microsoft.com/office/powerpoint/2010/main" val="20829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Linearna veza dviju kvantitativnih varijabli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7" y="1290460"/>
            <a:ext cx="5915025" cy="3263504"/>
          </a:xfrm>
        </p:spPr>
        <p:txBody>
          <a:bodyPr/>
          <a:lstStyle/>
          <a:p>
            <a:pPr marL="0" indent="0">
              <a:buNone/>
            </a:pPr>
            <a:r>
              <a:rPr lang="hr-HR" dirty="0"/>
              <a:t>Ponekad se promjene vrijednosti u jednoj varijabli reflektiraju na vrijednosti neke druge </a:t>
            </a:r>
            <a:r>
              <a:rPr lang="hr-HR" dirty="0" smtClean="0"/>
              <a:t>varijable </a:t>
            </a:r>
            <a:r>
              <a:rPr lang="hr-HR" dirty="0"/>
              <a:t>(svojstva jedinki u populaciji). </a:t>
            </a:r>
            <a:endParaRPr lang="hr-HR" dirty="0" smtClean="0"/>
          </a:p>
          <a:p>
            <a:pPr marL="0" indent="0">
              <a:buNone/>
            </a:pP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61" y="2032352"/>
            <a:ext cx="5402678" cy="107879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259" y="3368295"/>
            <a:ext cx="2090670" cy="70786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4513508" y="2939639"/>
            <a:ext cx="202198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 smtClean="0">
                <a:solidFill>
                  <a:srgbClr val="C00000"/>
                </a:solidFill>
              </a:rPr>
              <a:t>MJERI LINEARNU VEZU</a:t>
            </a:r>
            <a:endParaRPr lang="hr-HR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567588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030" dirty="0" err="1"/>
              <a:t>Pearson</a:t>
            </a:r>
            <a:r>
              <a:rPr lang="hr-HR" sz="2030" dirty="0"/>
              <a:t> korelacijski koeficijent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r-HR" sz="1650" dirty="0"/>
              <a:t>IZRAČUN: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248</a:t>
            </a:fld>
            <a:endParaRPr lang="en-US" altLang="sr-Latn-R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685800" y="2057400"/>
          <a:ext cx="2914650" cy="953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1" r:id="rId3" imgW="1854200" imgH="609600" progId="Equation.3">
                  <p:embed/>
                </p:oleObj>
              </mc:Choice>
              <mc:Fallback>
                <p:oleObj r:id="rId3" imgW="1854200" imgH="60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2057400"/>
                        <a:ext cx="2914650" cy="95369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4264819" y="2021682"/>
          <a:ext cx="2307431" cy="10548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2" r:id="rId5" imgW="1435100" imgH="660400" progId="Equation.3">
                  <p:embed/>
                </p:oleObj>
              </mc:Choice>
              <mc:Fallback>
                <p:oleObj r:id="rId5" imgW="1435100" imgH="660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4819" y="2021682"/>
                        <a:ext cx="2307431" cy="105489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3771900" y="2686050"/>
            <a:ext cx="342900" cy="0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hr-HR" sz="1013"/>
          </a:p>
        </p:txBody>
      </p:sp>
      <p:graphicFrame>
        <p:nvGraphicFramePr>
          <p:cNvPr id="8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3618944"/>
              </p:ext>
            </p:extLst>
          </p:nvPr>
        </p:nvGraphicFramePr>
        <p:xfrm>
          <a:off x="3736181" y="4187726"/>
          <a:ext cx="1557338" cy="392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3" r:id="rId7" imgW="647419" imgH="165028" progId="Equation.3">
                  <p:embed/>
                </p:oleObj>
              </mc:Choice>
              <mc:Fallback>
                <p:oleObj r:id="rId7" imgW="647419" imgH="16502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6181" y="4187726"/>
                        <a:ext cx="1557338" cy="3929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Line 12"/>
          <p:cNvSpPr>
            <a:spLocks noChangeShapeType="1"/>
          </p:cNvSpPr>
          <p:nvPr/>
        </p:nvSpPr>
        <p:spPr bwMode="auto">
          <a:xfrm>
            <a:off x="4514850" y="3200400"/>
            <a:ext cx="0" cy="342900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hr-HR" sz="1013"/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3613245" y="3917455"/>
            <a:ext cx="2000250" cy="10287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013"/>
          </a:p>
        </p:txBody>
      </p:sp>
    </p:spTree>
    <p:extLst>
      <p:ext uri="{BB962C8B-B14F-4D97-AF65-F5344CB8AC3E}">
        <p14:creationId xmlns:p14="http://schemas.microsoft.com/office/powerpoint/2010/main" val="45751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Što nam govori vrijednost kovarijance?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Ne mnogo jer ona može varirati [-∞,∞].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824248" y="2678806"/>
            <a:ext cx="685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r-HR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2966474"/>
              </p:ext>
            </p:extLst>
          </p:nvPr>
        </p:nvGraphicFramePr>
        <p:xfrm>
          <a:off x="1372674" y="2665725"/>
          <a:ext cx="12192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67" name="Equation" r:id="rId3" imgW="1218671" imgH="203112" progId="Equation.3">
                  <p:embed/>
                </p:oleObj>
              </mc:Choice>
              <mc:Fallback>
                <p:oleObj name="Equation" r:id="rId3" imgW="1218671" imgH="20311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2674" y="2665725"/>
                        <a:ext cx="1219200" cy="190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4359499" y="2537138"/>
            <a:ext cx="685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r-HR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5083404"/>
              </p:ext>
            </p:extLst>
          </p:nvPr>
        </p:nvGraphicFramePr>
        <p:xfrm>
          <a:off x="4359499" y="2537138"/>
          <a:ext cx="91440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68" name="Equation" r:id="rId5" imgW="914400" imgH="444500" progId="Equation.3">
                  <p:embed/>
                </p:oleObj>
              </mc:Choice>
              <mc:Fallback>
                <p:oleObj name="Equation" r:id="rId5" imgW="914400" imgH="4445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9499" y="2537138"/>
                        <a:ext cx="914400" cy="447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326524" y="2215166"/>
            <a:ext cx="441745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 smtClean="0"/>
              <a:t>KOVARIJANCA			         PEARSON 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696823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Grupe </a:t>
            </a:r>
            <a:r>
              <a:rPr lang="pl-PL" dirty="0"/>
              <a:t>od specijalnog </a:t>
            </a:r>
            <a:r>
              <a:rPr lang="pl-PL" dirty="0" smtClean="0"/>
              <a:t>interesa - SIG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Zajednice </a:t>
            </a:r>
            <a:r>
              <a:rPr lang="hr-HR" dirty="0"/>
              <a:t>korisnika sustava R s posebnim interesima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Special</a:t>
            </a:r>
            <a:r>
              <a:rPr lang="hr-HR" i="1" dirty="0"/>
              <a:t> </a:t>
            </a:r>
            <a:r>
              <a:rPr lang="hr-HR" i="1" dirty="0" err="1"/>
              <a:t>Interest</a:t>
            </a:r>
            <a:r>
              <a:rPr lang="hr-HR" i="1" dirty="0"/>
              <a:t> Group</a:t>
            </a:r>
            <a:r>
              <a:rPr lang="hr-HR" dirty="0"/>
              <a:t> – SIG). </a:t>
            </a:r>
            <a:endParaRPr lang="hr-HR" dirty="0" smtClean="0"/>
          </a:p>
          <a:p>
            <a:endParaRPr lang="hr-HR" dirty="0" smtClean="0"/>
          </a:p>
          <a:p>
            <a:pPr marL="0" indent="0" algn="ctr">
              <a:buNone/>
            </a:pPr>
            <a:r>
              <a:rPr lang="hr-HR" dirty="0">
                <a:hlinkClick r:id="rId2"/>
              </a:rPr>
              <a:t>http://</a:t>
            </a:r>
            <a:r>
              <a:rPr lang="hr-HR" dirty="0" smtClean="0">
                <a:hlinkClick r:id="rId2"/>
              </a:rPr>
              <a:t>www.r-project.org/mail.html</a:t>
            </a:r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	</a:t>
            </a:r>
          </a:p>
          <a:p>
            <a:pPr marL="0" indent="0">
              <a:buNone/>
            </a:pPr>
            <a:r>
              <a:rPr lang="hr-HR" dirty="0"/>
              <a:t>	</a:t>
            </a:r>
            <a:r>
              <a:rPr lang="hr-HR" dirty="0" smtClean="0"/>
              <a:t>R-SIG-GEO </a:t>
            </a:r>
            <a:r>
              <a:rPr lang="hr-HR" dirty="0">
                <a:hlinkClick r:id="rId3"/>
              </a:rPr>
              <a:t>https://</a:t>
            </a:r>
            <a:r>
              <a:rPr lang="hr-HR" dirty="0" smtClean="0">
                <a:hlinkClick r:id="rId3"/>
              </a:rPr>
              <a:t>stat.ethz.ch/mailman/listinfo/r-sig-geo</a:t>
            </a:r>
            <a:endParaRPr lang="hr-HR" dirty="0" smtClean="0"/>
          </a:p>
          <a:p>
            <a:pPr marL="0" indent="0" algn="ctr">
              <a:buNone/>
            </a:pPr>
            <a:r>
              <a:rPr lang="hr-HR" dirty="0">
                <a:hlinkClick r:id="rId4"/>
              </a:rPr>
              <a:t>http://</a:t>
            </a:r>
            <a:r>
              <a:rPr lang="hr-HR" dirty="0" smtClean="0">
                <a:hlinkClick r:id="rId4"/>
              </a:rPr>
              <a:t>markmail.org/browse/org.r-project.r-sig-geo</a:t>
            </a:r>
            <a:endParaRPr lang="hr-HR" dirty="0" smtClean="0"/>
          </a:p>
          <a:p>
            <a:pPr marL="0" indent="0" algn="just">
              <a:buNone/>
            </a:pPr>
            <a:endParaRPr lang="hr-HR" dirty="0"/>
          </a:p>
          <a:p>
            <a:pPr marL="0" indent="0" algn="ctr">
              <a:buNone/>
            </a:pPr>
            <a:r>
              <a:rPr lang="hr-HR" dirty="0" smtClean="0">
                <a:hlinkClick r:id="rId5"/>
              </a:rPr>
              <a:t>www.google.com</a:t>
            </a:r>
            <a:endParaRPr lang="hr-HR" dirty="0" smtClean="0"/>
          </a:p>
          <a:p>
            <a:pPr marL="0" indent="0" algn="ctr">
              <a:buNone/>
            </a:pPr>
            <a:endParaRPr lang="hr-HR" dirty="0" smtClean="0"/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254453706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42900" y="1291828"/>
            <a:ext cx="6172200" cy="339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sz="1650" dirty="0"/>
              <a:t>Ko</a:t>
            </a:r>
            <a:r>
              <a:rPr lang="hr-HR" sz="1650" b="1" dirty="0"/>
              <a:t>varijanca nam u biti ne govori ništa </a:t>
            </a:r>
            <a:r>
              <a:rPr lang="hr-HR" sz="1650" dirty="0"/>
              <a:t> – ukoliko ne znamo </a:t>
            </a:r>
            <a:r>
              <a:rPr lang="hr-HR" sz="1650" dirty="0" err="1"/>
              <a:t>varijabilitet</a:t>
            </a:r>
            <a:r>
              <a:rPr lang="hr-HR" sz="1650" dirty="0"/>
              <a:t> (varijancu) podataka.</a:t>
            </a:r>
          </a:p>
          <a:p>
            <a:endParaRPr lang="hr-HR" sz="1650" dirty="0"/>
          </a:p>
          <a:p>
            <a:endParaRPr lang="hr-HR" sz="1650" dirty="0"/>
          </a:p>
          <a:p>
            <a:r>
              <a:rPr lang="hr-HR" sz="1650" dirty="0"/>
              <a:t>Neophodno je </a:t>
            </a:r>
            <a:r>
              <a:rPr lang="hr-HR" sz="1650" dirty="0" err="1"/>
              <a:t>standardiziati</a:t>
            </a:r>
            <a:r>
              <a:rPr lang="hr-HR" sz="1650" dirty="0"/>
              <a:t> – </a:t>
            </a:r>
            <a:r>
              <a:rPr lang="hr-HR" sz="1650" dirty="0" err="1"/>
              <a:t>Pearson</a:t>
            </a:r>
            <a:r>
              <a:rPr lang="hr-HR" sz="1650" dirty="0"/>
              <a:t> korelacijski koeficijent.</a:t>
            </a:r>
          </a:p>
          <a:p>
            <a:endParaRPr lang="hr-HR" sz="1650" dirty="0"/>
          </a:p>
          <a:p>
            <a:endParaRPr lang="hr-HR" sz="1650" dirty="0"/>
          </a:p>
          <a:p>
            <a:pPr algn="just" eaLnBrk="1" hangingPunct="1"/>
            <a:endParaRPr lang="hr-HR" altLang="sr-Latn-RS" sz="165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030" dirty="0"/>
              <a:t>Kovarijanca - objašnjenje</a:t>
            </a:r>
          </a:p>
        </p:txBody>
      </p:sp>
      <p:graphicFrame>
        <p:nvGraphicFramePr>
          <p:cNvPr id="5" name="Object 5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2562225" y="1985963"/>
          <a:ext cx="1838325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6" r:id="rId3" imgW="1244600" imgH="203200" progId="Equation.3">
                  <p:embed/>
                </p:oleObj>
              </mc:Choice>
              <mc:Fallback>
                <p:oleObj r:id="rId3" imgW="12446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2225" y="1985963"/>
                        <a:ext cx="1838325" cy="300037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250</a:t>
            </a:fld>
            <a:endParaRPr lang="en-US" altLang="sr-Latn-RS"/>
          </a:p>
        </p:txBody>
      </p:sp>
      <p:graphicFrame>
        <p:nvGraphicFramePr>
          <p:cNvPr id="7" name="Object 7"/>
          <p:cNvGraphicFramePr>
            <a:graphicFrameLocks noChangeAspect="1"/>
          </p:cNvGraphicFramePr>
          <p:nvPr>
            <p:extLst/>
          </p:nvPr>
        </p:nvGraphicFramePr>
        <p:xfrm>
          <a:off x="2885479" y="3292407"/>
          <a:ext cx="1343621" cy="6481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7" r:id="rId5" imgW="914400" imgH="444500" progId="Equation.3">
                  <p:embed/>
                </p:oleObj>
              </mc:Choice>
              <mc:Fallback>
                <p:oleObj r:id="rId5" imgW="9144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5479" y="3292407"/>
                        <a:ext cx="1343621" cy="648124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576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Pearson korelacijski koeficijent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1300" dirty="0"/>
              <a:t>Statistika koja mjeri snagu linearne veze između dviju varijabli.</a:t>
            </a:r>
          </a:p>
          <a:p>
            <a:r>
              <a:rPr lang="hr-HR" sz="1300" dirty="0"/>
              <a:t>Pozitivna ili negativna.</a:t>
            </a:r>
          </a:p>
          <a:p>
            <a:r>
              <a:rPr lang="hr-HR" sz="1300" dirty="0"/>
              <a:t>Vrijednosti [-1 – +1]</a:t>
            </a:r>
          </a:p>
          <a:p>
            <a:r>
              <a:rPr lang="hr-HR" sz="1300" dirty="0"/>
              <a:t>Ne dokazuje kauzalnost!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0" b="11815"/>
          <a:stretch>
            <a:fillRect/>
          </a:stretch>
        </p:blipFill>
        <p:spPr bwMode="auto">
          <a:xfrm>
            <a:off x="2987899" y="2066099"/>
            <a:ext cx="2743200" cy="2190369"/>
          </a:xfrm>
          <a:prstGeom prst="rect">
            <a:avLst/>
          </a:prstGeom>
          <a:noFill/>
          <a:ln>
            <a:noFill/>
          </a:ln>
          <a:extLst/>
        </p:spPr>
      </p:pic>
    </p:spTree>
    <p:extLst>
      <p:ext uri="{BB962C8B-B14F-4D97-AF65-F5344CB8AC3E}">
        <p14:creationId xmlns:p14="http://schemas.microsoft.com/office/powerpoint/2010/main" val="317946433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Pearson korelacijski koeficijent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047" y="1826577"/>
            <a:ext cx="4319905" cy="14903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5310590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Neke karakteristike Pearson korelacijskog koeficijenta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557" y="1854411"/>
            <a:ext cx="3748694" cy="1758113"/>
          </a:xfrm>
          <a:prstGeom prst="rect">
            <a:avLst/>
          </a:prstGeom>
          <a:noFill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590300711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Pearson korelacijski </a:t>
            </a:r>
            <a:r>
              <a:rPr lang="hr-HR" dirty="0" smtClean="0"/>
              <a:t>koeficijent – NE MJERI NELINEARNE VEZE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6" name="Picture 5" descr="http://upload.wikimedia.org/wikipedia/commons/thumb/d/d4/Correlation_examples2.svg/1280px-Correlation_examples2.svg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047" y="1585595"/>
            <a:ext cx="4319905" cy="1972310"/>
          </a:xfrm>
          <a:prstGeom prst="rect">
            <a:avLst/>
          </a:prstGeom>
          <a:noFill/>
          <a:ln>
            <a:noFill/>
          </a:ln>
          <a:extLst/>
        </p:spPr>
      </p:pic>
    </p:spTree>
    <p:extLst>
      <p:ext uri="{BB962C8B-B14F-4D97-AF65-F5344CB8AC3E}">
        <p14:creationId xmlns:p14="http://schemas.microsoft.com/office/powerpoint/2010/main" val="158692655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030" dirty="0"/>
              <a:t>Kauzalnost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r-HR" altLang="sr-Latn-RS" sz="1500" dirty="0"/>
              <a:t>Korelacija između varijabli ne ukazuje  na uzročnost (kauzalnost).</a:t>
            </a:r>
          </a:p>
          <a:p>
            <a:pPr marL="0" indent="0">
              <a:buNone/>
            </a:pPr>
            <a:endParaRPr lang="hr-HR" altLang="sr-Latn-RS" sz="1500" b="1" dirty="0"/>
          </a:p>
          <a:p>
            <a:pPr marL="0" indent="0">
              <a:buNone/>
            </a:pPr>
            <a:r>
              <a:rPr lang="hr-HR" altLang="sr-Latn-RS" sz="1500" b="1" dirty="0"/>
              <a:t>PRIMJER:</a:t>
            </a:r>
            <a:endParaRPr lang="en-US" altLang="sr-Latn-RS" sz="1500" b="1" dirty="0"/>
          </a:p>
          <a:p>
            <a:pPr lvl="1" eaLnBrk="1" hangingPunct="1"/>
            <a:r>
              <a:rPr lang="hr-HR" altLang="sr-Latn-RS" sz="1500" dirty="0"/>
              <a:t>Dokazana je veoma snažna korelacija (r=0.91) između varijabli količine konzumiranog sladoleda i stope smrtnosti utapanjem.</a:t>
            </a:r>
          </a:p>
          <a:p>
            <a:pPr lvl="2" eaLnBrk="1" hangingPunct="1"/>
            <a:r>
              <a:rPr lang="hr-HR" altLang="sr-Latn-RS" sz="1350" dirty="0"/>
              <a:t>Uzrokuje li konzumacija sladoleda uzrokuje utapanje</a:t>
            </a:r>
            <a:r>
              <a:rPr lang="en-US" altLang="sr-Latn-RS" sz="1350" dirty="0"/>
              <a:t>?  </a:t>
            </a:r>
          </a:p>
          <a:p>
            <a:pPr lvl="2" eaLnBrk="1" hangingPunct="1"/>
            <a:r>
              <a:rPr lang="hr-HR" sz="1350" dirty="0"/>
              <a:t>Da li tugujuće osobe jedu više sladoleda?</a:t>
            </a:r>
          </a:p>
          <a:p>
            <a:pPr lvl="1" eaLnBrk="1" hangingPunct="1"/>
            <a:r>
              <a:rPr lang="hr-HR" sz="1500" dirty="0"/>
              <a:t>Kako bi se zaključiti uzročnost moramo manipulirati neovisnu varijablu i promatrati utjecaj na zavisnu varijablu – provesti eksperiment.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255</a:t>
            </a:fld>
            <a:endParaRPr lang="en-US" altLang="sr-Latn-RS"/>
          </a:p>
        </p:txBody>
      </p:sp>
      <p:pic>
        <p:nvPicPr>
          <p:cNvPr id="169986" name="Picture 2" descr="https://encrypted-tbn1.gstatic.com/images?q=tbn:ANd9GcTryR6er0rv90lohifCTnm-Kz_pRt8NqWhjoNpQeKNsRDUl-OWLr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3816862"/>
            <a:ext cx="1172307" cy="121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171701" y="2971800"/>
            <a:ext cx="1847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hr-HR" sz="1013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287" y="3943351"/>
            <a:ext cx="2671763" cy="102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89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Korelacija - regresija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hr-HR" sz="1300" dirty="0" smtClean="0"/>
          </a:p>
          <a:p>
            <a:pPr marL="0" indent="0">
              <a:buNone/>
            </a:pPr>
            <a:endParaRPr lang="hr-HR" sz="1300" dirty="0"/>
          </a:p>
          <a:p>
            <a:pPr marL="0" indent="0">
              <a:buNone/>
            </a:pPr>
            <a:endParaRPr lang="hr-HR" sz="1300" dirty="0" smtClean="0"/>
          </a:p>
          <a:p>
            <a:pPr marL="0" indent="0">
              <a:buNone/>
            </a:pPr>
            <a:endParaRPr lang="hr-HR" sz="1300" dirty="0"/>
          </a:p>
          <a:p>
            <a:pPr marL="0" indent="0">
              <a:buNone/>
            </a:pPr>
            <a:r>
              <a:rPr lang="hr-HR" sz="1300" dirty="0" smtClean="0"/>
              <a:t>Korelacija </a:t>
            </a:r>
            <a:r>
              <a:rPr lang="hr-HR" sz="1300" dirty="0"/>
              <a:t>govori o postojanju povezanost između X i Y varijabli, ali to ne opisuje odnos ili dopušta da predvidimo vrijednosti jedne varijable na temelju poznavanja vrijednosti druge. Za to nam treba regresija, ali to ćemo ostaviti za neki drugi tečaj…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01224190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030" dirty="0"/>
              <a:t>Korelacija - razumijevanje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200151"/>
            <a:ext cx="6172200" cy="538163"/>
          </a:xfrm>
        </p:spPr>
        <p:txBody>
          <a:bodyPr/>
          <a:lstStyle/>
          <a:p>
            <a:r>
              <a:rPr lang="hr-HR" sz="1650" dirty="0"/>
              <a:t>Kakve s dolje prikazane veze između varijabli?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257</a:t>
            </a:fld>
            <a:endParaRPr lang="en-US" altLang="sr-Latn-RS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2278857" y="1914631"/>
            <a:ext cx="1903315" cy="1443980"/>
            <a:chOff x="1650" y="1728"/>
            <a:chExt cx="2166" cy="1633"/>
          </a:xfrm>
        </p:grpSpPr>
        <p:sp>
          <p:nvSpPr>
            <p:cNvPr id="67" name="Line 4"/>
            <p:cNvSpPr>
              <a:spLocks noChangeShapeType="1"/>
            </p:cNvSpPr>
            <p:nvPr/>
          </p:nvSpPr>
          <p:spPr bwMode="auto">
            <a:xfrm>
              <a:off x="1650" y="2552"/>
              <a:ext cx="2166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013"/>
            </a:p>
          </p:txBody>
        </p:sp>
        <p:sp>
          <p:nvSpPr>
            <p:cNvPr id="68" name="Line 5"/>
            <p:cNvSpPr>
              <a:spLocks noChangeShapeType="1"/>
            </p:cNvSpPr>
            <p:nvPr/>
          </p:nvSpPr>
          <p:spPr bwMode="auto">
            <a:xfrm flipH="1" flipV="1">
              <a:off x="2688" y="1728"/>
              <a:ext cx="7" cy="163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013"/>
            </a:p>
          </p:txBody>
        </p:sp>
        <p:sp>
          <p:nvSpPr>
            <p:cNvPr id="69" name="Oval 68"/>
            <p:cNvSpPr>
              <a:spLocks noChangeArrowheads="1"/>
            </p:cNvSpPr>
            <p:nvPr/>
          </p:nvSpPr>
          <p:spPr bwMode="auto">
            <a:xfrm>
              <a:off x="2160" y="1893"/>
              <a:ext cx="47" cy="4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013"/>
            </a:p>
          </p:txBody>
        </p:sp>
        <p:sp>
          <p:nvSpPr>
            <p:cNvPr id="70" name="Oval 69"/>
            <p:cNvSpPr>
              <a:spLocks noChangeArrowheads="1"/>
            </p:cNvSpPr>
            <p:nvPr/>
          </p:nvSpPr>
          <p:spPr bwMode="auto">
            <a:xfrm>
              <a:off x="2952" y="2209"/>
              <a:ext cx="47" cy="4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013"/>
            </a:p>
          </p:txBody>
        </p:sp>
        <p:sp>
          <p:nvSpPr>
            <p:cNvPr id="71" name="Oval 70"/>
            <p:cNvSpPr>
              <a:spLocks noChangeArrowheads="1"/>
            </p:cNvSpPr>
            <p:nvPr/>
          </p:nvSpPr>
          <p:spPr bwMode="auto">
            <a:xfrm>
              <a:off x="2977" y="2882"/>
              <a:ext cx="47" cy="4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013"/>
            </a:p>
          </p:txBody>
        </p:sp>
        <p:sp>
          <p:nvSpPr>
            <p:cNvPr id="72" name="Oval 71"/>
            <p:cNvSpPr>
              <a:spLocks noChangeArrowheads="1"/>
            </p:cNvSpPr>
            <p:nvPr/>
          </p:nvSpPr>
          <p:spPr bwMode="auto">
            <a:xfrm>
              <a:off x="2460" y="2741"/>
              <a:ext cx="47" cy="4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013"/>
            </a:p>
          </p:txBody>
        </p:sp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2952" y="2472"/>
              <a:ext cx="47" cy="4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013"/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>
              <a:off x="2366" y="2207"/>
              <a:ext cx="47" cy="4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013"/>
            </a:p>
          </p:txBody>
        </p:sp>
        <p:sp>
          <p:nvSpPr>
            <p:cNvPr id="75" name="Oval 74"/>
            <p:cNvSpPr>
              <a:spLocks noChangeArrowheads="1"/>
            </p:cNvSpPr>
            <p:nvPr/>
          </p:nvSpPr>
          <p:spPr bwMode="auto">
            <a:xfrm>
              <a:off x="3553" y="3217"/>
              <a:ext cx="47" cy="4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013"/>
            </a:p>
          </p:txBody>
        </p:sp>
        <p:sp>
          <p:nvSpPr>
            <p:cNvPr id="76" name="Oval 75"/>
            <p:cNvSpPr>
              <a:spLocks noChangeArrowheads="1"/>
            </p:cNvSpPr>
            <p:nvPr/>
          </p:nvSpPr>
          <p:spPr bwMode="auto">
            <a:xfrm>
              <a:off x="3119" y="2333"/>
              <a:ext cx="47" cy="4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013"/>
            </a:p>
          </p:txBody>
        </p:sp>
        <p:sp>
          <p:nvSpPr>
            <p:cNvPr id="77" name="Oval 76"/>
            <p:cNvSpPr>
              <a:spLocks noChangeArrowheads="1"/>
            </p:cNvSpPr>
            <p:nvPr/>
          </p:nvSpPr>
          <p:spPr bwMode="auto">
            <a:xfrm>
              <a:off x="2413" y="2395"/>
              <a:ext cx="47" cy="4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013"/>
            </a:p>
          </p:txBody>
        </p:sp>
        <p:sp>
          <p:nvSpPr>
            <p:cNvPr id="78" name="Oval 77"/>
            <p:cNvSpPr>
              <a:spLocks noChangeArrowheads="1"/>
            </p:cNvSpPr>
            <p:nvPr/>
          </p:nvSpPr>
          <p:spPr bwMode="auto">
            <a:xfrm>
              <a:off x="2836" y="2270"/>
              <a:ext cx="48" cy="4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013"/>
            </a:p>
          </p:txBody>
        </p:sp>
        <p:sp>
          <p:nvSpPr>
            <p:cNvPr id="79" name="Oval 78"/>
            <p:cNvSpPr>
              <a:spLocks noChangeArrowheads="1"/>
            </p:cNvSpPr>
            <p:nvPr/>
          </p:nvSpPr>
          <p:spPr bwMode="auto">
            <a:xfrm>
              <a:off x="2899" y="2741"/>
              <a:ext cx="47" cy="4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013"/>
            </a:p>
          </p:txBody>
        </p:sp>
        <p:sp>
          <p:nvSpPr>
            <p:cNvPr id="80" name="Oval 79"/>
            <p:cNvSpPr>
              <a:spLocks noChangeArrowheads="1"/>
            </p:cNvSpPr>
            <p:nvPr/>
          </p:nvSpPr>
          <p:spPr bwMode="auto">
            <a:xfrm>
              <a:off x="2272" y="2647"/>
              <a:ext cx="47" cy="46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013"/>
            </a:p>
          </p:txBody>
        </p:sp>
        <p:sp>
          <p:nvSpPr>
            <p:cNvPr id="81" name="Oval 80"/>
            <p:cNvSpPr>
              <a:spLocks noChangeArrowheads="1"/>
            </p:cNvSpPr>
            <p:nvPr/>
          </p:nvSpPr>
          <p:spPr bwMode="auto">
            <a:xfrm>
              <a:off x="2742" y="2552"/>
              <a:ext cx="48" cy="4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013"/>
            </a:p>
          </p:txBody>
        </p:sp>
        <p:sp>
          <p:nvSpPr>
            <p:cNvPr id="82" name="Oval 81"/>
            <p:cNvSpPr>
              <a:spLocks noChangeArrowheads="1"/>
            </p:cNvSpPr>
            <p:nvPr/>
          </p:nvSpPr>
          <p:spPr bwMode="auto">
            <a:xfrm>
              <a:off x="3121" y="2772"/>
              <a:ext cx="47" cy="4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013"/>
            </a:p>
          </p:txBody>
        </p:sp>
        <p:sp>
          <p:nvSpPr>
            <p:cNvPr id="83" name="Oval 82"/>
            <p:cNvSpPr>
              <a:spLocks noChangeArrowheads="1"/>
            </p:cNvSpPr>
            <p:nvPr/>
          </p:nvSpPr>
          <p:spPr bwMode="auto">
            <a:xfrm>
              <a:off x="3265" y="2616"/>
              <a:ext cx="47" cy="4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013"/>
            </a:p>
          </p:txBody>
        </p:sp>
        <p:sp>
          <p:nvSpPr>
            <p:cNvPr id="84" name="Oval 83"/>
            <p:cNvSpPr>
              <a:spLocks noChangeArrowheads="1"/>
            </p:cNvSpPr>
            <p:nvPr/>
          </p:nvSpPr>
          <p:spPr bwMode="auto">
            <a:xfrm>
              <a:off x="2088" y="2040"/>
              <a:ext cx="47" cy="4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013"/>
            </a:p>
          </p:txBody>
        </p:sp>
        <p:sp>
          <p:nvSpPr>
            <p:cNvPr id="85" name="Oval 84"/>
            <p:cNvSpPr>
              <a:spLocks noChangeArrowheads="1"/>
            </p:cNvSpPr>
            <p:nvPr/>
          </p:nvSpPr>
          <p:spPr bwMode="auto">
            <a:xfrm>
              <a:off x="2232" y="2081"/>
              <a:ext cx="47" cy="4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013"/>
            </a:p>
          </p:txBody>
        </p:sp>
        <p:sp>
          <p:nvSpPr>
            <p:cNvPr id="86" name="Oval 85"/>
            <p:cNvSpPr>
              <a:spLocks noChangeArrowheads="1"/>
            </p:cNvSpPr>
            <p:nvPr/>
          </p:nvSpPr>
          <p:spPr bwMode="auto">
            <a:xfrm>
              <a:off x="3265" y="3145"/>
              <a:ext cx="47" cy="4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013"/>
            </a:p>
          </p:txBody>
        </p:sp>
        <p:sp>
          <p:nvSpPr>
            <p:cNvPr id="87" name="Oval 86"/>
            <p:cNvSpPr>
              <a:spLocks noChangeArrowheads="1"/>
            </p:cNvSpPr>
            <p:nvPr/>
          </p:nvSpPr>
          <p:spPr bwMode="auto">
            <a:xfrm>
              <a:off x="3312" y="2929"/>
              <a:ext cx="47" cy="4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013"/>
            </a:p>
          </p:txBody>
        </p:sp>
        <p:sp>
          <p:nvSpPr>
            <p:cNvPr id="88" name="Oval 87"/>
            <p:cNvSpPr>
              <a:spLocks noChangeArrowheads="1"/>
            </p:cNvSpPr>
            <p:nvPr/>
          </p:nvSpPr>
          <p:spPr bwMode="auto">
            <a:xfrm>
              <a:off x="2601" y="2364"/>
              <a:ext cx="47" cy="4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013"/>
            </a:p>
          </p:txBody>
        </p:sp>
        <p:sp>
          <p:nvSpPr>
            <p:cNvPr id="89" name="Oval 88"/>
            <p:cNvSpPr>
              <a:spLocks noChangeArrowheads="1"/>
            </p:cNvSpPr>
            <p:nvPr/>
          </p:nvSpPr>
          <p:spPr bwMode="auto">
            <a:xfrm>
              <a:off x="1872" y="1968"/>
              <a:ext cx="47" cy="4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013"/>
            </a:p>
          </p:txBody>
        </p:sp>
        <p:sp>
          <p:nvSpPr>
            <p:cNvPr id="90" name="Oval 89"/>
            <p:cNvSpPr>
              <a:spLocks noChangeArrowheads="1"/>
            </p:cNvSpPr>
            <p:nvPr/>
          </p:nvSpPr>
          <p:spPr bwMode="auto">
            <a:xfrm>
              <a:off x="2272" y="2458"/>
              <a:ext cx="47" cy="4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013"/>
            </a:p>
          </p:txBody>
        </p:sp>
        <p:sp>
          <p:nvSpPr>
            <p:cNvPr id="91" name="Oval 90"/>
            <p:cNvSpPr>
              <a:spLocks noChangeArrowheads="1"/>
            </p:cNvSpPr>
            <p:nvPr/>
          </p:nvSpPr>
          <p:spPr bwMode="auto">
            <a:xfrm>
              <a:off x="2413" y="1987"/>
              <a:ext cx="47" cy="4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013"/>
            </a:p>
          </p:txBody>
        </p:sp>
        <p:sp>
          <p:nvSpPr>
            <p:cNvPr id="92" name="Oval 91"/>
            <p:cNvSpPr>
              <a:spLocks noChangeArrowheads="1"/>
            </p:cNvSpPr>
            <p:nvPr/>
          </p:nvSpPr>
          <p:spPr bwMode="auto">
            <a:xfrm>
              <a:off x="2592" y="2209"/>
              <a:ext cx="47" cy="4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013"/>
            </a:p>
          </p:txBody>
        </p:sp>
        <p:sp>
          <p:nvSpPr>
            <p:cNvPr id="93" name="Oval 92"/>
            <p:cNvSpPr>
              <a:spLocks noChangeArrowheads="1"/>
            </p:cNvSpPr>
            <p:nvPr/>
          </p:nvSpPr>
          <p:spPr bwMode="auto">
            <a:xfrm>
              <a:off x="2016" y="2137"/>
              <a:ext cx="47" cy="4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013"/>
            </a:p>
          </p:txBody>
        </p:sp>
      </p:grpSp>
      <p:sp>
        <p:nvSpPr>
          <p:cNvPr id="6" name="Line 33"/>
          <p:cNvSpPr>
            <a:spLocks noChangeShapeType="1"/>
          </p:cNvSpPr>
          <p:nvPr/>
        </p:nvSpPr>
        <p:spPr bwMode="auto">
          <a:xfrm>
            <a:off x="4450557" y="2641998"/>
            <a:ext cx="1903810" cy="11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7" name="Line 34"/>
          <p:cNvSpPr>
            <a:spLocks noChangeShapeType="1"/>
          </p:cNvSpPr>
          <p:nvPr/>
        </p:nvSpPr>
        <p:spPr bwMode="auto">
          <a:xfrm flipH="1" flipV="1">
            <a:off x="5362575" y="1914525"/>
            <a:ext cx="5954" cy="14430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4898232" y="2059782"/>
            <a:ext cx="41672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5594747" y="2157413"/>
            <a:ext cx="41672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5616178" y="2933701"/>
            <a:ext cx="41672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4772026" y="2858691"/>
            <a:ext cx="40481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5594747" y="2571751"/>
            <a:ext cx="41672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5079207" y="2337197"/>
            <a:ext cx="41672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6122194" y="2786063"/>
            <a:ext cx="41672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5930503" y="2449116"/>
            <a:ext cx="41672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5120878" y="2572941"/>
            <a:ext cx="41672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5643562" y="2393157"/>
            <a:ext cx="42863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18" name="Oval 17"/>
          <p:cNvSpPr>
            <a:spLocks noChangeArrowheads="1"/>
          </p:cNvSpPr>
          <p:nvPr/>
        </p:nvSpPr>
        <p:spPr bwMode="auto">
          <a:xfrm>
            <a:off x="5548313" y="2809876"/>
            <a:ext cx="40481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19" name="Oval 18"/>
          <p:cNvSpPr>
            <a:spLocks noChangeArrowheads="1"/>
          </p:cNvSpPr>
          <p:nvPr/>
        </p:nvSpPr>
        <p:spPr bwMode="auto">
          <a:xfrm>
            <a:off x="4997053" y="2859882"/>
            <a:ext cx="41672" cy="40481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5410201" y="2641997"/>
            <a:ext cx="41672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21" name="Oval 20"/>
          <p:cNvSpPr>
            <a:spLocks noChangeArrowheads="1"/>
          </p:cNvSpPr>
          <p:nvPr/>
        </p:nvSpPr>
        <p:spPr bwMode="auto">
          <a:xfrm>
            <a:off x="5743576" y="2837260"/>
            <a:ext cx="40481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22" name="Oval 21"/>
          <p:cNvSpPr>
            <a:spLocks noChangeArrowheads="1"/>
          </p:cNvSpPr>
          <p:nvPr/>
        </p:nvSpPr>
        <p:spPr bwMode="auto">
          <a:xfrm>
            <a:off x="5869782" y="2699147"/>
            <a:ext cx="41672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23" name="Oval 22"/>
          <p:cNvSpPr>
            <a:spLocks noChangeArrowheads="1"/>
          </p:cNvSpPr>
          <p:nvPr/>
        </p:nvSpPr>
        <p:spPr bwMode="auto">
          <a:xfrm>
            <a:off x="5187553" y="3030141"/>
            <a:ext cx="41672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24" name="Oval 23"/>
          <p:cNvSpPr>
            <a:spLocks noChangeArrowheads="1"/>
          </p:cNvSpPr>
          <p:nvPr/>
        </p:nvSpPr>
        <p:spPr bwMode="auto">
          <a:xfrm>
            <a:off x="4943476" y="3014663"/>
            <a:ext cx="40481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25" name="Oval 24"/>
          <p:cNvSpPr>
            <a:spLocks noChangeArrowheads="1"/>
          </p:cNvSpPr>
          <p:nvPr/>
        </p:nvSpPr>
        <p:spPr bwMode="auto">
          <a:xfrm>
            <a:off x="5572126" y="3167063"/>
            <a:ext cx="41672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26" name="Oval 25"/>
          <p:cNvSpPr>
            <a:spLocks noChangeArrowheads="1"/>
          </p:cNvSpPr>
          <p:nvPr/>
        </p:nvSpPr>
        <p:spPr bwMode="auto">
          <a:xfrm>
            <a:off x="5911454" y="2975372"/>
            <a:ext cx="40481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27" name="Oval 26"/>
          <p:cNvSpPr>
            <a:spLocks noChangeArrowheads="1"/>
          </p:cNvSpPr>
          <p:nvPr/>
        </p:nvSpPr>
        <p:spPr bwMode="auto">
          <a:xfrm>
            <a:off x="5816203" y="2043113"/>
            <a:ext cx="41672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28" name="Oval 27"/>
          <p:cNvSpPr>
            <a:spLocks noChangeArrowheads="1"/>
          </p:cNvSpPr>
          <p:nvPr/>
        </p:nvSpPr>
        <p:spPr bwMode="auto">
          <a:xfrm>
            <a:off x="4645819" y="2126457"/>
            <a:ext cx="41672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29" name="Oval 28"/>
          <p:cNvSpPr>
            <a:spLocks noChangeArrowheads="1"/>
          </p:cNvSpPr>
          <p:nvPr/>
        </p:nvSpPr>
        <p:spPr bwMode="auto">
          <a:xfrm>
            <a:off x="4997053" y="2631282"/>
            <a:ext cx="41672" cy="40481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30" name="Oval 29"/>
          <p:cNvSpPr>
            <a:spLocks noChangeArrowheads="1"/>
          </p:cNvSpPr>
          <p:nvPr/>
        </p:nvSpPr>
        <p:spPr bwMode="auto">
          <a:xfrm>
            <a:off x="5120878" y="2143125"/>
            <a:ext cx="41672" cy="4286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31" name="Oval 30"/>
          <p:cNvSpPr>
            <a:spLocks noChangeArrowheads="1"/>
          </p:cNvSpPr>
          <p:nvPr/>
        </p:nvSpPr>
        <p:spPr bwMode="auto">
          <a:xfrm>
            <a:off x="5278041" y="2339578"/>
            <a:ext cx="41672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32" name="Oval 31"/>
          <p:cNvSpPr>
            <a:spLocks noChangeArrowheads="1"/>
          </p:cNvSpPr>
          <p:nvPr/>
        </p:nvSpPr>
        <p:spPr bwMode="auto">
          <a:xfrm>
            <a:off x="4772026" y="2401491"/>
            <a:ext cx="41672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35" name="Line 62"/>
          <p:cNvSpPr>
            <a:spLocks noChangeShapeType="1"/>
          </p:cNvSpPr>
          <p:nvPr/>
        </p:nvSpPr>
        <p:spPr bwMode="auto">
          <a:xfrm>
            <a:off x="314325" y="2641998"/>
            <a:ext cx="1903810" cy="119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36" name="Line 63"/>
          <p:cNvSpPr>
            <a:spLocks noChangeShapeType="1"/>
          </p:cNvSpPr>
          <p:nvPr/>
        </p:nvSpPr>
        <p:spPr bwMode="auto">
          <a:xfrm flipH="1" flipV="1">
            <a:off x="1226344" y="1914525"/>
            <a:ext cx="5954" cy="14430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37" name="Oval 36"/>
          <p:cNvSpPr>
            <a:spLocks noChangeArrowheads="1"/>
          </p:cNvSpPr>
          <p:nvPr/>
        </p:nvSpPr>
        <p:spPr bwMode="auto">
          <a:xfrm>
            <a:off x="1599010" y="2059782"/>
            <a:ext cx="41672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38" name="Oval 37"/>
          <p:cNvSpPr>
            <a:spLocks noChangeArrowheads="1"/>
          </p:cNvSpPr>
          <p:nvPr/>
        </p:nvSpPr>
        <p:spPr bwMode="auto">
          <a:xfrm>
            <a:off x="1458516" y="2344341"/>
            <a:ext cx="41672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39" name="Oval 38"/>
          <p:cNvSpPr>
            <a:spLocks noChangeArrowheads="1"/>
          </p:cNvSpPr>
          <p:nvPr/>
        </p:nvSpPr>
        <p:spPr bwMode="auto">
          <a:xfrm>
            <a:off x="509588" y="2882503"/>
            <a:ext cx="41672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40" name="Oval 39"/>
          <p:cNvSpPr>
            <a:spLocks noChangeArrowheads="1"/>
          </p:cNvSpPr>
          <p:nvPr/>
        </p:nvSpPr>
        <p:spPr bwMode="auto">
          <a:xfrm>
            <a:off x="1026319" y="2809876"/>
            <a:ext cx="40481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41" name="Oval 40"/>
          <p:cNvSpPr>
            <a:spLocks noChangeArrowheads="1"/>
          </p:cNvSpPr>
          <p:nvPr/>
        </p:nvSpPr>
        <p:spPr bwMode="auto">
          <a:xfrm>
            <a:off x="1458516" y="2571751"/>
            <a:ext cx="41672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42" name="Oval 41"/>
          <p:cNvSpPr>
            <a:spLocks noChangeArrowheads="1"/>
          </p:cNvSpPr>
          <p:nvPr/>
        </p:nvSpPr>
        <p:spPr bwMode="auto">
          <a:xfrm>
            <a:off x="1779985" y="2337197"/>
            <a:ext cx="41672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43" name="Oval 42"/>
          <p:cNvSpPr>
            <a:spLocks noChangeArrowheads="1"/>
          </p:cNvSpPr>
          <p:nvPr/>
        </p:nvSpPr>
        <p:spPr bwMode="auto">
          <a:xfrm>
            <a:off x="738188" y="3014663"/>
            <a:ext cx="41672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44" name="Oval 43"/>
          <p:cNvSpPr>
            <a:spLocks noChangeArrowheads="1"/>
          </p:cNvSpPr>
          <p:nvPr/>
        </p:nvSpPr>
        <p:spPr bwMode="auto">
          <a:xfrm>
            <a:off x="1604963" y="2449116"/>
            <a:ext cx="41672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45" name="Oval 44"/>
          <p:cNvSpPr>
            <a:spLocks noChangeArrowheads="1"/>
          </p:cNvSpPr>
          <p:nvPr/>
        </p:nvSpPr>
        <p:spPr bwMode="auto">
          <a:xfrm>
            <a:off x="984647" y="2328863"/>
            <a:ext cx="41672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46" name="Oval 45"/>
          <p:cNvSpPr>
            <a:spLocks noChangeArrowheads="1"/>
          </p:cNvSpPr>
          <p:nvPr/>
        </p:nvSpPr>
        <p:spPr bwMode="auto">
          <a:xfrm>
            <a:off x="1356122" y="2393157"/>
            <a:ext cx="42863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47" name="Oval 46"/>
          <p:cNvSpPr>
            <a:spLocks noChangeArrowheads="1"/>
          </p:cNvSpPr>
          <p:nvPr/>
        </p:nvSpPr>
        <p:spPr bwMode="auto">
          <a:xfrm>
            <a:off x="1412082" y="2809876"/>
            <a:ext cx="40481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48" name="Oval 47"/>
          <p:cNvSpPr>
            <a:spLocks noChangeArrowheads="1"/>
          </p:cNvSpPr>
          <p:nvPr/>
        </p:nvSpPr>
        <p:spPr bwMode="auto">
          <a:xfrm>
            <a:off x="860822" y="3031332"/>
            <a:ext cx="41672" cy="40481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49" name="Oval 48"/>
          <p:cNvSpPr>
            <a:spLocks noChangeArrowheads="1"/>
          </p:cNvSpPr>
          <p:nvPr/>
        </p:nvSpPr>
        <p:spPr bwMode="auto">
          <a:xfrm>
            <a:off x="1273969" y="2641997"/>
            <a:ext cx="41672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50" name="Oval 49"/>
          <p:cNvSpPr>
            <a:spLocks noChangeArrowheads="1"/>
          </p:cNvSpPr>
          <p:nvPr/>
        </p:nvSpPr>
        <p:spPr bwMode="auto">
          <a:xfrm>
            <a:off x="636985" y="2614613"/>
            <a:ext cx="40481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51" name="Oval 50"/>
          <p:cNvSpPr>
            <a:spLocks noChangeArrowheads="1"/>
          </p:cNvSpPr>
          <p:nvPr/>
        </p:nvSpPr>
        <p:spPr bwMode="auto">
          <a:xfrm>
            <a:off x="1171576" y="2271713"/>
            <a:ext cx="41672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52" name="Oval 51"/>
          <p:cNvSpPr>
            <a:spLocks noChangeArrowheads="1"/>
          </p:cNvSpPr>
          <p:nvPr/>
        </p:nvSpPr>
        <p:spPr bwMode="auto">
          <a:xfrm>
            <a:off x="1535907" y="2189560"/>
            <a:ext cx="41672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53" name="Oval 52"/>
          <p:cNvSpPr>
            <a:spLocks noChangeArrowheads="1"/>
          </p:cNvSpPr>
          <p:nvPr/>
        </p:nvSpPr>
        <p:spPr bwMode="auto">
          <a:xfrm>
            <a:off x="1663304" y="2226469"/>
            <a:ext cx="40481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54" name="Oval 53"/>
          <p:cNvSpPr>
            <a:spLocks noChangeArrowheads="1"/>
          </p:cNvSpPr>
          <p:nvPr/>
        </p:nvSpPr>
        <p:spPr bwMode="auto">
          <a:xfrm>
            <a:off x="485776" y="3071813"/>
            <a:ext cx="41672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55" name="Oval 54"/>
          <p:cNvSpPr>
            <a:spLocks noChangeArrowheads="1"/>
          </p:cNvSpPr>
          <p:nvPr/>
        </p:nvSpPr>
        <p:spPr bwMode="auto">
          <a:xfrm>
            <a:off x="804863" y="2843213"/>
            <a:ext cx="40481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56" name="Oval 55"/>
          <p:cNvSpPr>
            <a:spLocks noChangeArrowheads="1"/>
          </p:cNvSpPr>
          <p:nvPr/>
        </p:nvSpPr>
        <p:spPr bwMode="auto">
          <a:xfrm>
            <a:off x="828676" y="2230041"/>
            <a:ext cx="41672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57" name="Oval 56"/>
          <p:cNvSpPr>
            <a:spLocks noChangeArrowheads="1"/>
          </p:cNvSpPr>
          <p:nvPr/>
        </p:nvSpPr>
        <p:spPr bwMode="auto">
          <a:xfrm>
            <a:off x="1346597" y="2126457"/>
            <a:ext cx="41672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58" name="Oval 57"/>
          <p:cNvSpPr>
            <a:spLocks noChangeArrowheads="1"/>
          </p:cNvSpPr>
          <p:nvPr/>
        </p:nvSpPr>
        <p:spPr bwMode="auto">
          <a:xfrm>
            <a:off x="860822" y="2559844"/>
            <a:ext cx="41672" cy="40481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59" name="Oval 58"/>
          <p:cNvSpPr>
            <a:spLocks noChangeArrowheads="1"/>
          </p:cNvSpPr>
          <p:nvPr/>
        </p:nvSpPr>
        <p:spPr bwMode="auto">
          <a:xfrm>
            <a:off x="1821657" y="2143125"/>
            <a:ext cx="41672" cy="4286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60" name="Oval 59"/>
          <p:cNvSpPr>
            <a:spLocks noChangeArrowheads="1"/>
          </p:cNvSpPr>
          <p:nvPr/>
        </p:nvSpPr>
        <p:spPr bwMode="auto">
          <a:xfrm>
            <a:off x="1114426" y="2515791"/>
            <a:ext cx="41672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61" name="Oval 60"/>
          <p:cNvSpPr>
            <a:spLocks noChangeArrowheads="1"/>
          </p:cNvSpPr>
          <p:nvPr/>
        </p:nvSpPr>
        <p:spPr bwMode="auto">
          <a:xfrm>
            <a:off x="1472803" y="2275285"/>
            <a:ext cx="41672" cy="41672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013"/>
          </a:p>
        </p:txBody>
      </p:sp>
      <p:sp>
        <p:nvSpPr>
          <p:cNvPr id="96" name="TextBox 95"/>
          <p:cNvSpPr txBox="1"/>
          <p:nvPr/>
        </p:nvSpPr>
        <p:spPr>
          <a:xfrm>
            <a:off x="485775" y="3798094"/>
            <a:ext cx="5868591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013" dirty="0"/>
              <a:t>     POZITIVNA                    </a:t>
            </a:r>
            <a:r>
              <a:rPr lang="hr-HR" sz="1013" dirty="0" smtClean="0"/>
              <a:t>                                        </a:t>
            </a:r>
            <a:r>
              <a:rPr lang="hr-HR" sz="1013" dirty="0"/>
              <a:t>NEGATIVNA                     </a:t>
            </a:r>
            <a:r>
              <a:rPr lang="hr-HR" sz="1013" dirty="0" smtClean="0"/>
              <a:t>                                         </a:t>
            </a:r>
            <a:r>
              <a:rPr lang="hr-HR" sz="1013" dirty="0"/>
              <a:t>NE POSTOJI</a:t>
            </a:r>
          </a:p>
        </p:txBody>
      </p:sp>
    </p:spTree>
    <p:extLst>
      <p:ext uri="{BB962C8B-B14F-4D97-AF65-F5344CB8AC3E}">
        <p14:creationId xmlns:p14="http://schemas.microsoft.com/office/powerpoint/2010/main" val="211842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671290"/>
            <a:ext cx="5143500" cy="1790700"/>
          </a:xfrm>
        </p:spPr>
        <p:txBody>
          <a:bodyPr>
            <a:normAutofit/>
          </a:bodyPr>
          <a:lstStyle/>
          <a:p>
            <a:r>
              <a:rPr lang="hr-HR" dirty="0"/>
              <a:t>Vizualizacija i analiza prostornih podataka pomoću sustava R (S730)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r-HR" dirty="0" smtClean="0"/>
          </a:p>
          <a:p>
            <a:r>
              <a:rPr lang="hr-HR" dirty="0" smtClean="0"/>
              <a:t>Autorica Dr.sc. Andreja Radović</a:t>
            </a:r>
          </a:p>
          <a:p>
            <a:r>
              <a:rPr lang="hr-HR" dirty="0" smtClean="0"/>
              <a:t>Recenzentica Mr. </a:t>
            </a:r>
            <a:r>
              <a:rPr lang="hr-HR" dirty="0" err="1" smtClean="0"/>
              <a:t>sc</a:t>
            </a:r>
            <a:r>
              <a:rPr lang="hr-HR" dirty="0" smtClean="0"/>
              <a:t>. Melita Perčec-Tadić</a:t>
            </a:r>
          </a:p>
          <a:p>
            <a:r>
              <a:rPr lang="hr-HR" smtClean="0"/>
              <a:t>Urednica Irena Jandrić</a:t>
            </a:r>
            <a:endParaRPr lang="hr-HR" dirty="0"/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05207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Prostorni podaci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S</a:t>
            </a:r>
            <a:r>
              <a:rPr lang="hr-HR" dirty="0" smtClean="0"/>
              <a:t>vi </a:t>
            </a:r>
            <a:r>
              <a:rPr lang="hr-HR" dirty="0"/>
              <a:t>podaci koji su direktno ili indirektno povezani s određenim položajem u prostoru ili geografskim </a:t>
            </a:r>
            <a:r>
              <a:rPr lang="hr-HR" dirty="0" smtClean="0"/>
              <a:t>područjem.</a:t>
            </a:r>
          </a:p>
          <a:p>
            <a:r>
              <a:rPr lang="hr-HR" dirty="0" smtClean="0"/>
              <a:t>Ali </a:t>
            </a:r>
            <a:r>
              <a:rPr lang="hr-HR" dirty="0"/>
              <a:t>i podaci kojima se opisuje samo relativan međusobni </a:t>
            </a:r>
            <a:r>
              <a:rPr lang="hr-HR" dirty="0" smtClean="0"/>
              <a:t>položaj - topologija.</a:t>
            </a:r>
          </a:p>
          <a:p>
            <a:r>
              <a:rPr lang="hr-HR" dirty="0"/>
              <a:t>Geografski, </a:t>
            </a:r>
            <a:r>
              <a:rPr lang="hr-HR" dirty="0" err="1"/>
              <a:t>geo</a:t>
            </a:r>
            <a:r>
              <a:rPr lang="hr-HR" dirty="0"/>
              <a:t>-referencirani podaci u svojoj biti uključuju dvije komponente:</a:t>
            </a:r>
          </a:p>
          <a:p>
            <a:pPr lvl="1"/>
            <a:r>
              <a:rPr lang="hr-HR" i="1" dirty="0"/>
              <a:t>prostornu</a:t>
            </a:r>
            <a:r>
              <a:rPr lang="hr-HR" dirty="0"/>
              <a:t> komponentu – (geometrijsku ili grafičku) koja opisuje prostornu distribuciju prostornog fenomena te predstavljaju pojednostavljenu, digitalnu informaciju o nekom području i</a:t>
            </a:r>
          </a:p>
          <a:p>
            <a:pPr lvl="1"/>
            <a:r>
              <a:rPr lang="hr-HR" i="1" dirty="0"/>
              <a:t>atributnu</a:t>
            </a:r>
            <a:r>
              <a:rPr lang="hr-HR" dirty="0"/>
              <a:t> komponentu koja opisuje svojstva objekta ili pojave.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67654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Traženje pomoći od zajednice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Ukoliko na opisane načine niste uspjeli riješiti svoj problem i odlučite postaviti pitanje na neku od distribucijskih lista važno je:</a:t>
            </a:r>
          </a:p>
          <a:p>
            <a:pPr marL="192871" lvl="1" indent="0">
              <a:buNone/>
            </a:pPr>
            <a:endParaRPr lang="hr-HR" dirty="0" smtClean="0"/>
          </a:p>
          <a:p>
            <a:pPr lvl="2"/>
            <a:r>
              <a:rPr lang="hr-HR" sz="788" dirty="0"/>
              <a:t>dati </a:t>
            </a:r>
            <a:r>
              <a:rPr lang="hr-HR" sz="788" dirty="0" err="1"/>
              <a:t>reproducibilan</a:t>
            </a:r>
            <a:r>
              <a:rPr lang="hr-HR" sz="788" dirty="0"/>
              <a:t> primjer koji će i kod ostalih dati jednaku poruku,</a:t>
            </a:r>
          </a:p>
          <a:p>
            <a:pPr lvl="2"/>
            <a:r>
              <a:rPr lang="hr-HR" sz="788" dirty="0"/>
              <a:t>navesti koji ste rezultat očekivali, odnosno pokušali dobiti,</a:t>
            </a:r>
          </a:p>
          <a:p>
            <a:pPr lvl="2"/>
            <a:r>
              <a:rPr lang="hr-HR" sz="788" dirty="0"/>
              <a:t>navesti što je prikazano umjesto očekivanog rezultata,</a:t>
            </a:r>
          </a:p>
          <a:p>
            <a:pPr lvl="2"/>
            <a:r>
              <a:rPr lang="hr-HR" sz="788" dirty="0"/>
              <a:t>navesti verziju sustava R i paketa korištenih u analizi,</a:t>
            </a:r>
          </a:p>
          <a:p>
            <a:pPr lvl="2"/>
            <a:r>
              <a:rPr lang="hr-HR" sz="788" dirty="0"/>
              <a:t>navesti na kojem operacijskom sustavu radite,</a:t>
            </a:r>
          </a:p>
          <a:p>
            <a:pPr lvl="2"/>
            <a:r>
              <a:rPr lang="hr-HR" sz="788" dirty="0"/>
              <a:t>osmisliti dobar naslov poruke s pitanjem.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790310343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Vrste </a:t>
            </a:r>
            <a:r>
              <a:rPr lang="hr-HR" dirty="0"/>
              <a:t>dvodimenzionalnih GIS-podataka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Prema zajedničkim standardima Open </a:t>
            </a:r>
            <a:r>
              <a:rPr lang="hr-HR" dirty="0" err="1"/>
              <a:t>Geospatial</a:t>
            </a:r>
            <a:r>
              <a:rPr lang="hr-HR" dirty="0"/>
              <a:t> </a:t>
            </a:r>
            <a:r>
              <a:rPr lang="hr-HR" dirty="0" err="1"/>
              <a:t>Consortium</a:t>
            </a:r>
            <a:r>
              <a:rPr lang="hr-HR" dirty="0"/>
              <a:t> (OGC) i International </a:t>
            </a:r>
            <a:r>
              <a:rPr lang="hr-HR" dirty="0" err="1"/>
              <a:t>Organisation</a:t>
            </a:r>
            <a:r>
              <a:rPr lang="hr-HR" dirty="0"/>
              <a:t> for </a:t>
            </a:r>
            <a:r>
              <a:rPr lang="hr-HR" dirty="0" err="1"/>
              <a:t>Standardisation</a:t>
            </a:r>
            <a:r>
              <a:rPr lang="hr-HR" dirty="0"/>
              <a:t> (ISO), definiran je veći broj osnovnih dvodimenzionalnih GIS objekata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simple</a:t>
            </a:r>
            <a:r>
              <a:rPr lang="hr-HR" i="1" dirty="0"/>
              <a:t> </a:t>
            </a:r>
            <a:r>
              <a:rPr lang="hr-HR" i="1" dirty="0" err="1"/>
              <a:t>features</a:t>
            </a:r>
            <a:r>
              <a:rPr lang="hr-HR" dirty="0"/>
              <a:t>). To su:</a:t>
            </a:r>
          </a:p>
          <a:p>
            <a:pPr lvl="1"/>
            <a:r>
              <a:rPr lang="hr-HR" i="1" dirty="0" err="1"/>
              <a:t>Geometry</a:t>
            </a:r>
            <a:r>
              <a:rPr lang="hr-HR" dirty="0"/>
              <a:t> – geometrija</a:t>
            </a:r>
          </a:p>
          <a:p>
            <a:pPr lvl="1"/>
            <a:r>
              <a:rPr lang="hr-HR" i="1" dirty="0" err="1"/>
              <a:t>Point</a:t>
            </a:r>
            <a:r>
              <a:rPr lang="hr-HR" dirty="0"/>
              <a:t>, </a:t>
            </a:r>
            <a:r>
              <a:rPr lang="hr-HR" i="1" dirty="0" err="1"/>
              <a:t>MultiPoint</a:t>
            </a:r>
            <a:r>
              <a:rPr lang="hr-HR" dirty="0"/>
              <a:t> – točkasti objekti</a:t>
            </a:r>
          </a:p>
          <a:p>
            <a:pPr lvl="1"/>
            <a:r>
              <a:rPr lang="hr-HR" i="1" dirty="0" err="1"/>
              <a:t>LineString</a:t>
            </a:r>
            <a:r>
              <a:rPr lang="hr-HR" i="1" dirty="0"/>
              <a:t>, </a:t>
            </a:r>
            <a:r>
              <a:rPr lang="hr-HR" i="1" dirty="0" err="1"/>
              <a:t>MultiLineString</a:t>
            </a:r>
            <a:r>
              <a:rPr lang="hr-HR" dirty="0"/>
              <a:t> – linijski objekti</a:t>
            </a:r>
          </a:p>
          <a:p>
            <a:pPr lvl="1"/>
            <a:r>
              <a:rPr lang="hr-HR" i="1" dirty="0" err="1"/>
              <a:t>Polygon</a:t>
            </a:r>
            <a:r>
              <a:rPr lang="hr-HR" dirty="0"/>
              <a:t>, </a:t>
            </a:r>
            <a:r>
              <a:rPr lang="hr-HR" i="1" dirty="0" err="1"/>
              <a:t>MultiPolygon</a:t>
            </a:r>
            <a:r>
              <a:rPr lang="hr-HR" dirty="0"/>
              <a:t>, </a:t>
            </a:r>
            <a:r>
              <a:rPr lang="hr-HR" i="1" dirty="0"/>
              <a:t>Triangle</a:t>
            </a:r>
            <a:r>
              <a:rPr lang="hr-HR" dirty="0"/>
              <a:t> – poligonski objekti</a:t>
            </a:r>
          </a:p>
          <a:p>
            <a:pPr lvl="1"/>
            <a:r>
              <a:rPr lang="hr-HR" i="1" dirty="0" err="1"/>
              <a:t>CircularString</a:t>
            </a:r>
            <a:r>
              <a:rPr lang="hr-HR" dirty="0"/>
              <a:t> – kružni prsten</a:t>
            </a:r>
          </a:p>
          <a:p>
            <a:pPr lvl="1"/>
            <a:r>
              <a:rPr lang="hr-HR" i="1" dirty="0" err="1"/>
              <a:t>Curve</a:t>
            </a:r>
            <a:r>
              <a:rPr lang="hr-HR" dirty="0"/>
              <a:t>, </a:t>
            </a:r>
            <a:r>
              <a:rPr lang="hr-HR" i="1" dirty="0" err="1"/>
              <a:t>MultiCurve</a:t>
            </a:r>
            <a:r>
              <a:rPr lang="hr-HR" dirty="0"/>
              <a:t>, </a:t>
            </a:r>
            <a:r>
              <a:rPr lang="hr-HR" i="1" dirty="0" err="1"/>
              <a:t>CompoundCurve</a:t>
            </a:r>
            <a:r>
              <a:rPr lang="hr-HR" dirty="0"/>
              <a:t> – tipovi krivulja</a:t>
            </a:r>
          </a:p>
          <a:p>
            <a:pPr lvl="1"/>
            <a:r>
              <a:rPr lang="hr-HR" i="1" dirty="0" err="1"/>
              <a:t>CurvePolygon</a:t>
            </a:r>
            <a:r>
              <a:rPr lang="hr-HR" i="1" dirty="0"/>
              <a:t> </a:t>
            </a:r>
            <a:r>
              <a:rPr lang="hr-HR" dirty="0"/>
              <a:t>– zaobljeni poligoni</a:t>
            </a:r>
          </a:p>
          <a:p>
            <a:pPr lvl="1"/>
            <a:r>
              <a:rPr lang="hr-HR" i="1" dirty="0" err="1"/>
              <a:t>Surface</a:t>
            </a:r>
            <a:r>
              <a:rPr lang="hr-HR" dirty="0"/>
              <a:t>, </a:t>
            </a:r>
            <a:r>
              <a:rPr lang="hr-HR" i="1" dirty="0" err="1"/>
              <a:t>MultiSurface</a:t>
            </a:r>
            <a:r>
              <a:rPr lang="hr-HR" dirty="0"/>
              <a:t>, </a:t>
            </a:r>
            <a:r>
              <a:rPr lang="hr-HR" i="1" dirty="0" err="1"/>
              <a:t>PolyhedralSurface</a:t>
            </a:r>
            <a:r>
              <a:rPr lang="hr-HR" i="1" dirty="0"/>
              <a:t> </a:t>
            </a:r>
            <a:r>
              <a:rPr lang="hr-HR" dirty="0"/>
              <a:t>– površine</a:t>
            </a:r>
          </a:p>
          <a:p>
            <a:pPr lvl="1"/>
            <a:r>
              <a:rPr lang="hr-HR" dirty="0"/>
              <a:t>TIN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Triangulated</a:t>
            </a:r>
            <a:r>
              <a:rPr lang="hr-HR" i="1" dirty="0"/>
              <a:t> </a:t>
            </a:r>
            <a:r>
              <a:rPr lang="hr-HR" i="1" dirty="0" err="1"/>
              <a:t>irregular</a:t>
            </a:r>
            <a:r>
              <a:rPr lang="hr-HR" i="1" dirty="0"/>
              <a:t> </a:t>
            </a:r>
            <a:r>
              <a:rPr lang="hr-HR" i="1" dirty="0" err="1"/>
              <a:t>networks</a:t>
            </a:r>
            <a:r>
              <a:rPr lang="hr-HR" dirty="0"/>
              <a:t>) – trokutno nepravilne mreže</a:t>
            </a:r>
          </a:p>
          <a:p>
            <a:pPr lvl="1"/>
            <a:r>
              <a:rPr lang="hr-HR" i="1" dirty="0" err="1"/>
              <a:t>GeometryCollection</a:t>
            </a:r>
            <a:r>
              <a:rPr lang="hr-HR" dirty="0"/>
              <a:t> – kolekcije geometrija.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58974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Organizacija podataka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Ove osnovne GIS-strukture organizirane su hijerarhijski. Primijetite da je definiranje koordinatnog sustava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SpatialReferenceSystem</a:t>
            </a:r>
            <a:r>
              <a:rPr lang="hr-HR" dirty="0"/>
              <a:t>) jedinstveno za sve vrste geometrija.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 descr="hijerarhija_simple_features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0452" y="1965906"/>
            <a:ext cx="4001690" cy="2666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3370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OGC - 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r-HR" dirty="0"/>
              <a:t>Sustav R omogućuje učitavanje osnovnih vektorskih GIS-objekata kako ih definira </a:t>
            </a:r>
            <a:r>
              <a:rPr lang="hr-HR" dirty="0" err="1"/>
              <a:t>OSGeo</a:t>
            </a:r>
            <a:r>
              <a:rPr lang="hr-HR" dirty="0"/>
              <a:t> (</a:t>
            </a:r>
            <a:r>
              <a:rPr lang="hr-HR" i="1" dirty="0"/>
              <a:t>Open </a:t>
            </a:r>
            <a:r>
              <a:rPr lang="hr-HR" i="1" dirty="0" err="1" smtClean="0"/>
              <a:t>Geospatial</a:t>
            </a:r>
            <a:r>
              <a:rPr lang="hr-HR" i="1" dirty="0" smtClean="0"/>
              <a:t> </a:t>
            </a:r>
            <a:r>
              <a:rPr lang="hr-HR" i="1" dirty="0" err="1" smtClean="0"/>
              <a:t>Consortium</a:t>
            </a:r>
            <a:r>
              <a:rPr lang="hr-HR" dirty="0" smtClean="0"/>
              <a:t>). </a:t>
            </a:r>
          </a:p>
          <a:p>
            <a:r>
              <a:rPr lang="hr-HR" dirty="0"/>
              <a:t>Za sve vektorske objekte vrijedi da se mogu izrađivati u samom sustavu unosom formata </a:t>
            </a:r>
            <a:r>
              <a:rPr lang="hr-HR" i="1" dirty="0" err="1"/>
              <a:t>Well-Known</a:t>
            </a:r>
            <a:r>
              <a:rPr lang="hr-HR" i="1" dirty="0"/>
              <a:t> </a:t>
            </a:r>
            <a:r>
              <a:rPr lang="hr-HR" i="1" dirty="0" err="1"/>
              <a:t>Binary</a:t>
            </a:r>
            <a:r>
              <a:rPr lang="hr-HR" dirty="0"/>
              <a:t> (WKB) ili </a:t>
            </a:r>
            <a:r>
              <a:rPr lang="hr-HR" i="1" dirty="0" err="1"/>
              <a:t>Well-Known</a:t>
            </a:r>
            <a:r>
              <a:rPr lang="hr-HR" i="1" dirty="0"/>
              <a:t> </a:t>
            </a:r>
            <a:r>
              <a:rPr lang="hr-HR" i="1" dirty="0" err="1"/>
              <a:t>Text</a:t>
            </a:r>
            <a:r>
              <a:rPr lang="hr-HR" dirty="0"/>
              <a:t> (WKT) uporabom funkcionalnosti paketa "</a:t>
            </a:r>
            <a:r>
              <a:rPr lang="hr-HR" dirty="0" err="1"/>
              <a:t>Rgeos</a:t>
            </a:r>
            <a:r>
              <a:rPr lang="hr-HR" dirty="0"/>
              <a:t>" funkcije </a:t>
            </a:r>
            <a:r>
              <a:rPr lang="hr-HR" dirty="0" err="1"/>
              <a:t>readWKT</a:t>
            </a:r>
            <a:r>
              <a:rPr lang="hr-HR" dirty="0"/>
              <a:t>(). </a:t>
            </a:r>
            <a:endParaRPr lang="hr-HR" dirty="0" smtClean="0"/>
          </a:p>
          <a:p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hr-HR" dirty="0" smtClean="0"/>
              <a:t>(</a:t>
            </a:r>
            <a:r>
              <a:rPr lang="hr-HR" dirty="0" err="1" smtClean="0"/>
              <a:t>Rgeos</a:t>
            </a:r>
            <a:r>
              <a:rPr lang="hr-HR" dirty="0" smtClean="0"/>
              <a:t>)</a:t>
            </a:r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/>
              <a:t>moj_poligon</a:t>
            </a:r>
            <a:r>
              <a:rPr lang="hr-HR" dirty="0"/>
              <a:t> &lt;-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readWKT</a:t>
            </a:r>
            <a:r>
              <a:rPr lang="hr-HR" dirty="0"/>
              <a:t>("POLYGON((1 0,0 1,1 2,2 1,1 0</a:t>
            </a:r>
            <a:r>
              <a:rPr lang="hr-HR" dirty="0" smtClean="0"/>
              <a:t>))")</a:t>
            </a:r>
          </a:p>
          <a:p>
            <a:endParaRPr lang="hr-HR" dirty="0" smtClean="0"/>
          </a:p>
          <a:p>
            <a:r>
              <a:rPr lang="hr-HR" dirty="0"/>
              <a:t>„</a:t>
            </a:r>
            <a:r>
              <a:rPr lang="hr-HR" dirty="0" err="1"/>
              <a:t>Rgeos</a:t>
            </a:r>
            <a:r>
              <a:rPr lang="hr-HR" dirty="0"/>
              <a:t>“ je sučelje na biblioteku GEOS (</a:t>
            </a:r>
            <a:r>
              <a:rPr lang="hr-HR" u="sng" dirty="0">
                <a:hlinkClick r:id="rId2"/>
              </a:rPr>
              <a:t>http://trac.osgeo.org/geos/</a:t>
            </a:r>
            <a:r>
              <a:rPr lang="hr-HR" dirty="0"/>
              <a:t>) koja je pak C</a:t>
            </a:r>
            <a:r>
              <a:rPr lang="hr-HR" baseline="30000" dirty="0"/>
              <a:t>++</a:t>
            </a:r>
            <a:r>
              <a:rPr lang="hr-HR" dirty="0"/>
              <a:t> veza prema JTS (Java </a:t>
            </a:r>
            <a:r>
              <a:rPr lang="hr-HR" dirty="0" err="1"/>
              <a:t>Topology</a:t>
            </a:r>
            <a:r>
              <a:rPr lang="hr-HR" dirty="0"/>
              <a:t> Suite  </a:t>
            </a:r>
            <a:r>
              <a:rPr lang="hr-HR" u="sng" dirty="0">
                <a:hlinkClick r:id="rId3"/>
              </a:rPr>
              <a:t>http://tsusiatsoftware.net/jts/main.html)</a:t>
            </a:r>
            <a:r>
              <a:rPr lang="hr-HR" dirty="0"/>
              <a:t>). JTS pruža potpunu, dosljednu, </a:t>
            </a:r>
            <a:r>
              <a:rPr lang="hr-HR" dirty="0" err="1"/>
              <a:t>robustnu</a:t>
            </a:r>
            <a:r>
              <a:rPr lang="hr-HR" dirty="0"/>
              <a:t> provedbu temeljnih algoritama za obradu linearne geometrije na 2-dimenzionalnoj kartezijanskoj </a:t>
            </a:r>
            <a:r>
              <a:rPr lang="hr-HR" dirty="0" smtClean="0"/>
              <a:t>ravnini.</a:t>
            </a: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01806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Geografsko informacijski sustavi i 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endParaRPr lang="hr-HR" dirty="0"/>
          </a:p>
          <a:p>
            <a:r>
              <a:rPr lang="hr-HR" dirty="0" smtClean="0"/>
              <a:t>Najveći </a:t>
            </a:r>
            <a:r>
              <a:rPr lang="hr-HR" dirty="0"/>
              <a:t>broj korisnika ipak ne izrađuje prostorne objekte unutar sustava R, već najčešće u GIS-u pripremljene prostorne objekte unosi u sustav R radi analize i vizualizacije</a:t>
            </a:r>
            <a:r>
              <a:rPr lang="hr-HR" dirty="0" smtClean="0"/>
              <a:t>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39017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Prostorni podaci u GIS sustavima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Predstavljaju </a:t>
            </a:r>
            <a:r>
              <a:rPr lang="hr-HR" dirty="0"/>
              <a:t>stvarne predmete </a:t>
            </a:r>
            <a:r>
              <a:rPr lang="hr-HR" dirty="0" smtClean="0"/>
              <a:t>kao </a:t>
            </a:r>
            <a:r>
              <a:rPr lang="hr-HR" dirty="0"/>
              <a:t>što su ceste, uporaba zemljišta, visina, stabala, putova, itd</a:t>
            </a:r>
            <a:r>
              <a:rPr lang="hr-HR" dirty="0" smtClean="0"/>
              <a:t>.</a:t>
            </a:r>
          </a:p>
          <a:p>
            <a:r>
              <a:rPr lang="hr-HR" dirty="0" smtClean="0"/>
              <a:t>Mogu </a:t>
            </a:r>
            <a:r>
              <a:rPr lang="hr-HR" dirty="0"/>
              <a:t>predstavljati i lokacije neke pojave ili izmjerenog fenomena, npr. lokacije pojava munja ili zabilježeno kretanje neke </a:t>
            </a:r>
            <a:r>
              <a:rPr lang="hr-HR" dirty="0" smtClean="0"/>
              <a:t>životinje.</a:t>
            </a:r>
            <a:endParaRPr lang="hr-HR" dirty="0"/>
          </a:p>
          <a:p>
            <a:r>
              <a:rPr lang="hr-HR" dirty="0" smtClean="0"/>
              <a:t>Realne objekte možemo podijeliti na</a:t>
            </a:r>
          </a:p>
          <a:p>
            <a:pPr lvl="1"/>
            <a:r>
              <a:rPr lang="hr-HR" dirty="0" smtClean="0"/>
              <a:t>diskretni </a:t>
            </a:r>
            <a:r>
              <a:rPr lang="hr-HR" dirty="0"/>
              <a:t>objekti </a:t>
            </a:r>
            <a:r>
              <a:rPr lang="hr-HR" dirty="0" smtClean="0"/>
              <a:t>(stabla</a:t>
            </a:r>
            <a:r>
              <a:rPr lang="hr-HR" dirty="0"/>
              <a:t>, </a:t>
            </a:r>
            <a:r>
              <a:rPr lang="hr-HR" dirty="0" smtClean="0"/>
              <a:t>kuće, općina) </a:t>
            </a:r>
            <a:r>
              <a:rPr lang="hr-HR" dirty="0"/>
              <a:t>i </a:t>
            </a:r>
            <a:endParaRPr lang="hr-HR" dirty="0" smtClean="0"/>
          </a:p>
          <a:p>
            <a:pPr lvl="1"/>
            <a:r>
              <a:rPr lang="hr-HR" dirty="0" smtClean="0"/>
              <a:t>kontinuirane </a:t>
            </a:r>
            <a:r>
              <a:rPr lang="hr-HR" dirty="0"/>
              <a:t>površine </a:t>
            </a:r>
            <a:r>
              <a:rPr lang="hr-HR" dirty="0" smtClean="0"/>
              <a:t>(količine </a:t>
            </a:r>
            <a:r>
              <a:rPr lang="hr-HR" dirty="0"/>
              <a:t>oborina ili nadmorska visina)</a:t>
            </a:r>
          </a:p>
          <a:p>
            <a:r>
              <a:rPr lang="hr-HR" dirty="0"/>
              <a:t>Tradicionalno, postoje dvije osnovne metode koje se koriste za pohranu </a:t>
            </a:r>
            <a:r>
              <a:rPr lang="hr-HR" dirty="0" smtClean="0"/>
              <a:t>podataka:</a:t>
            </a:r>
          </a:p>
          <a:p>
            <a:pPr lvl="1"/>
            <a:r>
              <a:rPr lang="hr-HR" dirty="0"/>
              <a:t>vektorska prezentacija razvijena prvenstveno radi diskretnih </a:t>
            </a:r>
            <a:r>
              <a:rPr lang="hr-HR" dirty="0" smtClean="0"/>
              <a:t>pojava te</a:t>
            </a:r>
          </a:p>
          <a:p>
            <a:pPr lvl="1"/>
            <a:r>
              <a:rPr lang="hr-HR" dirty="0" smtClean="0"/>
              <a:t> </a:t>
            </a:r>
            <a:r>
              <a:rPr lang="hr-HR" dirty="0"/>
              <a:t>rasterska (površine) radi prikaza kontinuiranih pojava u prirodi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57572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Tradicionalni načini prikaza prostornih objekata</a:t>
            </a:r>
            <a:endParaRPr lang="hr-HR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Osnovni modeli prikaza objekata u </a:t>
            </a:r>
            <a:r>
              <a:rPr lang="hr-HR" dirty="0" smtClean="0"/>
              <a:t>prostoru: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1190452" y="1899918"/>
          <a:ext cx="4545965" cy="167640"/>
        </p:xfrm>
        <a:graphic>
          <a:graphicData uri="http://schemas.openxmlformats.org/drawingml/2006/table">
            <a:tbl>
              <a:tblPr firstRow="1" firstCol="1" bandRow="1"/>
              <a:tblGrid>
                <a:gridCol w="1515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5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57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hr-HR" sz="1100" kern="5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Vektorski prikaz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hr-HR" sz="1100" kern="5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hr-HR" sz="1100" kern="5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Rasterski prikaz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2547284" y="2421229"/>
          <a:ext cx="1515110" cy="1339403"/>
        </p:xfrm>
        <a:graphic>
          <a:graphicData uri="http://schemas.openxmlformats.org/drawingml/2006/table">
            <a:tbl>
              <a:tblPr firstRow="1" firstCol="1" bandRow="1"/>
              <a:tblGrid>
                <a:gridCol w="1515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6772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hr-HR" sz="1100" kern="5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Točke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8033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hr-HR" sz="1100" kern="5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Linije</a:t>
                      </a:r>
                      <a:endParaRPr lang="hr-HR" sz="1100" kern="5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598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hr-HR" sz="1100" kern="5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Površine </a:t>
                      </a:r>
                      <a:r>
                        <a:rPr lang="hr-HR" sz="1100" kern="5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(poligoni)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 descr="vector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0452" y="2298732"/>
            <a:ext cx="9144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 descr="raster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6576" y="2184432"/>
            <a:ext cx="8382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4553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Model, prikaz realnog svijeta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Oba modela prikaza podataka samo su pojednostavljeni prikaz realnog svijeta.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 descr="gis_layers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1250" y="2031777"/>
            <a:ext cx="2095500" cy="24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8604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Vektorska prezentacija </a:t>
            </a:r>
            <a:r>
              <a:rPr lang="pl-PL" dirty="0"/>
              <a:t>prostornih podataka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r-HR" dirty="0"/>
              <a:t>Prema suštini pojave u prirodi </a:t>
            </a:r>
            <a:r>
              <a:rPr lang="hr-HR" dirty="0" smtClean="0"/>
              <a:t>vektorske podatke dijelimo</a:t>
            </a:r>
          </a:p>
          <a:p>
            <a:pPr lvl="1"/>
            <a:r>
              <a:rPr lang="hr-HR" dirty="0"/>
              <a:t>p</a:t>
            </a:r>
            <a:r>
              <a:rPr lang="hr-HR" dirty="0" smtClean="0"/>
              <a:t>odatke </a:t>
            </a:r>
            <a:r>
              <a:rPr lang="hr-HR" dirty="0"/>
              <a:t>bez dimenzija (predstavljanje točkom), </a:t>
            </a:r>
            <a:endParaRPr lang="hr-HR" dirty="0" smtClean="0"/>
          </a:p>
          <a:p>
            <a:pPr lvl="1"/>
            <a:r>
              <a:rPr lang="hr-HR" dirty="0" smtClean="0"/>
              <a:t>jednodimenzionalne </a:t>
            </a:r>
            <a:r>
              <a:rPr lang="hr-HR" dirty="0"/>
              <a:t>(predstavljane linijama) te </a:t>
            </a:r>
            <a:endParaRPr lang="hr-HR" dirty="0" smtClean="0"/>
          </a:p>
          <a:p>
            <a:pPr lvl="1"/>
            <a:r>
              <a:rPr lang="hr-HR" dirty="0" smtClean="0"/>
              <a:t>dvodimenzionalne </a:t>
            </a:r>
            <a:r>
              <a:rPr lang="hr-HR" dirty="0"/>
              <a:t>površine (predstavljene poligonima). </a:t>
            </a:r>
            <a:endParaRPr lang="hr-HR" dirty="0" smtClean="0"/>
          </a:p>
          <a:p>
            <a:r>
              <a:rPr lang="hr-HR" dirty="0"/>
              <a:t>Prednosti vektorske prezentacije podataka:</a:t>
            </a:r>
          </a:p>
          <a:p>
            <a:pPr lvl="1"/>
            <a:r>
              <a:rPr lang="hr-HR" dirty="0" smtClean="0"/>
              <a:t>podaci </a:t>
            </a:r>
            <a:r>
              <a:rPr lang="hr-HR" dirty="0"/>
              <a:t>se prikazuju u originalnoj rezoluciji i obliku bez gubitka </a:t>
            </a:r>
            <a:r>
              <a:rPr lang="hr-HR" dirty="0" smtClean="0"/>
              <a:t>informacije,</a:t>
            </a:r>
            <a:endParaRPr lang="hr-HR" dirty="0"/>
          </a:p>
          <a:p>
            <a:pPr lvl="1"/>
            <a:r>
              <a:rPr lang="hr-HR" dirty="0"/>
              <a:t>g</a:t>
            </a:r>
            <a:r>
              <a:rPr lang="hr-HR" dirty="0" smtClean="0"/>
              <a:t>rafički </a:t>
            </a:r>
            <a:r>
              <a:rPr lang="hr-HR" dirty="0"/>
              <a:t>prikaz vrlo podsjeća na tradicionalni izgled geografske </a:t>
            </a:r>
            <a:r>
              <a:rPr lang="hr-HR" dirty="0" smtClean="0"/>
              <a:t>karte,</a:t>
            </a:r>
            <a:endParaRPr lang="hr-HR" dirty="0"/>
          </a:p>
          <a:p>
            <a:pPr lvl="1"/>
            <a:r>
              <a:rPr lang="hr-HR" dirty="0"/>
              <a:t>z</a:t>
            </a:r>
            <a:r>
              <a:rPr lang="hr-HR" dirty="0" smtClean="0"/>
              <a:t>a </a:t>
            </a:r>
            <a:r>
              <a:rPr lang="hr-HR" dirty="0"/>
              <a:t>jedan prostorni objekt moguće je čuvati velik broj </a:t>
            </a:r>
            <a:r>
              <a:rPr lang="hr-HR" dirty="0" smtClean="0"/>
              <a:t>informacija,</a:t>
            </a:r>
            <a:endParaRPr lang="hr-HR" dirty="0"/>
          </a:p>
          <a:p>
            <a:pPr lvl="1"/>
            <a:r>
              <a:rPr lang="hr-HR" dirty="0"/>
              <a:t>e</a:t>
            </a:r>
            <a:r>
              <a:rPr lang="hr-HR" dirty="0" smtClean="0"/>
              <a:t>fikasno </a:t>
            </a:r>
            <a:r>
              <a:rPr lang="hr-HR" dirty="0"/>
              <a:t>definiranje topologije.</a:t>
            </a:r>
          </a:p>
          <a:p>
            <a:r>
              <a:rPr lang="hr-HR" dirty="0"/>
              <a:t>Nedostaci vektorskog prikaza</a:t>
            </a:r>
          </a:p>
          <a:p>
            <a:pPr lvl="1"/>
            <a:r>
              <a:rPr lang="hr-HR" dirty="0"/>
              <a:t>p</a:t>
            </a:r>
            <a:r>
              <a:rPr lang="hr-HR" dirty="0" smtClean="0"/>
              <a:t>otrebno </a:t>
            </a:r>
            <a:r>
              <a:rPr lang="hr-HR" dirty="0"/>
              <a:t>znatno više memorije za čuvanje </a:t>
            </a:r>
            <a:r>
              <a:rPr lang="hr-HR" dirty="0" smtClean="0"/>
              <a:t>informacije,</a:t>
            </a:r>
            <a:endParaRPr lang="hr-HR" dirty="0"/>
          </a:p>
          <a:p>
            <a:pPr lvl="1"/>
            <a:r>
              <a:rPr lang="hr-HR" dirty="0"/>
              <a:t>t</a:t>
            </a:r>
            <a:r>
              <a:rPr lang="hr-HR" dirty="0" smtClean="0"/>
              <a:t>eško </a:t>
            </a:r>
            <a:r>
              <a:rPr lang="hr-HR" dirty="0"/>
              <a:t>provođenje </a:t>
            </a:r>
            <a:r>
              <a:rPr lang="hr-HR" dirty="0" smtClean="0"/>
              <a:t>analiza,</a:t>
            </a:r>
            <a:endParaRPr lang="hr-HR" dirty="0"/>
          </a:p>
          <a:p>
            <a:pPr lvl="1"/>
            <a:r>
              <a:rPr lang="hr-HR" dirty="0" smtClean="0"/>
              <a:t>teško </a:t>
            </a:r>
            <a:r>
              <a:rPr lang="hr-HR" dirty="0"/>
              <a:t>je prikazati kontinuirane pojave u </a:t>
            </a:r>
            <a:r>
              <a:rPr lang="hr-HR" dirty="0" smtClean="0"/>
              <a:t>prirodi,</a:t>
            </a:r>
            <a:endParaRPr lang="hr-HR" dirty="0"/>
          </a:p>
          <a:p>
            <a:pPr lvl="1"/>
            <a:r>
              <a:rPr lang="hr-HR" dirty="0" smtClean="0"/>
              <a:t>upravljanje </a:t>
            </a:r>
            <a:r>
              <a:rPr lang="hr-HR" dirty="0"/>
              <a:t>objektima nije </a:t>
            </a:r>
            <a:r>
              <a:rPr lang="hr-HR" dirty="0" smtClean="0"/>
              <a:t>jednostavno,</a:t>
            </a:r>
            <a:endParaRPr lang="hr-HR" dirty="0"/>
          </a:p>
          <a:p>
            <a:pPr lvl="1"/>
            <a:r>
              <a:rPr lang="hr-HR" dirty="0"/>
              <a:t>s</a:t>
            </a:r>
            <a:r>
              <a:rPr lang="hr-HR" dirty="0" smtClean="0"/>
              <a:t>truktura </a:t>
            </a:r>
            <a:r>
              <a:rPr lang="hr-HR" dirty="0"/>
              <a:t>je vrlo kompleksna.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869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ESRI </a:t>
            </a:r>
            <a:r>
              <a:rPr lang="hr-HR" i="1" dirty="0" err="1"/>
              <a:t>Shapefile</a:t>
            </a:r>
            <a:r>
              <a:rPr lang="hr-HR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r-HR" dirty="0" smtClean="0"/>
              <a:t>Izvorno </a:t>
            </a:r>
            <a:r>
              <a:rPr lang="hr-HR" dirty="0"/>
              <a:t>osmislila kompanija </a:t>
            </a:r>
            <a:r>
              <a:rPr lang="hr-HR" dirty="0" smtClean="0"/>
              <a:t>ESRI kao </a:t>
            </a:r>
            <a:r>
              <a:rPr lang="hr-HR" dirty="0"/>
              <a:t>otvorenu specifikaciju za </a:t>
            </a:r>
            <a:r>
              <a:rPr lang="hr-HR" dirty="0" err="1"/>
              <a:t>interoperabilnost</a:t>
            </a:r>
            <a:r>
              <a:rPr lang="hr-HR" dirty="0"/>
              <a:t> podataka između različitih softverskih </a:t>
            </a:r>
            <a:r>
              <a:rPr lang="hr-HR" dirty="0" smtClean="0"/>
              <a:t>proizvoda,</a:t>
            </a:r>
          </a:p>
          <a:p>
            <a:r>
              <a:rPr lang="hr-HR" dirty="0"/>
              <a:t>popularni vektorski format prostornih podataka za GIS </a:t>
            </a:r>
            <a:r>
              <a:rPr lang="hr-HR" dirty="0" smtClean="0"/>
              <a:t>softver,</a:t>
            </a:r>
          </a:p>
          <a:p>
            <a:r>
              <a:rPr lang="hr-HR" dirty="0"/>
              <a:t>prvenstveno opisuje geometriju osnovnih prostornih objekata kao što su točka, linija i </a:t>
            </a:r>
            <a:r>
              <a:rPr lang="hr-HR" dirty="0" smtClean="0"/>
              <a:t>poligon,</a:t>
            </a:r>
          </a:p>
          <a:p>
            <a:r>
              <a:rPr lang="hr-HR" dirty="0" smtClean="0"/>
              <a:t>svaki objekt </a:t>
            </a:r>
            <a:r>
              <a:rPr lang="hr-HR" dirty="0"/>
              <a:t>sadržava neke od atributa koji ga opisuju </a:t>
            </a:r>
            <a:r>
              <a:rPr lang="hr-HR" dirty="0" smtClean="0"/>
              <a:t>(redni </a:t>
            </a:r>
            <a:r>
              <a:rPr lang="hr-HR" dirty="0"/>
              <a:t>broju, duljini, površini </a:t>
            </a:r>
            <a:r>
              <a:rPr lang="hr-HR" dirty="0" smtClean="0"/>
              <a:t>…),</a:t>
            </a:r>
          </a:p>
          <a:p>
            <a:r>
              <a:rPr lang="hr-HR" dirty="0"/>
              <a:t>danas je neformalni standard (nikad odobren od strane OGC) za vektorsku prezentaciju okoline</a:t>
            </a:r>
            <a:endParaRPr lang="hr-HR" dirty="0" smtClean="0"/>
          </a:p>
          <a:p>
            <a:endParaRPr lang="hr-HR" dirty="0" smtClean="0"/>
          </a:p>
          <a:p>
            <a:endParaRPr lang="hr-HR" dirty="0"/>
          </a:p>
          <a:p>
            <a:endParaRPr lang="hr-HR" dirty="0" smtClean="0"/>
          </a:p>
          <a:p>
            <a:pPr marL="0" indent="0">
              <a:buNone/>
            </a:pPr>
            <a:r>
              <a:rPr lang="hr-HR" sz="1100" dirty="0" err="1"/>
              <a:t>Interoperabilnost</a:t>
            </a:r>
            <a:r>
              <a:rPr lang="hr-HR" sz="1100" dirty="0"/>
              <a:t> (međudjelovanje) podrazumijeva mogućnost kombiniranja skupova prostornih podataka i međudjelovanje usluga bez ponavljajuće manualne intervencije, tako da je rezultat dosljedan i da je dobivena dodana vrijednost skupa podataka i usluga.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186" y="3142828"/>
            <a:ext cx="1410511" cy="62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2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Struktura ESRI </a:t>
            </a:r>
            <a:r>
              <a:rPr lang="hr-HR" dirty="0" err="1" smtClean="0"/>
              <a:t>shp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r>
              <a:rPr lang="hr-HR" dirty="0" smtClean="0"/>
              <a:t>Skup </a:t>
            </a:r>
            <a:r>
              <a:rPr lang="hr-HR" dirty="0"/>
              <a:t>od nekoliko datoteka jednakog imena, ali različitih ekstenzija od kojih su sljedeće tri obavezne i pohranjuju:</a:t>
            </a:r>
          </a:p>
          <a:p>
            <a:pPr lvl="1"/>
            <a:r>
              <a:rPr lang="hr-HR" dirty="0" err="1"/>
              <a:t>ime.shp</a:t>
            </a:r>
            <a:r>
              <a:rPr lang="hr-HR" dirty="0"/>
              <a:t> – informacije o grafici odnosno oblicima prostornih objekata</a:t>
            </a:r>
          </a:p>
          <a:p>
            <a:pPr lvl="1"/>
            <a:r>
              <a:rPr lang="hr-HR" dirty="0" err="1"/>
              <a:t>ime.dbf</a:t>
            </a:r>
            <a:r>
              <a:rPr lang="hr-HR" dirty="0"/>
              <a:t> – bazu podataka o prostornim objektima</a:t>
            </a:r>
          </a:p>
          <a:p>
            <a:pPr lvl="1"/>
            <a:r>
              <a:rPr lang="hr-HR" dirty="0" err="1"/>
              <a:t>ime.shx</a:t>
            </a:r>
            <a:r>
              <a:rPr lang="hr-HR" dirty="0"/>
              <a:t> – skup indeksa prostornih objekata.</a:t>
            </a:r>
          </a:p>
          <a:p>
            <a:endParaRPr lang="hr-HR" dirty="0" smtClean="0"/>
          </a:p>
          <a:p>
            <a:r>
              <a:rPr lang="hr-HR" dirty="0" smtClean="0"/>
              <a:t>Postoji </a:t>
            </a:r>
            <a:r>
              <a:rPr lang="hr-HR" dirty="0"/>
              <a:t>još cijeli niz opcionalnih </a:t>
            </a:r>
            <a:r>
              <a:rPr lang="hr-HR" dirty="0" smtClean="0"/>
              <a:t>datoteka:</a:t>
            </a:r>
          </a:p>
          <a:p>
            <a:r>
              <a:rPr lang="hr-HR" dirty="0" smtClean="0"/>
              <a:t>…</a:t>
            </a:r>
          </a:p>
          <a:p>
            <a:pPr lvl="1"/>
            <a:r>
              <a:rPr lang="hr-HR" dirty="0" err="1"/>
              <a:t>ime.prj</a:t>
            </a:r>
            <a:r>
              <a:rPr lang="hr-HR" dirty="0"/>
              <a:t> -  projekcijski format, koordinatni sustav i projekcijski parametri.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80580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Google!</a:t>
            </a:r>
            <a:endParaRPr lang="hr-HR" dirty="0"/>
          </a:p>
        </p:txBody>
      </p:sp>
      <p:pic>
        <p:nvPicPr>
          <p:cNvPr id="5" name="Content Placeholder 4" descr="ask_google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640286" y="1681461"/>
            <a:ext cx="3611361" cy="2262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034710297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Rasterska </a:t>
            </a:r>
            <a:r>
              <a:rPr lang="pl-PL" dirty="0"/>
              <a:t>prezentacija prostornih podataka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r-HR" dirty="0"/>
              <a:t>Površine ili rasteri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rasters</a:t>
            </a:r>
            <a:r>
              <a:rPr lang="hr-HR" dirty="0"/>
              <a:t>, </a:t>
            </a:r>
            <a:r>
              <a:rPr lang="hr-HR" i="1" dirty="0" err="1"/>
              <a:t>grids</a:t>
            </a:r>
            <a:r>
              <a:rPr lang="hr-HR" dirty="0"/>
              <a:t>) sastoje se od matrice ćelija (</a:t>
            </a:r>
            <a:r>
              <a:rPr lang="hr-HR" dirty="0" err="1"/>
              <a:t>piksela</a:t>
            </a:r>
            <a:r>
              <a:rPr lang="hr-HR" dirty="0"/>
              <a:t>) organiziranih u retke i stupce (mrežu, 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grid</a:t>
            </a:r>
            <a:r>
              <a:rPr lang="hr-HR" dirty="0"/>
              <a:t>) gdje svaka ćelija nosi informaciju o vrijednosti atributa na toj lokaciji</a:t>
            </a:r>
            <a:r>
              <a:rPr lang="hr-HR" dirty="0" smtClean="0"/>
              <a:t>.</a:t>
            </a:r>
          </a:p>
          <a:p>
            <a:r>
              <a:rPr lang="hr-HR" dirty="0" smtClean="0"/>
              <a:t>Jedan raster može nositi informaciju samo o jednom atributu.</a:t>
            </a:r>
          </a:p>
          <a:p>
            <a:r>
              <a:rPr lang="hr-HR" dirty="0"/>
              <a:t>Prednosti rasterskog načina prikaza podataka su:</a:t>
            </a:r>
          </a:p>
          <a:p>
            <a:pPr lvl="1"/>
            <a:r>
              <a:rPr lang="hr-HR" dirty="0"/>
              <a:t>geografski položaj svake ćelije je određen</a:t>
            </a:r>
          </a:p>
          <a:p>
            <a:pPr lvl="1"/>
            <a:r>
              <a:rPr lang="hr-HR" dirty="0"/>
              <a:t>vrlo je jednostavna struktura podataka</a:t>
            </a:r>
          </a:p>
          <a:p>
            <a:pPr lvl="1"/>
            <a:r>
              <a:rPr lang="hr-HR" dirty="0"/>
              <a:t>jednostavne su analize</a:t>
            </a:r>
          </a:p>
          <a:p>
            <a:pPr lvl="1"/>
            <a:r>
              <a:rPr lang="hr-HR" dirty="0"/>
              <a:t>metode preklapanja i spajanja su efikasne i jednostavne</a:t>
            </a:r>
          </a:p>
          <a:p>
            <a:pPr lvl="1"/>
            <a:r>
              <a:rPr lang="hr-HR" dirty="0"/>
              <a:t>jednostavno je akumuliranje informacija putem skeniranja.</a:t>
            </a:r>
          </a:p>
          <a:p>
            <a:r>
              <a:rPr lang="hr-HR" dirty="0"/>
              <a:t>Mane rasterskog načina prikaza su:</a:t>
            </a:r>
          </a:p>
          <a:p>
            <a:pPr lvl="1"/>
            <a:r>
              <a:rPr lang="hr-HR" dirty="0"/>
              <a:t>rezolucija</a:t>
            </a:r>
          </a:p>
          <a:p>
            <a:pPr lvl="1"/>
            <a:r>
              <a:rPr lang="hr-HR" dirty="0"/>
              <a:t>teško je prikazati linearne strukture</a:t>
            </a:r>
          </a:p>
          <a:p>
            <a:pPr lvl="1"/>
            <a:r>
              <a:rPr lang="hr-HR" dirty="0"/>
              <a:t>teško je čuvati veći broj atributa za istu prostornu jedinicu.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66682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Formati </a:t>
            </a:r>
            <a:r>
              <a:rPr lang="hr-HR" dirty="0"/>
              <a:t>stranih rasterskih podataka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Jednostavnija struktura od </a:t>
            </a:r>
            <a:r>
              <a:rPr lang="hr-HR" dirty="0"/>
              <a:t>vektorskih podataka</a:t>
            </a:r>
            <a:r>
              <a:rPr lang="hr-HR" dirty="0" smtClean="0"/>
              <a:t>.</a:t>
            </a:r>
          </a:p>
          <a:p>
            <a:r>
              <a:rPr lang="hr-HR" dirty="0" smtClean="0"/>
              <a:t>Broj </a:t>
            </a:r>
            <a:r>
              <a:rPr lang="hr-HR" dirty="0"/>
              <a:t>različitih rasterskih formata znatno je </a:t>
            </a:r>
            <a:r>
              <a:rPr lang="hr-HR" dirty="0" smtClean="0"/>
              <a:t>veći. </a:t>
            </a:r>
          </a:p>
          <a:p>
            <a:r>
              <a:rPr lang="hr-HR" dirty="0" smtClean="0"/>
              <a:t>Iz </a:t>
            </a:r>
            <a:r>
              <a:rPr lang="hr-HR" dirty="0"/>
              <a:t>tog razloga nećemo ovom prilikom davati njihov </a:t>
            </a:r>
            <a:r>
              <a:rPr lang="hr-HR" dirty="0" smtClean="0"/>
              <a:t>pregled.</a:t>
            </a:r>
          </a:p>
          <a:p>
            <a:r>
              <a:rPr lang="hr-HR" dirty="0"/>
              <a:t>Gotovo svi poznati rasterski formati mogu se unijeti u sustav R putem konverzijskih biblioteka formiranih u R-pakete.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60183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OS SAGA GIS </a:t>
            </a:r>
            <a:endParaRPr lang="hr-HR" dirty="0"/>
          </a:p>
        </p:txBody>
      </p:sp>
      <p:pic>
        <p:nvPicPr>
          <p:cNvPr id="2050" name="Picture 2" descr="http://4.bp.blogspot.com/-CBEWCwyOtag/UboZL1Zi8wI/AAAAAAAAEU8/FWczN9uFo-M/s1600/saga-logo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986" y="1447252"/>
            <a:ext cx="4351991" cy="238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51007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OS SAGA GIS 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3074" name="Picture 2" descr="http://live.osgeo.org/_images/saga_guiover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316" y="1369219"/>
            <a:ext cx="3980184" cy="321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27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RStudio</a:t>
            </a:r>
            <a:r>
              <a:rPr lang="hr-HR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endParaRPr lang="hr-HR" dirty="0"/>
          </a:p>
          <a:p>
            <a:endParaRPr lang="hr-HR" dirty="0" smtClean="0"/>
          </a:p>
          <a:p>
            <a:endParaRPr lang="hr-HR" dirty="0"/>
          </a:p>
          <a:p>
            <a:r>
              <a:rPr lang="hr-HR" dirty="0" smtClean="0"/>
              <a:t>Radi </a:t>
            </a:r>
            <a:r>
              <a:rPr lang="hr-HR" dirty="0"/>
              <a:t>preglednosti kôda, od sada ćemo pripremljene programe otvarati u programu </a:t>
            </a:r>
            <a:r>
              <a:rPr lang="hr-HR" i="1" dirty="0" err="1"/>
              <a:t>RStudio</a:t>
            </a:r>
            <a:r>
              <a:rPr lang="hr-HR" dirty="0"/>
              <a:t>. Otvorite </a:t>
            </a:r>
            <a:r>
              <a:rPr lang="hr-HR" i="1" dirty="0" err="1"/>
              <a:t>RStudio</a:t>
            </a:r>
            <a:r>
              <a:rPr lang="hr-HR" dirty="0"/>
              <a:t>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41040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Geopozicioniranje</a:t>
            </a:r>
            <a:endParaRPr lang="hr-HR" dirty="0"/>
          </a:p>
        </p:txBody>
      </p:sp>
      <p:pic>
        <p:nvPicPr>
          <p:cNvPr id="11268" name="Picture 4" descr="https://encrypted-tbn2.gstatic.com/images?q=tbn:ANd9GcQuRGDHD2KA6z9GK356GsSw4nX40e_jFTXKyj_ZboXKYmPd4TA9bQ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149" y="1949879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52468" b="27045"/>
          <a:stretch/>
        </p:blipFill>
        <p:spPr>
          <a:xfrm>
            <a:off x="3571267" y="1949879"/>
            <a:ext cx="2396956" cy="230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4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t-long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6847" y="2687532"/>
            <a:ext cx="2222458" cy="1945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Geopozicioniranje</a:t>
            </a:r>
            <a:r>
              <a:rPr lang="hr-HR" dirty="0" smtClean="0"/>
              <a:t> </a:t>
            </a:r>
            <a:r>
              <a:rPr lang="hr-HR" dirty="0"/>
              <a:t>i lokalne koordinate - projekcije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Radi jednoznačnog definiranje položaja na Zemlji </a:t>
            </a:r>
            <a:r>
              <a:rPr lang="hr-HR" dirty="0" err="1"/>
              <a:t>superponirana</a:t>
            </a:r>
            <a:r>
              <a:rPr lang="hr-HR" dirty="0"/>
              <a:t> zamišljena mreža linija, meridijana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longitude</a:t>
            </a:r>
            <a:r>
              <a:rPr lang="hr-HR" dirty="0"/>
              <a:t>, </a:t>
            </a:r>
            <a:r>
              <a:rPr lang="hr-HR" i="1" dirty="0" err="1"/>
              <a:t>lon</a:t>
            </a:r>
            <a:r>
              <a:rPr lang="hr-HR" dirty="0"/>
              <a:t>) i paralela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latitude</a:t>
            </a:r>
            <a:r>
              <a:rPr lang="hr-HR" dirty="0"/>
              <a:t>, </a:t>
            </a:r>
            <a:r>
              <a:rPr lang="hr-HR" i="1" dirty="0" err="1"/>
              <a:t>lat</a:t>
            </a:r>
            <a:r>
              <a:rPr lang="hr-HR" dirty="0" smtClean="0"/>
              <a:t>).</a:t>
            </a:r>
          </a:p>
          <a:p>
            <a:r>
              <a:rPr lang="hr-HR" b="1" dirty="0" err="1"/>
              <a:t>Geoid</a:t>
            </a:r>
            <a:r>
              <a:rPr lang="hr-HR" dirty="0"/>
              <a:t> je površina Zemlje (oceana) bez utjecaja vjetrova i plima.</a:t>
            </a:r>
          </a:p>
          <a:p>
            <a:r>
              <a:rPr lang="hr-HR" b="1" dirty="0"/>
              <a:t>Elipsoid</a:t>
            </a:r>
            <a:r>
              <a:rPr lang="hr-HR" dirty="0"/>
              <a:t> (sferoid) je aproksimacija oblika Zemlje geometrijskim tijelom, uglavnom elipsoidnog oblika</a:t>
            </a:r>
            <a:r>
              <a:rPr lang="hr-HR" dirty="0" smtClean="0"/>
              <a:t>.</a:t>
            </a:r>
          </a:p>
          <a:p>
            <a:r>
              <a:rPr lang="hr-HR" dirty="0"/>
              <a:t>Geografska dužina (</a:t>
            </a:r>
            <a:r>
              <a:rPr lang="hr-HR" i="1" dirty="0" err="1"/>
              <a:t>lon</a:t>
            </a:r>
            <a:r>
              <a:rPr lang="hr-HR" dirty="0"/>
              <a:t>, λ) je kut od ravnine </a:t>
            </a:r>
          </a:p>
          <a:p>
            <a:pPr marL="0" indent="0">
              <a:buNone/>
            </a:pPr>
            <a:r>
              <a:rPr lang="hr-HR" dirty="0" smtClean="0"/>
              <a:t>   početnog </a:t>
            </a:r>
            <a:r>
              <a:rPr lang="hr-HR" dirty="0"/>
              <a:t>meridijana do ravnine meridijana </a:t>
            </a:r>
          </a:p>
          <a:p>
            <a:pPr marL="0" indent="0">
              <a:buNone/>
            </a:pPr>
            <a:r>
              <a:rPr lang="hr-HR" dirty="0"/>
              <a:t> </a:t>
            </a:r>
            <a:r>
              <a:rPr lang="hr-HR" dirty="0" smtClean="0"/>
              <a:t>  zadane </a:t>
            </a:r>
            <a:r>
              <a:rPr lang="hr-HR" dirty="0"/>
              <a:t>točke. </a:t>
            </a:r>
          </a:p>
          <a:p>
            <a:r>
              <a:rPr lang="hr-HR" dirty="0"/>
              <a:t>Geografska širina (</a:t>
            </a:r>
            <a:r>
              <a:rPr lang="hr-HR" i="1" dirty="0" err="1"/>
              <a:t>lat</a:t>
            </a:r>
            <a:r>
              <a:rPr lang="hr-HR" dirty="0"/>
              <a:t>, φ) je kut od ravnine</a:t>
            </a:r>
          </a:p>
          <a:p>
            <a:pPr marL="0" indent="0">
              <a:buNone/>
            </a:pPr>
            <a:r>
              <a:rPr lang="hr-HR" dirty="0" smtClean="0"/>
              <a:t>   ekvatora </a:t>
            </a:r>
            <a:r>
              <a:rPr lang="hr-HR" dirty="0"/>
              <a:t>do ravnine paralele zadane točke.</a:t>
            </a:r>
          </a:p>
          <a:p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29794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World </a:t>
            </a:r>
            <a:r>
              <a:rPr lang="hr-HR" dirty="0" err="1"/>
              <a:t>Geodetic</a:t>
            </a:r>
            <a:r>
              <a:rPr lang="hr-HR" dirty="0"/>
              <a:t> System (WGS)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S</a:t>
            </a:r>
            <a:r>
              <a:rPr lang="hr-HR" dirty="0" smtClean="0"/>
              <a:t>tandardni </a:t>
            </a:r>
            <a:r>
              <a:rPr lang="hr-HR" dirty="0"/>
              <a:t>elipsoid kojim se opisuje izgled Zemlje (EPSG kôd 4326), a centar mu je smješten u centru mase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 descr="global &amp; local ellipsoids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86377" y="1856523"/>
            <a:ext cx="2215168" cy="1440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refsurface_geoid_itc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57226" y="3469557"/>
            <a:ext cx="40005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6597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Predstavljanje trodimenzionalnog tijela dvodimenzionalnom kartom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Prebacivanje informacije o lokaciji nekog objekta s trodimenzionalnog tijela na dvodimenzionalnu kartu zahtijeva projekciju. Projekcije su u svojoj biti zahtjevni matematički izračuni koji geografske koordinate (φ , λ) mjerene na referentnom </a:t>
            </a:r>
            <a:r>
              <a:rPr lang="hr-HR" dirty="0" err="1"/>
              <a:t>geoidu</a:t>
            </a:r>
            <a:r>
              <a:rPr lang="hr-HR" dirty="0"/>
              <a:t>, prebacuju u dvodimenzionalni koordinatni sustav (projiciraju) ili dodatno prebacuju koordinate u novi 3D sustav (transformacija koordinata ako je lokalno najbolji elipsoid različit od elipsoida na kojem su φ, λ izmjereni) pa tek onda projiciraju na ravninu</a:t>
            </a:r>
            <a:r>
              <a:rPr lang="hr-HR" dirty="0" smtClean="0"/>
              <a:t>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335" y="2733573"/>
            <a:ext cx="2490281" cy="178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Transformiranje koordinata</a:t>
            </a:r>
            <a:endParaRPr lang="hr-HR" dirty="0"/>
          </a:p>
        </p:txBody>
      </p:sp>
      <p:pic>
        <p:nvPicPr>
          <p:cNvPr id="6146" name="Picture 2" descr="http://kartoweb.itc.nl/geometrics/Bitmaps/coordtrans%20datum%20shifts1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549" y="1845510"/>
            <a:ext cx="2049496" cy="128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6148" name="Picture 4" descr="http://kartoweb.itc.nl/geometrics/Bitmaps/coordtrans%20geocentric%20datumtrans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1" y="1845510"/>
            <a:ext cx="3119409" cy="128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41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Specijalizirane konferencije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hr-HR" u="sng" dirty="0" smtClean="0">
              <a:hlinkClick r:id=""/>
            </a:endParaRPr>
          </a:p>
          <a:p>
            <a:pPr marL="0" indent="0" algn="ctr">
              <a:buNone/>
            </a:pPr>
            <a:r>
              <a:rPr lang="hr-HR" u="sng" dirty="0" smtClean="0">
                <a:hlinkClick r:id=""/>
              </a:rPr>
              <a:t>http</a:t>
            </a:r>
            <a:r>
              <a:rPr lang="hr-HR" u="sng" dirty="0">
                <a:hlinkClick r:id="rId2"/>
              </a:rPr>
              <a:t>://</a:t>
            </a:r>
            <a:r>
              <a:rPr lang="hr-HR" u="sng" dirty="0" smtClean="0">
                <a:hlinkClick r:id="rId2"/>
              </a:rPr>
              <a:t>www.r-project.org/conferences.html</a:t>
            </a:r>
            <a:endParaRPr lang="hr-HR" u="sng" dirty="0" smtClean="0"/>
          </a:p>
          <a:p>
            <a:pPr lvl="0"/>
            <a:endParaRPr lang="hr-HR" b="1" dirty="0" smtClean="0"/>
          </a:p>
          <a:p>
            <a:pPr lvl="0"/>
            <a:r>
              <a:rPr lang="hr-HR" b="1" dirty="0" err="1" smtClean="0"/>
              <a:t>useR</a:t>
            </a:r>
            <a:r>
              <a:rPr lang="hr-HR" b="1" dirty="0"/>
              <a:t>!</a:t>
            </a:r>
            <a:r>
              <a:rPr lang="hr-HR" dirty="0"/>
              <a:t> </a:t>
            </a:r>
            <a:r>
              <a:rPr lang="hr-HR" u="sng" dirty="0"/>
              <a:t>Konferencija</a:t>
            </a:r>
            <a:r>
              <a:rPr lang="hr-HR" dirty="0"/>
              <a:t> – forum korisnika R sustava </a:t>
            </a:r>
          </a:p>
          <a:p>
            <a:pPr lvl="0"/>
            <a:endParaRPr lang="hr-HR" b="1" dirty="0" smtClean="0"/>
          </a:p>
          <a:p>
            <a:pPr lvl="0"/>
            <a:r>
              <a:rPr lang="hr-HR" b="1" dirty="0" smtClean="0"/>
              <a:t>DSC </a:t>
            </a:r>
            <a:r>
              <a:rPr lang="hr-HR" dirty="0"/>
              <a:t>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u="sng" dirty="0" err="1"/>
              <a:t>Directions</a:t>
            </a:r>
            <a:r>
              <a:rPr lang="hr-HR" i="1" dirty="0"/>
              <a:t> </a:t>
            </a:r>
            <a:r>
              <a:rPr lang="hr-HR" i="1" dirty="0" err="1"/>
              <a:t>in</a:t>
            </a:r>
            <a:r>
              <a:rPr lang="hr-HR" i="1" dirty="0"/>
              <a:t> </a:t>
            </a:r>
            <a:r>
              <a:rPr lang="hr-HR" i="1" dirty="0" err="1"/>
              <a:t>Statistical</a:t>
            </a:r>
            <a:r>
              <a:rPr lang="hr-HR" i="1" dirty="0"/>
              <a:t> </a:t>
            </a:r>
            <a:r>
              <a:rPr lang="hr-HR" i="1" dirty="0" err="1"/>
              <a:t>Computing</a:t>
            </a:r>
            <a:r>
              <a:rPr lang="hr-HR" dirty="0"/>
              <a:t> ) - konferencija koja okuplja programere statističkog softvera i istraživača u statističkom računalstvu koji su usredotočeni na sustav R, ali nije isključivo posvećena sustavu R. Cilj konferencije je osigurati platformu za razmjenu ideja o zbivanjima u statističkom računalstvu.</a:t>
            </a:r>
          </a:p>
          <a:p>
            <a:pPr marL="0" indent="0" algn="ctr">
              <a:buNone/>
            </a:pPr>
            <a:endParaRPr lang="hr-HR" dirty="0" smtClean="0"/>
          </a:p>
          <a:p>
            <a:pPr marL="0" indent="0" algn="ctr">
              <a:buNone/>
            </a:pP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1827188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Projiciranje</a:t>
            </a:r>
            <a:endParaRPr lang="hr-HR" dirty="0"/>
          </a:p>
        </p:txBody>
      </p:sp>
      <p:pic>
        <p:nvPicPr>
          <p:cNvPr id="5122" name="Picture 2" descr="http://kartoweb.itc.nl/geometrics/Bitmaps/coordtrans%20projection%20change1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421" y="1447286"/>
            <a:ext cx="4776871" cy="306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60883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Tipovi projekcija</a:t>
            </a:r>
            <a:endParaRPr lang="hr-HR" dirty="0"/>
          </a:p>
        </p:txBody>
      </p:sp>
      <p:pic>
        <p:nvPicPr>
          <p:cNvPr id="5" name="Content Placeholder 4" descr="projekcije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5763" y="1744003"/>
            <a:ext cx="3225555" cy="1501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6" name="Picture 5" descr="mappro_transversal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2531" y="1854558"/>
            <a:ext cx="2445846" cy="1390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806342" y="3091484"/>
          <a:ext cx="5915026" cy="228600"/>
        </p:xfrm>
        <a:graphic>
          <a:graphicData uri="http://schemas.openxmlformats.org/drawingml/2006/table">
            <a:tbl>
              <a:tblPr firstRow="1" firstCol="1" bandRow="1"/>
              <a:tblGrid>
                <a:gridCol w="9114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14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14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9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05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6621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hr-HR" sz="1000" kern="5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a</a:t>
                      </a:r>
                      <a:r>
                        <a:rPr lang="hr-HR" sz="1000" kern="5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) cilindrična</a:t>
                      </a:r>
                    </a:p>
                  </a:txBody>
                  <a:tcPr marL="65540" marR="6554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hr-HR" sz="1000" kern="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b) konična</a:t>
                      </a:r>
                    </a:p>
                  </a:txBody>
                  <a:tcPr marL="65540" marR="6554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hr-HR" sz="1000" kern="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c) azimutalna</a:t>
                      </a:r>
                    </a:p>
                  </a:txBody>
                  <a:tcPr marL="65540" marR="6554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755" algn="ctr">
                        <a:lnSpc>
                          <a:spcPct val="150000"/>
                        </a:lnSpc>
                        <a:spcBef>
                          <a:spcPts val="595"/>
                        </a:spcBef>
                        <a:spcAft>
                          <a:spcPts val="595"/>
                        </a:spcAft>
                      </a:pPr>
                      <a:r>
                        <a:rPr lang="hr-HR" sz="1000" kern="5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a1) poprečna cilindrična</a:t>
                      </a:r>
                    </a:p>
                  </a:txBody>
                  <a:tcPr marL="65540" marR="6554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755" algn="ctr">
                        <a:lnSpc>
                          <a:spcPct val="150000"/>
                        </a:lnSpc>
                        <a:spcBef>
                          <a:spcPts val="595"/>
                        </a:spcBef>
                        <a:spcAft>
                          <a:spcPts val="595"/>
                        </a:spcAft>
                      </a:pPr>
                      <a:r>
                        <a:rPr lang="hr-HR" sz="1000" kern="5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b1) poprečna </a:t>
                      </a:r>
                      <a:r>
                        <a:rPr lang="hr-HR" sz="1000" kern="50" dirty="0" err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konična</a:t>
                      </a:r>
                      <a:endParaRPr lang="hr-HR" sz="1000" kern="5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5540" marR="6554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550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Prostorni </a:t>
            </a:r>
            <a:r>
              <a:rPr lang="pl-PL" dirty="0"/>
              <a:t>podaci u sustavu </a:t>
            </a:r>
            <a:r>
              <a:rPr lang="pl-PL" dirty="0" smtClean="0"/>
              <a:t>R – R kao GIS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U sklopu GIS-a se nad / s prostornim podacima mogu obavljati sljedeće radnje: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čuvanje </a:t>
            </a:r>
            <a:r>
              <a:rPr lang="hr-HR" dirty="0"/>
              <a:t>i ponovna uporaba</a:t>
            </a:r>
          </a:p>
          <a:p>
            <a:pPr lvl="1"/>
            <a:r>
              <a:rPr lang="hr-HR" dirty="0"/>
              <a:t>vizualizacija</a:t>
            </a:r>
          </a:p>
          <a:p>
            <a:pPr lvl="1"/>
            <a:r>
              <a:rPr lang="hr-HR" dirty="0"/>
              <a:t>manipulacija (npr. prebacivanje u drugi format i pohrana)</a:t>
            </a:r>
          </a:p>
          <a:p>
            <a:pPr lvl="1"/>
            <a:r>
              <a:rPr lang="hr-HR" dirty="0"/>
              <a:t>analiza i modeliranje (analiza atributa iz baze podataka / analiza svojstava koja proizlaze iz geometrija objekata.</a:t>
            </a:r>
          </a:p>
          <a:p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Kako </a:t>
            </a:r>
            <a:r>
              <a:rPr lang="hr-HR" dirty="0"/>
              <a:t>se sve navedene radnje mogu obavljati i u sustavu R, to ga čini alatom koji može preuzeti funkcije standardnih GIS-alata, posebno u operacijama preklapanja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overlay</a:t>
            </a:r>
            <a:r>
              <a:rPr lang="hr-HR" dirty="0"/>
              <a:t>) i grupiranja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aggregate</a:t>
            </a:r>
            <a:r>
              <a:rPr lang="hr-HR" dirty="0"/>
              <a:t>).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64982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Struktura </a:t>
            </a:r>
            <a:r>
              <a:rPr lang="pl-PL" dirty="0"/>
              <a:t>prostornih podataka u sustavu 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8585" lvl="2">
              <a:spcBef>
                <a:spcPts val="563"/>
              </a:spcBef>
            </a:pPr>
            <a:r>
              <a:rPr lang="hr-HR" sz="1350" dirty="0" smtClean="0"/>
              <a:t>U jeziku S, a time i u jeziku R ne postoji urođena klasa za reprezentaciju ovakvih podataka.</a:t>
            </a:r>
          </a:p>
          <a:p>
            <a:pPr marL="128585" lvl="2">
              <a:spcBef>
                <a:spcPts val="563"/>
              </a:spcBef>
            </a:pPr>
            <a:r>
              <a:rPr lang="hr-HR" sz="1350" dirty="0"/>
              <a:t>F</a:t>
            </a:r>
            <a:r>
              <a:rPr lang="hr-HR" sz="1350" dirty="0" smtClean="0"/>
              <a:t>leksibilnost </a:t>
            </a:r>
            <a:r>
              <a:rPr lang="hr-HR" sz="1350" dirty="0"/>
              <a:t>S/R-jezika omogućuje jednostavno stvaranje novih klasa (sustav objekata S3 i S4), metoda i paketa, tako je i došlo do razvoja </a:t>
            </a:r>
            <a:r>
              <a:rPr lang="hr-HR" sz="1350" dirty="0" smtClean="0"/>
              <a:t>prostorno i prostorno-vremenskih klasa </a:t>
            </a:r>
            <a:r>
              <a:rPr lang="hr-HR" sz="1350" dirty="0"/>
              <a:t>i </a:t>
            </a:r>
            <a:r>
              <a:rPr lang="hr-HR" sz="1350" dirty="0" smtClean="0"/>
              <a:t>metoda.</a:t>
            </a:r>
          </a:p>
          <a:p>
            <a:pPr marL="128585" lvl="2">
              <a:spcBef>
                <a:spcPts val="563"/>
              </a:spcBef>
            </a:pPr>
            <a:r>
              <a:rPr lang="hr-HR" sz="1350" dirty="0"/>
              <a:t>2003. godine </a:t>
            </a:r>
            <a:r>
              <a:rPr lang="hr-HR" sz="1350" dirty="0" smtClean="0"/>
              <a:t>pokrenut je </a:t>
            </a:r>
            <a:r>
              <a:rPr lang="hr-HR" sz="1350" dirty="0"/>
              <a:t>razvoj skupa klasa i </a:t>
            </a:r>
            <a:r>
              <a:rPr lang="hr-HR" sz="1350" dirty="0" smtClean="0"/>
              <a:t>metoda za prostorne podatke.</a:t>
            </a:r>
          </a:p>
          <a:p>
            <a:pPr marL="128585" lvl="2">
              <a:spcBef>
                <a:spcPts val="563"/>
              </a:spcBef>
            </a:pPr>
            <a:r>
              <a:rPr lang="hr-HR" sz="1350" dirty="0"/>
              <a:t>Applied </a:t>
            </a:r>
            <a:r>
              <a:rPr lang="hr-HR" sz="1350" dirty="0" err="1"/>
              <a:t>Spatial</a:t>
            </a:r>
            <a:r>
              <a:rPr lang="hr-HR" sz="1350" dirty="0"/>
              <a:t> Data </a:t>
            </a:r>
            <a:r>
              <a:rPr lang="hr-HR" sz="1350" dirty="0" err="1"/>
              <a:t>Analysis</a:t>
            </a:r>
            <a:r>
              <a:rPr lang="hr-HR" sz="1350" dirty="0"/>
              <a:t> </a:t>
            </a:r>
            <a:r>
              <a:rPr lang="hr-HR" sz="1350" dirty="0" err="1"/>
              <a:t>with</a:t>
            </a:r>
            <a:r>
              <a:rPr lang="hr-HR" sz="1350" dirty="0"/>
              <a:t> R (ASDAR </a:t>
            </a:r>
            <a:r>
              <a:rPr lang="hr-HR" sz="1350" dirty="0" err="1"/>
              <a:t>Bivand</a:t>
            </a:r>
            <a:r>
              <a:rPr lang="hr-HR" sz="1350" dirty="0"/>
              <a:t> et.al. 2008) (</a:t>
            </a:r>
            <a:r>
              <a:rPr lang="hr-HR" sz="1350" u="sng" dirty="0">
                <a:hlinkClick r:id="rId2"/>
              </a:rPr>
              <a:t>http://www.asdar-book.org</a:t>
            </a:r>
            <a:r>
              <a:rPr lang="hr-HR" sz="1350" u="sng" dirty="0" smtClean="0">
                <a:hlinkClick r:id="rId2"/>
              </a:rPr>
              <a:t>/</a:t>
            </a:r>
            <a:r>
              <a:rPr lang="hr-HR" sz="1350" u="sng" dirty="0" smtClean="0"/>
              <a:t>)</a:t>
            </a:r>
          </a:p>
          <a:p>
            <a:pPr marL="128585" lvl="2">
              <a:spcBef>
                <a:spcPts val="563"/>
              </a:spcBef>
            </a:pPr>
            <a:r>
              <a:rPr lang="hr-HR" sz="1350" dirty="0"/>
              <a:t>Paket „</a:t>
            </a:r>
            <a:r>
              <a:rPr lang="hr-HR" sz="1350" dirty="0" err="1"/>
              <a:t>gstat</a:t>
            </a:r>
            <a:r>
              <a:rPr lang="hr-HR" sz="1350" dirty="0"/>
              <a:t>“ jedan je od prvih adaptiranih za kreirane klase prostornih objekata u sustavu R. </a:t>
            </a:r>
            <a:endParaRPr lang="hr-HR" sz="1350" b="1" dirty="0" smtClean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7211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Paket </a:t>
            </a:r>
            <a:r>
              <a:rPr lang="hr-HR" dirty="0"/>
              <a:t>"</a:t>
            </a:r>
            <a:r>
              <a:rPr lang="hr-HR" dirty="0" err="1"/>
              <a:t>sp</a:t>
            </a:r>
            <a:r>
              <a:rPr lang="hr-HR" dirty="0"/>
              <a:t>"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r-HR" dirty="0"/>
              <a:t>Ovaj paket osigurava klase i metode za rad s prostornim podacima u jeziku S. </a:t>
            </a:r>
            <a:endParaRPr lang="hr-HR" dirty="0" smtClean="0"/>
          </a:p>
          <a:p>
            <a:r>
              <a:rPr lang="hr-HR" dirty="0" smtClean="0"/>
              <a:t>Paket </a:t>
            </a:r>
            <a:r>
              <a:rPr lang="hr-HR" dirty="0"/>
              <a:t>ne nudi analitiku, ali omogućuje da se uneseni podaci ne trebaju restrukturirati za analizu. </a:t>
            </a:r>
            <a:endParaRPr lang="hr-HR" dirty="0" smtClean="0"/>
          </a:p>
          <a:p>
            <a:r>
              <a:rPr lang="hr-HR" dirty="0" smtClean="0"/>
              <a:t>Strukture </a:t>
            </a:r>
            <a:r>
              <a:rPr lang="hr-HR" dirty="0"/>
              <a:t>objekata koje su razvijene unutar paketa "SP" su vrste S4. Za ove objekte razvijene su  generičke metode, i to za</a:t>
            </a:r>
            <a:r>
              <a:rPr lang="hr-HR" dirty="0" smtClean="0"/>
              <a:t>:</a:t>
            </a:r>
          </a:p>
          <a:p>
            <a:pPr lvl="1"/>
            <a:r>
              <a:rPr lang="hr-HR" dirty="0" smtClean="0"/>
              <a:t>Točke</a:t>
            </a:r>
          </a:p>
          <a:p>
            <a:pPr lvl="1"/>
            <a:r>
              <a:rPr lang="hr-HR" dirty="0" smtClean="0"/>
              <a:t>Linije</a:t>
            </a:r>
          </a:p>
          <a:p>
            <a:pPr lvl="1"/>
            <a:r>
              <a:rPr lang="hr-HR" dirty="0" smtClean="0"/>
              <a:t>Poligone</a:t>
            </a:r>
          </a:p>
          <a:p>
            <a:pPr lvl="1"/>
            <a:r>
              <a:rPr lang="hr-HR" dirty="0" smtClean="0"/>
              <a:t>Površine </a:t>
            </a:r>
            <a:endParaRPr lang="hr-HR" dirty="0"/>
          </a:p>
          <a:p>
            <a:r>
              <a:rPr lang="hr-HR" dirty="0"/>
              <a:t>U svojoj osnovi svi se prostorni objekti, kako ih definira paket "</a:t>
            </a:r>
            <a:r>
              <a:rPr lang="hr-HR" dirty="0" err="1"/>
              <a:t>sp</a:t>
            </a:r>
            <a:r>
              <a:rPr lang="hr-HR" dirty="0"/>
              <a:t>" mogu svesti na osnovu: </a:t>
            </a:r>
            <a:r>
              <a:rPr lang="hr-HR" i="1" dirty="0" err="1"/>
              <a:t>Spatial</a:t>
            </a:r>
            <a:r>
              <a:rPr lang="hr-HR" i="1" dirty="0"/>
              <a:t>*</a:t>
            </a:r>
            <a:r>
              <a:rPr lang="hr-HR" i="1" dirty="0" err="1"/>
              <a:t>DataFrames</a:t>
            </a:r>
            <a:r>
              <a:rPr lang="hr-HR" dirty="0"/>
              <a:t>, što znači prostornu, geometrijsku komponentu, i njima pripadajuće vrijednosti atributa, kako smo već i definirali prostorne objekte ranije</a:t>
            </a:r>
            <a:r>
              <a:rPr lang="hr-HR" dirty="0" smtClean="0"/>
              <a:t>.</a:t>
            </a:r>
          </a:p>
          <a:p>
            <a:r>
              <a:rPr lang="hr-HR" dirty="0"/>
              <a:t>Spajanje grafičke komponente s adekvatnim podacima u setu podataka radi se putem </a:t>
            </a:r>
            <a:r>
              <a:rPr lang="hr-HR" b="1" dirty="0"/>
              <a:t>jedinstvenog identifikatora </a:t>
            </a:r>
            <a:r>
              <a:rPr lang="hr-HR" dirty="0"/>
              <a:t>koji se mora pojaviti u oba objekta.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07714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Vektorske strukture (točke) – paket „</a:t>
            </a:r>
            <a:r>
              <a:rPr lang="hr-HR" dirty="0" err="1" smtClean="0"/>
              <a:t>sp</a:t>
            </a:r>
            <a:r>
              <a:rPr lang="hr-HR" dirty="0" smtClean="0"/>
              <a:t>”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Elementi od kojih se sastoji vektorski točkasti  prostorni objekt.</a:t>
            </a:r>
          </a:p>
          <a:p>
            <a:endParaRPr lang="hr-HR" dirty="0"/>
          </a:p>
          <a:p>
            <a:pPr marL="0" indent="0">
              <a:buNone/>
            </a:pPr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 descr="points_structure_bivand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3462" y="2072295"/>
            <a:ext cx="4791075" cy="197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8826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Vektorske strukture – paket „</a:t>
            </a:r>
            <a:r>
              <a:rPr lang="hr-HR" dirty="0" err="1" smtClean="0"/>
              <a:t>sp</a:t>
            </a:r>
            <a:r>
              <a:rPr lang="hr-HR" dirty="0" smtClean="0"/>
              <a:t>”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Elementi od </a:t>
            </a:r>
            <a:r>
              <a:rPr lang="hr-HR" dirty="0"/>
              <a:t>kojih se sastoji vektorski </a:t>
            </a:r>
            <a:r>
              <a:rPr lang="hr-HR" dirty="0" smtClean="0"/>
              <a:t>linijski/poligonski  </a:t>
            </a:r>
            <a:r>
              <a:rPr lang="hr-HR" dirty="0"/>
              <a:t>prostorni objekt.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6" name="Picture 5" descr="lines_polygons_structure_bivand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24519" y="1669812"/>
            <a:ext cx="3763794" cy="2658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3908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Rasterske strukture – paket „</a:t>
            </a:r>
            <a:r>
              <a:rPr lang="hr-HR" dirty="0" err="1" smtClean="0"/>
              <a:t>sp</a:t>
            </a:r>
            <a:r>
              <a:rPr lang="hr-HR" dirty="0" smtClean="0"/>
              <a:t>”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Elementi od </a:t>
            </a:r>
            <a:r>
              <a:rPr lang="hr-HR" dirty="0"/>
              <a:t>kojih se sastoji vektorski </a:t>
            </a:r>
            <a:r>
              <a:rPr lang="hr-HR" dirty="0" smtClean="0"/>
              <a:t>linijski/poligonski  </a:t>
            </a:r>
            <a:r>
              <a:rPr lang="hr-HR" dirty="0"/>
              <a:t>prostorni objekt.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7" name="Picture 6" descr="grids_structure_bivand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9512" y="1671813"/>
            <a:ext cx="4498975" cy="2792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0637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Napravimo prostorni objekt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Otvorite u </a:t>
            </a:r>
            <a:r>
              <a:rPr lang="hr-HR" dirty="0" err="1"/>
              <a:t>RStudiju</a:t>
            </a:r>
            <a:r>
              <a:rPr lang="hr-HR" dirty="0"/>
              <a:t> program naziva "</a:t>
            </a:r>
            <a:r>
              <a:rPr lang="hr-HR" b="1" dirty="0" err="1"/>
              <a:t>upoznavanje_meuse.R</a:t>
            </a:r>
            <a:r>
              <a:rPr lang="hr-HR" dirty="0"/>
              <a:t>". </a:t>
            </a:r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hr-HR" dirty="0"/>
              <a:t>(</a:t>
            </a:r>
            <a:r>
              <a:rPr lang="hr-HR" dirty="0" err="1"/>
              <a:t>sp</a:t>
            </a:r>
            <a:r>
              <a:rPr lang="hr-HR" dirty="0"/>
              <a:t>)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hr-HR" dirty="0"/>
              <a:t>(</a:t>
            </a:r>
            <a:r>
              <a:rPr lang="hr-HR" dirty="0" err="1"/>
              <a:t>meuse</a:t>
            </a:r>
            <a:r>
              <a:rPr lang="hr-HR" dirty="0"/>
              <a:t>)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hr-HR" dirty="0"/>
              <a:t>(</a:t>
            </a:r>
            <a:r>
              <a:rPr lang="hr-HR" dirty="0" err="1"/>
              <a:t>meuse</a:t>
            </a:r>
            <a:r>
              <a:rPr lang="hr-HR" dirty="0"/>
              <a:t>)</a:t>
            </a: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50861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Strukture </a:t>
            </a:r>
            <a:r>
              <a:rPr lang="hr-HR" dirty="0" err="1" smtClean="0"/>
              <a:t>Spatial</a:t>
            </a:r>
            <a:r>
              <a:rPr lang="hr-HR" dirty="0" smtClean="0"/>
              <a:t>*</a:t>
            </a:r>
            <a:r>
              <a:rPr lang="hr-HR" dirty="0" err="1" smtClean="0"/>
              <a:t>DataFrame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hr-HR" b="1" dirty="0" smtClean="0"/>
              <a:t>&gt;</a:t>
            </a:r>
            <a:r>
              <a:rPr lang="hr-HR" b="1" dirty="0" err="1" smtClean="0"/>
              <a:t>coordinates</a:t>
            </a:r>
            <a:r>
              <a:rPr lang="hr-HR" b="1" dirty="0" smtClean="0"/>
              <a:t>(</a:t>
            </a:r>
            <a:r>
              <a:rPr lang="hr-HR" b="1" dirty="0" err="1" smtClean="0"/>
              <a:t>meuse</a:t>
            </a:r>
            <a:r>
              <a:rPr lang="hr-HR" b="1" dirty="0" smtClean="0"/>
              <a:t>) &lt;- ~</a:t>
            </a:r>
            <a:r>
              <a:rPr lang="hr-HR" b="1" dirty="0" err="1" smtClean="0"/>
              <a:t>x+y</a:t>
            </a:r>
            <a:endParaRPr lang="hr-HR" b="1" dirty="0" smtClean="0"/>
          </a:p>
          <a:p>
            <a:endParaRPr lang="hr-HR" dirty="0" smtClean="0"/>
          </a:p>
          <a:p>
            <a:r>
              <a:rPr lang="hr-HR" dirty="0" smtClean="0"/>
              <a:t>Klase objekata</a:t>
            </a:r>
            <a:r>
              <a:rPr lang="hr-HR" b="1" dirty="0" smtClean="0"/>
              <a:t> </a:t>
            </a:r>
            <a:r>
              <a:rPr lang="hr-HR" b="1" dirty="0" err="1" smtClean="0"/>
              <a:t>Spatial</a:t>
            </a:r>
            <a:r>
              <a:rPr lang="hr-HR" b="1" dirty="0" smtClean="0"/>
              <a:t>*</a:t>
            </a:r>
            <a:r>
              <a:rPr lang="hr-HR" b="1" dirty="0" err="1" smtClean="0"/>
              <a:t>DataFrame</a:t>
            </a:r>
            <a:r>
              <a:rPr lang="hr-HR" b="1" i="1" dirty="0" smtClean="0"/>
              <a:t> </a:t>
            </a:r>
            <a:r>
              <a:rPr lang="hr-HR" dirty="0" smtClean="0"/>
              <a:t>imaju </a:t>
            </a:r>
            <a:r>
              <a:rPr lang="hr-HR" dirty="0"/>
              <a:t>pet </a:t>
            </a:r>
            <a:r>
              <a:rPr lang="hr-HR" dirty="0" smtClean="0"/>
              <a:t>isječaka (</a:t>
            </a:r>
            <a:r>
              <a:rPr lang="hr-HR" dirty="0" err="1" smtClean="0"/>
              <a:t>eng</a:t>
            </a:r>
            <a:r>
              <a:rPr lang="hr-HR" dirty="0" smtClean="0"/>
              <a:t>. </a:t>
            </a:r>
            <a:r>
              <a:rPr lang="hr-HR" dirty="0" err="1"/>
              <a:t>s</a:t>
            </a:r>
            <a:r>
              <a:rPr lang="hr-HR" dirty="0" err="1" smtClean="0"/>
              <a:t>lot</a:t>
            </a:r>
            <a:r>
              <a:rPr lang="hr-HR" dirty="0" smtClean="0"/>
              <a:t>) – čuvanje specifičnih informacija za tu klasu objekta.</a:t>
            </a:r>
          </a:p>
          <a:p>
            <a:pPr lvl="1"/>
            <a:r>
              <a:rPr lang="hr-HR" b="1" dirty="0"/>
              <a:t>@</a:t>
            </a:r>
            <a:r>
              <a:rPr lang="hr-HR" b="1" dirty="0" smtClean="0"/>
              <a:t>data </a:t>
            </a:r>
            <a:r>
              <a:rPr lang="hr-HR" dirty="0" smtClean="0"/>
              <a:t>- ovaj </a:t>
            </a:r>
            <a:r>
              <a:rPr lang="hr-HR" dirty="0"/>
              <a:t>isječak sadrži set podataka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/>
              <a:t>data </a:t>
            </a:r>
            <a:r>
              <a:rPr lang="hr-HR" i="1" dirty="0" err="1" smtClean="0"/>
              <a:t>frame</a:t>
            </a:r>
            <a:r>
              <a:rPr lang="hr-HR" i="1" dirty="0" smtClean="0"/>
              <a:t>);</a:t>
            </a:r>
            <a:endParaRPr lang="hr-HR" dirty="0"/>
          </a:p>
          <a:p>
            <a:pPr lvl="1"/>
            <a:r>
              <a:rPr lang="hr-HR" b="1" dirty="0"/>
              <a:t>@</a:t>
            </a:r>
            <a:r>
              <a:rPr lang="hr-HR" b="1" dirty="0" err="1" smtClean="0"/>
              <a:t>coords.nrs</a:t>
            </a:r>
            <a:r>
              <a:rPr lang="hr-HR" b="1" dirty="0" smtClean="0"/>
              <a:t> </a:t>
            </a:r>
            <a:r>
              <a:rPr lang="hr-HR" dirty="0" smtClean="0"/>
              <a:t>- informacija </a:t>
            </a:r>
            <a:r>
              <a:rPr lang="hr-HR" dirty="0"/>
              <a:t>o rednom broju varijabli u setu podataka koje su definirane kao </a:t>
            </a:r>
            <a:r>
              <a:rPr lang="hr-HR" dirty="0" smtClean="0"/>
              <a:t>koordinate;</a:t>
            </a:r>
            <a:endParaRPr lang="hr-HR" dirty="0"/>
          </a:p>
          <a:p>
            <a:pPr lvl="1"/>
            <a:r>
              <a:rPr lang="hr-HR" b="1" dirty="0"/>
              <a:t>@</a:t>
            </a:r>
            <a:r>
              <a:rPr lang="hr-HR" b="1" dirty="0" err="1" smtClean="0"/>
              <a:t>coords</a:t>
            </a:r>
            <a:r>
              <a:rPr lang="hr-HR" b="1" dirty="0" smtClean="0"/>
              <a:t> </a:t>
            </a:r>
            <a:r>
              <a:rPr lang="hr-HR" dirty="0" smtClean="0"/>
              <a:t>– same vrijednosti koordinata;</a:t>
            </a:r>
          </a:p>
          <a:p>
            <a:pPr lvl="1"/>
            <a:r>
              <a:rPr lang="hr-HR" b="1" dirty="0" smtClean="0"/>
              <a:t>@</a:t>
            </a:r>
            <a:r>
              <a:rPr lang="hr-HR" b="1" dirty="0" err="1" smtClean="0"/>
              <a:t>bbox</a:t>
            </a:r>
            <a:r>
              <a:rPr lang="hr-HR" b="1" dirty="0" smtClean="0"/>
              <a:t> </a:t>
            </a:r>
            <a:r>
              <a:rPr lang="hr-HR" dirty="0" smtClean="0"/>
              <a:t>- prostorni </a:t>
            </a:r>
            <a:r>
              <a:rPr lang="hr-HR" dirty="0"/>
              <a:t>obuhvat </a:t>
            </a:r>
            <a:endParaRPr lang="hr-HR" dirty="0" smtClean="0"/>
          </a:p>
          <a:p>
            <a:pPr lvl="1"/>
            <a:r>
              <a:rPr lang="hr-HR" b="1" dirty="0" smtClean="0"/>
              <a:t>@proj4string </a:t>
            </a:r>
            <a:r>
              <a:rPr lang="hr-HR" dirty="0" smtClean="0"/>
              <a:t>- Informacija o projekciji podataka – formalna klasa </a:t>
            </a:r>
            <a:r>
              <a:rPr lang="hr-HR" i="1" dirty="0" smtClean="0"/>
              <a:t>CRS</a:t>
            </a:r>
            <a:r>
              <a:rPr lang="hr-HR" dirty="0" smtClean="0"/>
              <a:t> preuzeta iz paketa "</a:t>
            </a:r>
            <a:r>
              <a:rPr lang="hr-HR" dirty="0" err="1" smtClean="0"/>
              <a:t>sp</a:t>
            </a:r>
            <a:r>
              <a:rPr lang="hr-HR" dirty="0" smtClean="0"/>
              <a:t>". </a:t>
            </a:r>
          </a:p>
          <a:p>
            <a:pPr marL="0" lvl="0" indent="0">
              <a:buNone/>
            </a:pPr>
            <a:r>
              <a:rPr lang="hr-HR" sz="1100" dirty="0" smtClean="0"/>
              <a:t>CRS() je funkcija koja je sučelje na PROJ.4 biblioteku projekcijskih sustava. Klasa je definirana kao NA vrijednost unutar "</a:t>
            </a:r>
            <a:r>
              <a:rPr lang="hr-HR" sz="1100" dirty="0" err="1" smtClean="0"/>
              <a:t>sp</a:t>
            </a:r>
            <a:r>
              <a:rPr lang="hr-HR" sz="1100" dirty="0" smtClean="0"/>
              <a:t>" paketa. Ako je unutar našeg sustava dostupna GDAL biblioteka tj. paket "</a:t>
            </a:r>
            <a:r>
              <a:rPr lang="hr-HR" sz="1100" dirty="0" err="1" smtClean="0"/>
              <a:t>rgdal</a:t>
            </a:r>
            <a:r>
              <a:rPr lang="hr-HR" sz="1100" dirty="0" smtClean="0"/>
              <a:t>", tada je moguće povezivanje prostornih podataka s koordinatnim referentnim sustavima. Argumenti se moraju dati u nekim od određenih formata kao što je PROJ.4 format, ESRI ili EPSG format (</a:t>
            </a:r>
            <a:r>
              <a:rPr lang="hr-HR" sz="1100" u="sng" dirty="0" smtClean="0">
                <a:hlinkClick r:id="rId2"/>
              </a:rPr>
              <a:t>http://www.spatialreference.org/</a:t>
            </a:r>
            <a:r>
              <a:rPr lang="hr-HR" sz="1100" dirty="0" smtClean="0"/>
              <a:t>).</a:t>
            </a:r>
          </a:p>
          <a:p>
            <a:endParaRPr lang="hr-HR" dirty="0"/>
          </a:p>
          <a:p>
            <a:pPr marL="0" indent="0">
              <a:buNone/>
            </a:pPr>
            <a:endParaRPr lang="hr-HR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97060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Literatura </a:t>
            </a:r>
            <a:r>
              <a:rPr lang="pt-BR" dirty="0"/>
              <a:t>o sustavu 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Zaduženje osnovne </a:t>
            </a:r>
            <a:r>
              <a:rPr lang="hr-HR" dirty="0"/>
              <a:t>grupa suradnika za razvoj sustava R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/>
              <a:t>R Core Team</a:t>
            </a:r>
            <a:r>
              <a:rPr lang="hr-HR" dirty="0" smtClean="0"/>
              <a:t>)</a:t>
            </a:r>
          </a:p>
          <a:p>
            <a:r>
              <a:rPr lang="hr-HR" dirty="0"/>
              <a:t>Velika količina slobodno dostupne </a:t>
            </a:r>
            <a:r>
              <a:rPr lang="hr-HR" dirty="0" smtClean="0"/>
              <a:t>literature (Windows):</a:t>
            </a:r>
          </a:p>
          <a:p>
            <a:pPr marL="0" indent="0" algn="ctr">
              <a:buNone/>
            </a:pPr>
            <a:r>
              <a:rPr lang="hr-HR" u="sng" dirty="0">
                <a:hlinkClick r:id="rId2"/>
              </a:rPr>
              <a:t>http://</a:t>
            </a:r>
            <a:r>
              <a:rPr lang="hr-HR" u="sng" dirty="0" smtClean="0">
                <a:hlinkClick r:id="rId2"/>
              </a:rPr>
              <a:t>cran.r-project.org/manuals.html</a:t>
            </a:r>
            <a:endParaRPr lang="hr-HR" u="sng" dirty="0" smtClean="0"/>
          </a:p>
          <a:p>
            <a:pPr algn="just"/>
            <a:r>
              <a:rPr lang="hr-HR" dirty="0" smtClean="0"/>
              <a:t>Na jezicima koji nisu engleski:</a:t>
            </a:r>
            <a:endParaRPr lang="hr-HR" u="sng" dirty="0" smtClean="0">
              <a:hlinkClick r:id=""/>
            </a:endParaRPr>
          </a:p>
          <a:p>
            <a:pPr marL="0" indent="0" algn="ctr">
              <a:buNone/>
            </a:pPr>
            <a:r>
              <a:rPr lang="hr-HR" u="sng" dirty="0" smtClean="0">
                <a:hlinkClick r:id=""/>
              </a:rPr>
              <a:t>http</a:t>
            </a:r>
            <a:r>
              <a:rPr lang="hr-HR" u="sng" dirty="0">
                <a:hlinkClick r:id="rId3"/>
              </a:rPr>
              <a:t>://cran.r-project.org/other-docs.html</a:t>
            </a:r>
            <a:endParaRPr lang="hr-HR" u="sng" dirty="0" smtClean="0"/>
          </a:p>
          <a:p>
            <a:r>
              <a:rPr lang="hr-HR" dirty="0" smtClean="0"/>
              <a:t>Na hrvatskom jeziku:</a:t>
            </a:r>
          </a:p>
          <a:p>
            <a:pPr lvl="1"/>
            <a:r>
              <a:rPr lang="hr-HR" b="1" dirty="0"/>
              <a:t>Uvod u korištenje R-a </a:t>
            </a:r>
            <a:r>
              <a:rPr lang="hr-HR" dirty="0"/>
              <a:t>(2004) Damir Kasum i Tarzan </a:t>
            </a:r>
            <a:r>
              <a:rPr lang="hr-HR" dirty="0" err="1" smtClean="0"/>
              <a:t>Legović</a:t>
            </a:r>
            <a:r>
              <a:rPr lang="hr-HR" dirty="0" smtClean="0"/>
              <a:t> </a:t>
            </a:r>
            <a:r>
              <a:rPr lang="hr-HR" dirty="0"/>
              <a:t>s Instituta Ruđer Bošković preveli su knjigu “</a:t>
            </a:r>
            <a:r>
              <a:rPr lang="hr-HR" dirty="0" err="1"/>
              <a:t>An</a:t>
            </a:r>
            <a:r>
              <a:rPr lang="hr-HR" dirty="0"/>
              <a:t> </a:t>
            </a:r>
            <a:r>
              <a:rPr lang="hr-HR" dirty="0" err="1"/>
              <a:t>introduction</a:t>
            </a:r>
            <a:r>
              <a:rPr lang="hr-HR" dirty="0"/>
              <a:t> to R” autorskog tima W.N. </a:t>
            </a:r>
            <a:r>
              <a:rPr lang="hr-HR" dirty="0" err="1"/>
              <a:t>Venables</a:t>
            </a:r>
            <a:r>
              <a:rPr lang="hr-HR" dirty="0"/>
              <a:t>, D.M. Smith i osnovna grupa suradnika za razvoj sustava R (</a:t>
            </a:r>
            <a:r>
              <a:rPr lang="hr-HR" u="sng" dirty="0">
                <a:hlinkClick r:id="rId4"/>
              </a:rPr>
              <a:t>http://cran.r-project.org/doc/contrib/Kasum+Legovic-UvodUr.pdf</a:t>
            </a:r>
            <a:r>
              <a:rPr lang="hr-HR" dirty="0"/>
              <a:t>).</a:t>
            </a:r>
          </a:p>
          <a:p>
            <a:pPr lvl="1"/>
            <a:r>
              <a:rPr lang="hr-HR" b="1" dirty="0"/>
              <a:t>Osnovne naredbe u R-u</a:t>
            </a:r>
            <a:r>
              <a:rPr lang="hr-HR" dirty="0"/>
              <a:t> Damir Kasum (</a:t>
            </a:r>
            <a:r>
              <a:rPr lang="hr-HR" u="sng" dirty="0">
                <a:hlinkClick r:id="rId5"/>
              </a:rPr>
              <a:t>http://cran.r-project.org/doc/contrib/Kasum-QuickRefCard_ver.1.2.pdf</a:t>
            </a:r>
            <a:r>
              <a:rPr lang="hr-HR" dirty="0"/>
              <a:t>).</a:t>
            </a:r>
          </a:p>
          <a:p>
            <a:pPr marL="0" indent="0">
              <a:buNone/>
            </a:pPr>
            <a:endParaRPr lang="hr-HR" u="sng" dirty="0">
              <a:hlinkClick r:id="rId3"/>
            </a:endParaRP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410362081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Slot</a:t>
            </a:r>
            <a:r>
              <a:rPr lang="hr-HR" dirty="0" smtClean="0"/>
              <a:t> (@) vs. varijabla ($)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r>
              <a:rPr lang="hr-HR" dirty="0" smtClean="0"/>
              <a:t>Kako </a:t>
            </a:r>
            <a:r>
              <a:rPr lang="hr-HR" dirty="0"/>
              <a:t>u isječku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slot</a:t>
            </a:r>
            <a:r>
              <a:rPr lang="hr-HR" dirty="0"/>
              <a:t>) koji je definiran samom klasom objekta ne možemo mijenjati naziv, označava se znakom @. </a:t>
            </a:r>
            <a:endParaRPr lang="hr-HR" dirty="0" smtClean="0"/>
          </a:p>
          <a:p>
            <a:endParaRPr lang="hr-HR" dirty="0" smtClean="0"/>
          </a:p>
          <a:p>
            <a:endParaRPr lang="hr-HR" dirty="0"/>
          </a:p>
          <a:p>
            <a:r>
              <a:rPr lang="hr-HR" dirty="0" smtClean="0"/>
              <a:t>Svi </a:t>
            </a:r>
            <a:r>
              <a:rPr lang="hr-HR" dirty="0"/>
              <a:t>ostali dijelovi objekata, kojima korisnik može mijenjati nazive označavaju se oznakom $. </a:t>
            </a:r>
            <a:endParaRPr lang="hr-HR" dirty="0" smtClean="0"/>
          </a:p>
          <a:p>
            <a:pPr marL="0" indent="0" algn="ctr">
              <a:buNone/>
            </a:pPr>
            <a:endParaRPr lang="hr-HR" dirty="0" smtClean="0"/>
          </a:p>
          <a:p>
            <a:pPr marL="0" indent="0" algn="ctr">
              <a:buNone/>
            </a:pPr>
            <a:r>
              <a:rPr lang="hr-HR" dirty="0" smtClean="0"/>
              <a:t>S*</a:t>
            </a:r>
            <a:r>
              <a:rPr lang="hr-HR" dirty="0" err="1" smtClean="0"/>
              <a:t>DF@data$ime_varijable</a:t>
            </a:r>
            <a:r>
              <a:rPr lang="hr-HR" dirty="0"/>
              <a:t>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90739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Koordinatni sustavi – CRS()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r-HR" dirty="0" smtClean="0"/>
              <a:t>Parametri koji jednoznačno definiraju koordinatni sustav.</a:t>
            </a:r>
          </a:p>
          <a:p>
            <a:r>
              <a:rPr lang="hr-HR" dirty="0"/>
              <a:t>Pridruživanje vrijednosti parametara projekcije prostornim podacima  možemo napraviti uporabom funkcije proj4string() na neki od ovih načina: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određivanjem </a:t>
            </a:r>
            <a:r>
              <a:rPr lang="hr-HR" dirty="0"/>
              <a:t>parametara putem formata proj.4</a:t>
            </a:r>
          </a:p>
          <a:p>
            <a:pPr marL="257168" lvl="1" indent="0" algn="ctr">
              <a:buNone/>
            </a:pPr>
            <a:endParaRPr lang="hr-HR" dirty="0" smtClean="0"/>
          </a:p>
          <a:p>
            <a:pPr marL="257168" lvl="1" indent="0" algn="ctr">
              <a:buNone/>
            </a:pPr>
            <a:r>
              <a:rPr lang="hr-HR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proj4string</a:t>
            </a:r>
            <a:r>
              <a:rPr lang="hr-HR" dirty="0" smtClean="0"/>
              <a:t>(SPDF</a:t>
            </a:r>
            <a:r>
              <a:rPr lang="hr-HR" dirty="0"/>
              <a:t>) &lt;- </a:t>
            </a:r>
            <a:r>
              <a:rPr lang="hr-HR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CRS</a:t>
            </a:r>
            <a:r>
              <a:rPr lang="hr-HR" dirty="0"/>
              <a:t>("parametri_proj4format")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određivanjem </a:t>
            </a:r>
            <a:r>
              <a:rPr lang="hr-HR" dirty="0"/>
              <a:t>parametara putem EPSG (ili ESRI) kôda</a:t>
            </a:r>
          </a:p>
          <a:p>
            <a:pPr marL="257168" lvl="1" indent="0" algn="ctr">
              <a:buNone/>
            </a:pPr>
            <a:endParaRPr lang="hr-HR" dirty="0" smtClean="0"/>
          </a:p>
          <a:p>
            <a:pPr marL="257168" lvl="1" indent="0" algn="ctr">
              <a:buNone/>
            </a:pPr>
            <a:r>
              <a:rPr lang="hr-HR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proj4string</a:t>
            </a:r>
            <a:r>
              <a:rPr lang="hr-HR" dirty="0" smtClean="0"/>
              <a:t>(SPDF</a:t>
            </a:r>
            <a:r>
              <a:rPr lang="hr-HR" dirty="0"/>
              <a:t>) &lt;- </a:t>
            </a:r>
            <a:r>
              <a:rPr lang="hr-HR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CRS</a:t>
            </a:r>
            <a:r>
              <a:rPr lang="hr-HR" dirty="0"/>
              <a:t>("+</a:t>
            </a:r>
            <a:r>
              <a:rPr lang="hr-HR" dirty="0" err="1"/>
              <a:t>init</a:t>
            </a:r>
            <a:r>
              <a:rPr lang="hr-HR" dirty="0"/>
              <a:t>=</a:t>
            </a:r>
            <a:r>
              <a:rPr lang="hr-HR" dirty="0" err="1"/>
              <a:t>epsg:epsg_kod</a:t>
            </a:r>
            <a:r>
              <a:rPr lang="hr-HR" dirty="0"/>
              <a:t>")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preuzimanjem </a:t>
            </a:r>
            <a:r>
              <a:rPr lang="hr-HR" dirty="0"/>
              <a:t>informacije o koordinatnom sustavu nekog drugog objekta u sustavu.</a:t>
            </a:r>
          </a:p>
          <a:p>
            <a:pPr marL="257168" lvl="1" indent="0" algn="ctr">
              <a:buNone/>
            </a:pPr>
            <a:endParaRPr lang="hr-HR" dirty="0" smtClean="0"/>
          </a:p>
          <a:p>
            <a:pPr marL="257168" lvl="1" indent="0" algn="ctr">
              <a:buNone/>
            </a:pPr>
            <a:r>
              <a:rPr lang="hr-HR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proj4string</a:t>
            </a:r>
            <a:r>
              <a:rPr lang="hr-HR" dirty="0" smtClean="0"/>
              <a:t>(SPDF</a:t>
            </a:r>
            <a:r>
              <a:rPr lang="hr-HR" dirty="0"/>
              <a:t>) &lt;- </a:t>
            </a:r>
            <a:r>
              <a:rPr lang="hr-HR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proj4string</a:t>
            </a:r>
            <a:r>
              <a:rPr lang="hr-HR" dirty="0"/>
              <a:t>(SPDF2)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9799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Koordinatni sustav – data(</a:t>
            </a:r>
            <a:r>
              <a:rPr lang="hr-HR" dirty="0" err="1" smtClean="0"/>
              <a:t>meuse</a:t>
            </a:r>
            <a:r>
              <a:rPr lang="hr-HR" dirty="0" smtClean="0"/>
              <a:t>)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U slučaju našeg </a:t>
            </a:r>
            <a:r>
              <a:rPr lang="hr-HR" i="1" dirty="0" err="1"/>
              <a:t>SpatialPointsDataFrame</a:t>
            </a:r>
            <a:r>
              <a:rPr lang="hr-HR" dirty="0"/>
              <a:t> projekcija </a:t>
            </a:r>
            <a:r>
              <a:rPr lang="hr-HR" i="1" dirty="0" err="1"/>
              <a:t>meuse</a:t>
            </a:r>
            <a:r>
              <a:rPr lang="hr-HR" dirty="0"/>
              <a:t> je Nizozemski RHD sustav</a:t>
            </a:r>
            <a:r>
              <a:rPr lang="hr-HR" dirty="0" smtClean="0"/>
              <a:t>:</a:t>
            </a:r>
          </a:p>
          <a:p>
            <a:r>
              <a:rPr lang="hr-HR" dirty="0" smtClean="0"/>
              <a:t>U proj4formatu</a:t>
            </a:r>
            <a:endParaRPr lang="hr-HR" dirty="0"/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proj4string</a:t>
            </a:r>
            <a:r>
              <a:rPr lang="hr-HR" dirty="0"/>
              <a:t>(</a:t>
            </a:r>
            <a:r>
              <a:rPr lang="hr-HR" dirty="0" err="1"/>
              <a:t>meuse</a:t>
            </a:r>
            <a:r>
              <a:rPr lang="hr-HR" dirty="0"/>
              <a:t>)&lt;-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CRS</a:t>
            </a:r>
            <a:r>
              <a:rPr lang="hr-HR" dirty="0"/>
              <a:t>("+</a:t>
            </a:r>
            <a:r>
              <a:rPr lang="hr-HR" dirty="0" err="1"/>
              <a:t>proj</a:t>
            </a:r>
            <a:r>
              <a:rPr lang="hr-HR" dirty="0"/>
              <a:t>=</a:t>
            </a:r>
            <a:r>
              <a:rPr lang="hr-HR" dirty="0" err="1"/>
              <a:t>stere</a:t>
            </a:r>
            <a:r>
              <a:rPr lang="hr-HR" dirty="0"/>
              <a:t> +lat_0=52.15616055555555 +lon_0=5.38763888888889 +k=0.999908+x_0=155000 +y_0=463000 +</a:t>
            </a:r>
            <a:r>
              <a:rPr lang="hr-HR" dirty="0" err="1"/>
              <a:t>ellps</a:t>
            </a:r>
            <a:r>
              <a:rPr lang="hr-HR" dirty="0"/>
              <a:t>=</a:t>
            </a:r>
            <a:r>
              <a:rPr lang="hr-HR" dirty="0" err="1"/>
              <a:t>bessel</a:t>
            </a:r>
            <a:r>
              <a:rPr lang="hr-HR" dirty="0"/>
              <a:t> +</a:t>
            </a:r>
            <a:r>
              <a:rPr lang="hr-HR" dirty="0" err="1"/>
              <a:t>units</a:t>
            </a:r>
            <a:r>
              <a:rPr lang="hr-HR" dirty="0"/>
              <a:t>=m +</a:t>
            </a:r>
            <a:r>
              <a:rPr lang="hr-HR" dirty="0" err="1"/>
              <a:t>no_defs</a:t>
            </a:r>
            <a:r>
              <a:rPr lang="hr-HR" dirty="0"/>
              <a:t> +towgs84=565.2369,50.0087,465.658, -0.406857330322398,0.350732676542563,-1.8703473836068, 4.0812")</a:t>
            </a:r>
            <a:endParaRPr lang="hr-HR" b="1" dirty="0"/>
          </a:p>
          <a:p>
            <a:endParaRPr lang="hr-HR" dirty="0" smtClean="0"/>
          </a:p>
          <a:p>
            <a:r>
              <a:rPr lang="hr-HR" dirty="0" smtClean="0"/>
              <a:t>ili </a:t>
            </a:r>
            <a:r>
              <a:rPr lang="hr-HR" dirty="0"/>
              <a:t>ako znamo EPSG kod ove projekcije</a:t>
            </a:r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proj4string</a:t>
            </a:r>
            <a:r>
              <a:rPr lang="hr-HR" dirty="0"/>
              <a:t>(</a:t>
            </a:r>
            <a:r>
              <a:rPr lang="hr-HR" dirty="0" err="1"/>
              <a:t>meuse</a:t>
            </a:r>
            <a:r>
              <a:rPr lang="hr-HR" dirty="0"/>
              <a:t>) &lt;-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CRS</a:t>
            </a:r>
            <a:r>
              <a:rPr lang="hr-HR" dirty="0"/>
              <a:t>("+</a:t>
            </a:r>
            <a:r>
              <a:rPr lang="hr-HR" dirty="0" err="1"/>
              <a:t>init</a:t>
            </a:r>
            <a:r>
              <a:rPr lang="hr-HR" dirty="0"/>
              <a:t>=epsg:28992")</a:t>
            </a: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79307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EPSG baza koordinatnih sustava (CRS)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r>
              <a:rPr lang="hr-HR" dirty="0" smtClean="0"/>
              <a:t>Europska </a:t>
            </a:r>
            <a:r>
              <a:rPr lang="hr-HR" dirty="0"/>
              <a:t>naftna grupa za istraživanje (</a:t>
            </a:r>
            <a:r>
              <a:rPr lang="hr-HR" i="1" dirty="0"/>
              <a:t>European Petroleum </a:t>
            </a:r>
            <a:r>
              <a:rPr lang="hr-HR" i="1" dirty="0" err="1"/>
              <a:t>Survey</a:t>
            </a:r>
            <a:r>
              <a:rPr lang="hr-HR" i="1" dirty="0"/>
              <a:t> Group - EPSG</a:t>
            </a:r>
            <a:r>
              <a:rPr lang="hr-HR" dirty="0"/>
              <a:t>) osnovana je 1986. godine. </a:t>
            </a:r>
            <a:endParaRPr lang="hr-HR" dirty="0" smtClean="0"/>
          </a:p>
          <a:p>
            <a:r>
              <a:rPr lang="hr-HR" dirty="0" smtClean="0"/>
              <a:t>Sastoji </a:t>
            </a:r>
            <a:r>
              <a:rPr lang="hr-HR" dirty="0"/>
              <a:t>se od specijalista geodeta i kartografa iz naftnih kompanija sa sjedištem u Europi. Tvrtka održava relacijsku bazu podataka o geodetskim parametrima na </a:t>
            </a:r>
            <a:r>
              <a:rPr lang="hr-HR" i="1" dirty="0"/>
              <a:t>web</a:t>
            </a:r>
            <a:r>
              <a:rPr lang="hr-HR" dirty="0"/>
              <a:t>‑adresi </a:t>
            </a:r>
            <a:r>
              <a:rPr lang="hr-HR" u="sng" dirty="0">
                <a:hlinkClick r:id="rId2"/>
              </a:rPr>
              <a:t>http://www.epsg-registry.org/</a:t>
            </a:r>
            <a:r>
              <a:rPr lang="hr-HR" dirty="0"/>
              <a:t>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09452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Biblioteka </a:t>
            </a:r>
            <a:r>
              <a:rPr lang="hr-HR" dirty="0"/>
              <a:t>"PROJ.4"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PROJ.4 je biblioteka za obavljanje pretvorbi među kartografskim projekcijama. </a:t>
            </a:r>
            <a:endParaRPr lang="hr-HR" dirty="0" smtClean="0"/>
          </a:p>
          <a:p>
            <a:r>
              <a:rPr lang="hr-HR" dirty="0" smtClean="0"/>
              <a:t>Temelji </a:t>
            </a:r>
            <a:r>
              <a:rPr lang="hr-HR" dirty="0"/>
              <a:t>se na radu </a:t>
            </a:r>
            <a:r>
              <a:rPr lang="hr-HR" dirty="0" err="1"/>
              <a:t>Geralda</a:t>
            </a:r>
            <a:r>
              <a:rPr lang="hr-HR" dirty="0"/>
              <a:t> </a:t>
            </a:r>
            <a:r>
              <a:rPr lang="hr-HR" dirty="0" err="1"/>
              <a:t>Evendena</a:t>
            </a:r>
            <a:r>
              <a:rPr lang="hr-HR" dirty="0"/>
              <a:t> s </a:t>
            </a:r>
            <a:r>
              <a:rPr lang="hr-HR" i="1" dirty="0"/>
              <a:t>United </a:t>
            </a:r>
            <a:r>
              <a:rPr lang="hr-HR" i="1" dirty="0" err="1"/>
              <a:t>States</a:t>
            </a:r>
            <a:r>
              <a:rPr lang="hr-HR" i="1" dirty="0"/>
              <a:t> </a:t>
            </a:r>
            <a:r>
              <a:rPr lang="hr-HR" i="1" dirty="0" err="1"/>
              <a:t>Geological</a:t>
            </a:r>
            <a:r>
              <a:rPr lang="hr-HR" i="1" dirty="0"/>
              <a:t> </a:t>
            </a:r>
            <a:r>
              <a:rPr lang="hr-HR" i="1" dirty="0" err="1"/>
              <a:t>Survey</a:t>
            </a:r>
            <a:r>
              <a:rPr lang="hr-HR" dirty="0"/>
              <a:t> (USGS, </a:t>
            </a:r>
            <a:r>
              <a:rPr lang="hr-HR" u="sng" dirty="0">
                <a:hlinkClick r:id="rId2"/>
              </a:rPr>
              <a:t>http://www.usgs.gov</a:t>
            </a:r>
            <a:r>
              <a:rPr lang="hr-HR" u="sng" dirty="0" smtClean="0">
                <a:hlinkClick r:id="rId2"/>
              </a:rPr>
              <a:t>/</a:t>
            </a:r>
            <a:r>
              <a:rPr lang="hr-HR" dirty="0" smtClean="0"/>
              <a:t>)</a:t>
            </a:r>
          </a:p>
          <a:p>
            <a:r>
              <a:rPr lang="hr-HR" dirty="0" smtClean="0"/>
              <a:t>Sada </a:t>
            </a:r>
            <a:r>
              <a:rPr lang="hr-HR" dirty="0"/>
              <a:t>je projekt </a:t>
            </a:r>
            <a:r>
              <a:rPr lang="hr-HR" i="1" dirty="0" err="1"/>
              <a:t>OSGeo</a:t>
            </a:r>
            <a:r>
              <a:rPr lang="hr-HR" i="1" dirty="0"/>
              <a:t> Fondacije</a:t>
            </a:r>
            <a:r>
              <a:rPr lang="hr-HR" dirty="0"/>
              <a:t>. Funkcionalnosti ove biblioteke integrirane su u pakete "</a:t>
            </a:r>
            <a:r>
              <a:rPr lang="hr-HR" dirty="0" err="1"/>
              <a:t>maptools</a:t>
            </a:r>
            <a:r>
              <a:rPr lang="hr-HR" dirty="0"/>
              <a:t>", "</a:t>
            </a:r>
            <a:r>
              <a:rPr lang="hr-HR" dirty="0" err="1"/>
              <a:t>rgdal</a:t>
            </a:r>
            <a:r>
              <a:rPr lang="hr-HR" dirty="0"/>
              <a:t>", "raster" i drugih te se na taj način koriste u sustavu R.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96242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GDAL (GDAL / OGR)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GDAL - </a:t>
            </a:r>
            <a:r>
              <a:rPr lang="hr-HR" i="1" dirty="0" err="1"/>
              <a:t>Geospatial</a:t>
            </a:r>
            <a:r>
              <a:rPr lang="hr-HR" i="1" dirty="0"/>
              <a:t> Data </a:t>
            </a:r>
            <a:r>
              <a:rPr lang="hr-HR" i="1" dirty="0" err="1"/>
              <a:t>Abstraction</a:t>
            </a:r>
            <a:r>
              <a:rPr lang="hr-HR" i="1" dirty="0"/>
              <a:t> </a:t>
            </a:r>
            <a:r>
              <a:rPr lang="hr-HR" i="1" dirty="0" err="1"/>
              <a:t>Library</a:t>
            </a:r>
            <a:r>
              <a:rPr lang="hr-HR" dirty="0"/>
              <a:t> doslovnim prijevodom naziva se "Biblioteka za apstrakciju prostornih podataka". </a:t>
            </a:r>
            <a:r>
              <a:rPr lang="hr-HR" u="sng" dirty="0">
                <a:hlinkClick r:id="rId2"/>
              </a:rPr>
              <a:t>http://www.gdal.org/index.html</a:t>
            </a:r>
            <a:endParaRPr lang="hr-HR" dirty="0" smtClean="0"/>
          </a:p>
          <a:p>
            <a:r>
              <a:rPr lang="hr-HR" dirty="0" smtClean="0"/>
              <a:t>GDAL </a:t>
            </a:r>
            <a:r>
              <a:rPr lang="hr-HR" dirty="0"/>
              <a:t>je konverzijska biblioteka (biblioteka prevoditelj) za rasterske prostorne podatke. Izdana je u licenci Open Source1 od strane </a:t>
            </a:r>
            <a:r>
              <a:rPr lang="hr-HR" dirty="0" err="1"/>
              <a:t>OSGeo</a:t>
            </a:r>
            <a:r>
              <a:rPr lang="hr-HR" dirty="0"/>
              <a:t>. </a:t>
            </a:r>
            <a:endParaRPr lang="hr-HR" dirty="0" smtClean="0"/>
          </a:p>
          <a:p>
            <a:r>
              <a:rPr lang="hr-HR" dirty="0"/>
              <a:t>Unutar podatkovnog paketa „GDAL“ nalazi se i biblioteka OGR koja sadrži slične sposobnosti za vektorske podatke. </a:t>
            </a:r>
            <a:endParaRPr lang="hr-HR" dirty="0" smtClean="0"/>
          </a:p>
          <a:p>
            <a:r>
              <a:rPr lang="hr-HR" dirty="0"/>
              <a:t>GDAL koristi "</a:t>
            </a:r>
            <a:r>
              <a:rPr lang="hr-HR" dirty="0" err="1"/>
              <a:t>sp</a:t>
            </a:r>
            <a:r>
              <a:rPr lang="hr-HR" dirty="0"/>
              <a:t>" klase. </a:t>
            </a:r>
            <a:endParaRPr lang="hr-HR" dirty="0" smtClean="0"/>
          </a:p>
          <a:p>
            <a:r>
              <a:rPr lang="hr-HR" dirty="0"/>
              <a:t>Implementacija ovih biblioteka u sustav R napravljena je putem paketa "</a:t>
            </a:r>
            <a:r>
              <a:rPr lang="hr-HR" dirty="0" err="1"/>
              <a:t>rgdal</a:t>
            </a:r>
            <a:r>
              <a:rPr lang="hr-HR" dirty="0"/>
              <a:t>",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96539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Paket „</a:t>
            </a:r>
            <a:r>
              <a:rPr lang="hr-HR" dirty="0" err="1" smtClean="0"/>
              <a:t>rgdal</a:t>
            </a:r>
            <a:r>
              <a:rPr lang="hr-HR" dirty="0" smtClean="0"/>
              <a:t>” - OGR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OGR je biblioteka pisana u C</a:t>
            </a:r>
            <a:r>
              <a:rPr lang="hr-HR" baseline="30000" dirty="0"/>
              <a:t>++</a:t>
            </a:r>
            <a:r>
              <a:rPr lang="hr-HR" dirty="0"/>
              <a:t> jeziku, otvorenog je kôda i pruža alate za  čitanje i pisanje datoteka različitih vektorskih formata uključujući ESRI </a:t>
            </a:r>
            <a:r>
              <a:rPr lang="hr-HR" dirty="0" err="1"/>
              <a:t>shapefile</a:t>
            </a:r>
            <a:r>
              <a:rPr lang="hr-HR" dirty="0"/>
              <a:t>, KML za Google </a:t>
            </a:r>
            <a:r>
              <a:rPr lang="hr-HR" dirty="0" err="1"/>
              <a:t>Earth</a:t>
            </a:r>
            <a:r>
              <a:rPr lang="hr-HR" dirty="0"/>
              <a:t> (GE), S-57, SDTS, </a:t>
            </a:r>
            <a:r>
              <a:rPr lang="hr-HR" dirty="0" err="1"/>
              <a:t>PostGIS</a:t>
            </a:r>
            <a:r>
              <a:rPr lang="hr-HR" dirty="0"/>
              <a:t>, Oracle </a:t>
            </a:r>
            <a:r>
              <a:rPr lang="hr-HR" dirty="0" err="1"/>
              <a:t>Spatial</a:t>
            </a:r>
            <a:r>
              <a:rPr lang="hr-HR" dirty="0"/>
              <a:t> i </a:t>
            </a:r>
            <a:r>
              <a:rPr lang="hr-HR" dirty="0" err="1"/>
              <a:t>MapInfo</a:t>
            </a:r>
            <a:r>
              <a:rPr lang="hr-HR" dirty="0"/>
              <a:t> sredine / MIF i </a:t>
            </a:r>
            <a:r>
              <a:rPr lang="hr-HR" dirty="0" err="1"/>
              <a:t>Tab</a:t>
            </a:r>
            <a:r>
              <a:rPr lang="hr-HR" dirty="0"/>
              <a:t> formata. </a:t>
            </a:r>
            <a:endParaRPr lang="hr-HR" dirty="0" smtClean="0"/>
          </a:p>
          <a:p>
            <a:endParaRPr lang="hr-HR" dirty="0" smtClean="0"/>
          </a:p>
          <a:p>
            <a:r>
              <a:rPr lang="hr-HR" dirty="0" smtClean="0"/>
              <a:t>Posjeduje </a:t>
            </a:r>
            <a:r>
              <a:rPr lang="hr-HR" dirty="0"/>
              <a:t>funkcije za čitanje – pisanje rastera/površina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grids</a:t>
            </a:r>
            <a:r>
              <a:rPr lang="hr-HR" dirty="0"/>
              <a:t>, </a:t>
            </a:r>
            <a:r>
              <a:rPr lang="hr-HR" i="1" dirty="0" err="1"/>
              <a:t>rasters</a:t>
            </a:r>
            <a:r>
              <a:rPr lang="hr-HR" dirty="0"/>
              <a:t>) između mapa GDAL i objekata R: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readGDAL</a:t>
            </a:r>
            <a:r>
              <a:rPr lang="hr-HR" dirty="0"/>
              <a:t>(),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writeGDAL</a:t>
            </a:r>
            <a:r>
              <a:rPr lang="hr-HR" dirty="0"/>
              <a:t>(). </a:t>
            </a:r>
            <a:endParaRPr lang="hr-HR" dirty="0" smtClean="0"/>
          </a:p>
          <a:p>
            <a:endParaRPr lang="hr-HR" dirty="0" smtClean="0"/>
          </a:p>
          <a:p>
            <a:r>
              <a:rPr lang="hr-HR" dirty="0" smtClean="0"/>
              <a:t>Često korištena funkcija </a:t>
            </a:r>
            <a:r>
              <a:rPr lang="hr-HR" dirty="0"/>
              <a:t>je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spTransform</a:t>
            </a:r>
            <a:r>
              <a:rPr lang="hr-HR" dirty="0"/>
              <a:t>() koja omogućuje prostorne transformacije, prijelaze iz jednog u drugi referentni koordinatni sustav (CRS).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68941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Paket „</a:t>
            </a:r>
            <a:r>
              <a:rPr lang="hr-HR" dirty="0" err="1" smtClean="0"/>
              <a:t>rgdal</a:t>
            </a:r>
            <a:r>
              <a:rPr lang="hr-HR" dirty="0" smtClean="0"/>
              <a:t>” – primjer korištenja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Prikaz </a:t>
            </a:r>
            <a:r>
              <a:rPr lang="hr-HR" i="1" dirty="0" err="1"/>
              <a:t>SpatialPointsDataFrame</a:t>
            </a:r>
            <a:r>
              <a:rPr lang="hr-HR" dirty="0"/>
              <a:t> (SPDF) klase objekata </a:t>
            </a:r>
            <a:r>
              <a:rPr lang="hr-HR" i="1" dirty="0" err="1"/>
              <a:t>meuse</a:t>
            </a:r>
            <a:r>
              <a:rPr lang="hr-HR" dirty="0"/>
              <a:t> na </a:t>
            </a:r>
            <a:r>
              <a:rPr lang="hr-HR" i="1" dirty="0"/>
              <a:t>Google</a:t>
            </a:r>
            <a:r>
              <a:rPr lang="hr-HR" dirty="0"/>
              <a:t> </a:t>
            </a:r>
            <a:r>
              <a:rPr lang="hr-HR" i="1" dirty="0" err="1"/>
              <a:t>Earthu</a:t>
            </a:r>
            <a:r>
              <a:rPr lang="hr-HR" dirty="0"/>
              <a:t> – KML format izrađen paketom "</a:t>
            </a:r>
            <a:r>
              <a:rPr lang="hr-HR" dirty="0" err="1"/>
              <a:t>rgdal</a:t>
            </a:r>
            <a:r>
              <a:rPr lang="hr-HR" dirty="0"/>
              <a:t>".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 descr="meuse_kml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6450" y="1885239"/>
            <a:ext cx="2705100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4490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Slične funkcionalnosti vizualizacije na GE – „</a:t>
            </a:r>
            <a:r>
              <a:rPr lang="hr-HR" dirty="0" err="1" smtClean="0"/>
              <a:t>plotKML</a:t>
            </a:r>
            <a:r>
              <a:rPr lang="hr-HR" dirty="0" smtClean="0"/>
              <a:t>”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Prikaz korisničkog </a:t>
            </a:r>
            <a:r>
              <a:rPr lang="hr-HR" i="1" dirty="0" err="1"/>
              <a:t>SpatialPointsDataFrame</a:t>
            </a:r>
            <a:r>
              <a:rPr lang="hr-HR" dirty="0"/>
              <a:t> (SPDF) na </a:t>
            </a:r>
            <a:r>
              <a:rPr lang="hr-HR" i="1" dirty="0"/>
              <a:t>Google </a:t>
            </a:r>
            <a:r>
              <a:rPr lang="hr-HR" i="1" dirty="0" err="1"/>
              <a:t>Earthu</a:t>
            </a:r>
            <a:r>
              <a:rPr lang="hr-HR" dirty="0"/>
              <a:t> – KML format </a:t>
            </a:r>
            <a:r>
              <a:rPr lang="hr-HR" dirty="0" smtClean="0"/>
              <a:t>napravljen </a:t>
            </a:r>
            <a:r>
              <a:rPr lang="hr-HR" dirty="0"/>
              <a:t>paketom "</a:t>
            </a:r>
            <a:r>
              <a:rPr lang="hr-HR" dirty="0" err="1"/>
              <a:t>plotKML</a:t>
            </a:r>
            <a:r>
              <a:rPr lang="hr-HR" dirty="0"/>
              <a:t>".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 descr="plot_kml_habitat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52662" y="1952928"/>
            <a:ext cx="2352675" cy="263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128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Paket </a:t>
            </a:r>
            <a:r>
              <a:rPr lang="hr-HR" dirty="0"/>
              <a:t>"</a:t>
            </a:r>
            <a:r>
              <a:rPr lang="hr-HR" dirty="0" err="1" smtClean="0"/>
              <a:t>maptools</a:t>
            </a:r>
            <a:r>
              <a:rPr lang="hr-HR" dirty="0" smtClean="0"/>
              <a:t>„ - vektori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Ova biblioteka ima sljedeće funkcionalnosti: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read.shape</a:t>
            </a:r>
            <a:r>
              <a:rPr lang="hr-HR" dirty="0"/>
              <a:t>(),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readShapePoints</a:t>
            </a:r>
            <a:r>
              <a:rPr lang="hr-HR" dirty="0"/>
              <a:t>(),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readShapeLines</a:t>
            </a:r>
            <a:r>
              <a:rPr lang="hr-HR" dirty="0"/>
              <a:t>(),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readShapePoly</a:t>
            </a:r>
            <a:r>
              <a:rPr lang="hr-HR" dirty="0"/>
              <a:t>(), za učitavanje ESRI </a:t>
            </a:r>
            <a:r>
              <a:rPr lang="hr-HR" dirty="0" err="1"/>
              <a:t>shapefile</a:t>
            </a:r>
            <a:r>
              <a:rPr lang="hr-HR" dirty="0"/>
              <a:t> formata. Također vrijedi i suprotni smjer: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writeShapePoints</a:t>
            </a:r>
            <a:r>
              <a:rPr lang="hr-HR" dirty="0"/>
              <a:t>(),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writeShapeLines</a:t>
            </a:r>
            <a:r>
              <a:rPr lang="hr-HR" dirty="0"/>
              <a:t>(),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writeShapePoly</a:t>
            </a:r>
            <a:r>
              <a:rPr lang="hr-HR" dirty="0"/>
              <a:t>() - za pisanje ESRI </a:t>
            </a:r>
            <a:r>
              <a:rPr lang="hr-HR" i="1" dirty="0" err="1"/>
              <a:t>shapefile</a:t>
            </a:r>
            <a:r>
              <a:rPr lang="hr-HR" dirty="0"/>
              <a:t>-ova. Paket omogućuje i snimanje vektorskog formata </a:t>
            </a:r>
            <a:r>
              <a:rPr lang="hr-HR" i="1" dirty="0" err="1"/>
              <a:t>kml</a:t>
            </a:r>
            <a:r>
              <a:rPr lang="hr-HR" dirty="0"/>
              <a:t> putem funkcija </a:t>
            </a:r>
            <a:r>
              <a:rPr lang="hr-HR" dirty="0" err="1"/>
              <a:t>kmlLine</a:t>
            </a:r>
            <a:r>
              <a:rPr lang="hr-HR" dirty="0"/>
              <a:t>(). </a:t>
            </a:r>
          </a:p>
          <a:p>
            <a:r>
              <a:rPr lang="hr-HR" dirty="0" smtClean="0"/>
              <a:t>Vektorske </a:t>
            </a:r>
            <a:r>
              <a:rPr lang="hr-HR" dirty="0"/>
              <a:t>objekte smatra "</a:t>
            </a:r>
            <a:r>
              <a:rPr lang="hr-HR" dirty="0" err="1"/>
              <a:t>sp</a:t>
            </a:r>
            <a:r>
              <a:rPr lang="hr-HR" dirty="0"/>
              <a:t>" objektima te uz uporabu biblioteke "</a:t>
            </a:r>
            <a:r>
              <a:rPr lang="hr-HR" dirty="0" err="1"/>
              <a:t>gpclib</a:t>
            </a:r>
            <a:r>
              <a:rPr lang="hr-HR" dirty="0"/>
              <a:t>", </a:t>
            </a:r>
            <a:r>
              <a:rPr lang="hr-HR" dirty="0" smtClean="0"/>
              <a:t>za provjeravanje </a:t>
            </a:r>
            <a:r>
              <a:rPr lang="hr-HR" dirty="0"/>
              <a:t>topologije, omogućuje različite operacije njihova spajanja ili presijecanja.</a:t>
            </a:r>
          </a:p>
          <a:p>
            <a:r>
              <a:rPr lang="hr-HR" dirty="0" smtClean="0"/>
              <a:t>Prilikom učitavanja gube se informacije o CRS.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27852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hr-HR" dirty="0" smtClean="0"/>
              <a:t>Što </a:t>
            </a:r>
            <a:r>
              <a:rPr lang="hr-HR" dirty="0"/>
              <a:t>je R</a:t>
            </a:r>
            <a:r>
              <a:rPr lang="hr-HR" dirty="0" smtClean="0"/>
              <a:t>?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6436" lvl="1">
              <a:spcBef>
                <a:spcPts val="422"/>
              </a:spcBef>
            </a:pPr>
            <a:endParaRPr lang="hr-HR" sz="1013" dirty="0"/>
          </a:p>
          <a:p>
            <a:pPr marL="96436" lvl="1">
              <a:spcBef>
                <a:spcPts val="422"/>
              </a:spcBef>
            </a:pPr>
            <a:r>
              <a:rPr lang="hr-HR" sz="1013" dirty="0"/>
              <a:t>R pruža širok izbor statističkih metoda za linearno i nelinearno modeliranje, klasične statističke testove, analize vremenskih serija, </a:t>
            </a:r>
            <a:r>
              <a:rPr lang="hr-HR" sz="1013" dirty="0" err="1"/>
              <a:t>klasteriranje</a:t>
            </a:r>
            <a:r>
              <a:rPr lang="hr-HR" sz="1013" dirty="0"/>
              <a:t>. </a:t>
            </a:r>
          </a:p>
          <a:p>
            <a:pPr marL="96436" lvl="1">
              <a:spcBef>
                <a:spcPts val="422"/>
              </a:spcBef>
            </a:pPr>
            <a:endParaRPr lang="hr-HR" sz="1013" dirty="0"/>
          </a:p>
          <a:p>
            <a:pPr marL="96436" lvl="1">
              <a:spcBef>
                <a:spcPts val="422"/>
              </a:spcBef>
            </a:pPr>
            <a:r>
              <a:rPr lang="hr-HR" sz="1013" dirty="0"/>
              <a:t>Statističari su razvili stotine specijaliziranih statističkih procedura za širok raspon korištenja putem tzv. pridodanih paketa (</a:t>
            </a:r>
            <a:r>
              <a:rPr lang="hr-HR" sz="1013" dirty="0" err="1"/>
              <a:t>eng</a:t>
            </a:r>
            <a:r>
              <a:rPr lang="hr-HR" sz="1013" dirty="0"/>
              <a:t>. </a:t>
            </a:r>
            <a:r>
              <a:rPr lang="hr-HR" sz="1013" i="1" dirty="0" err="1"/>
              <a:t>contributed</a:t>
            </a:r>
            <a:r>
              <a:rPr lang="hr-HR" sz="1013" i="1" dirty="0"/>
              <a:t> </a:t>
            </a:r>
            <a:r>
              <a:rPr lang="hr-HR" sz="1013" i="1" dirty="0" err="1"/>
              <a:t>packages</a:t>
            </a:r>
            <a:r>
              <a:rPr lang="hr-HR" sz="1013" dirty="0"/>
              <a:t>) koji su slobodno dostupni i integrirani direktno sa sustavom R.  </a:t>
            </a:r>
          </a:p>
          <a:p>
            <a:pPr marL="96436" lvl="1">
              <a:spcBef>
                <a:spcPts val="422"/>
              </a:spcBef>
            </a:pPr>
            <a:endParaRPr lang="hr-HR" sz="1013" dirty="0"/>
          </a:p>
          <a:p>
            <a:pPr marL="96436" lvl="1">
              <a:spcBef>
                <a:spcPts val="422"/>
              </a:spcBef>
            </a:pPr>
            <a:r>
              <a:rPr lang="hr-HR" sz="1013" dirty="0"/>
              <a:t>R je slobodan programski jezik (</a:t>
            </a:r>
            <a:r>
              <a:rPr lang="hr-HR" sz="1013" dirty="0" err="1"/>
              <a:t>eng</a:t>
            </a:r>
            <a:r>
              <a:rPr lang="hr-HR" sz="1013" dirty="0"/>
              <a:t>. </a:t>
            </a:r>
            <a:r>
              <a:rPr lang="hr-HR" sz="1013" i="1" dirty="0"/>
              <a:t>free</a:t>
            </a:r>
            <a:r>
              <a:rPr lang="hr-HR" sz="1013" dirty="0"/>
              <a:t>) što znači da se može slobodno koristiti i distribuirati te da je otvorenog kôda (</a:t>
            </a:r>
            <a:r>
              <a:rPr lang="hr-HR" sz="1013" dirty="0" err="1"/>
              <a:t>eng</a:t>
            </a:r>
            <a:r>
              <a:rPr lang="hr-HR" sz="1013" dirty="0"/>
              <a:t>. </a:t>
            </a:r>
            <a:r>
              <a:rPr lang="hr-HR" sz="1013" i="1" dirty="0" err="1"/>
              <a:t>open-source</a:t>
            </a:r>
            <a:r>
              <a:rPr lang="hr-HR" sz="1013" dirty="0"/>
              <a:t>). </a:t>
            </a:r>
          </a:p>
          <a:p>
            <a:pPr marL="96436" lvl="1">
              <a:spcBef>
                <a:spcPts val="422"/>
              </a:spcBef>
            </a:pPr>
            <a:endParaRPr lang="hr-HR" sz="900" b="1" dirty="0"/>
          </a:p>
          <a:p>
            <a:pPr marL="96436" lvl="1">
              <a:spcBef>
                <a:spcPts val="422"/>
              </a:spcBef>
            </a:pPr>
            <a:endParaRPr lang="hr-HR" sz="900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08866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Prijelaz </a:t>
            </a:r>
            <a:r>
              <a:rPr lang="pt-BR" dirty="0"/>
              <a:t>na novu verziju R-a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Na staroj verziji</a:t>
            </a:r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hr-HR" dirty="0"/>
              <a:t>("../S710")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packages</a:t>
            </a:r>
            <a:r>
              <a:rPr lang="hr-HR" dirty="0"/>
              <a:t> &lt;-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installed.packages</a:t>
            </a:r>
            <a:r>
              <a:rPr lang="hr-HR" dirty="0"/>
              <a:t>()[,"</a:t>
            </a:r>
            <a:r>
              <a:rPr lang="hr-HR" dirty="0" err="1"/>
              <a:t>Package</a:t>
            </a:r>
            <a:r>
              <a:rPr lang="hr-HR" dirty="0"/>
              <a:t>"]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hr-HR" dirty="0"/>
              <a:t>(</a:t>
            </a:r>
            <a:r>
              <a:rPr lang="hr-HR" dirty="0" err="1"/>
              <a:t>packages</a:t>
            </a:r>
            <a:r>
              <a:rPr lang="hr-HR" dirty="0"/>
              <a:t>, file="</a:t>
            </a:r>
            <a:r>
              <a:rPr lang="hr-HR" dirty="0" err="1"/>
              <a:t>Rpackages</a:t>
            </a:r>
            <a:r>
              <a:rPr lang="hr-HR" dirty="0" smtClean="0"/>
              <a:t>")</a:t>
            </a:r>
          </a:p>
          <a:p>
            <a:endParaRPr lang="hr-HR" b="1" dirty="0"/>
          </a:p>
          <a:p>
            <a:r>
              <a:rPr lang="hr-HR" dirty="0"/>
              <a:t>Na novoj verziji sustava R napravite sljedeće:</a:t>
            </a:r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hr-HR" dirty="0"/>
              <a:t>("..C:/</a:t>
            </a:r>
            <a:r>
              <a:rPr lang="hr-HR" dirty="0" err="1"/>
              <a:t>Temp</a:t>
            </a:r>
            <a:r>
              <a:rPr lang="hr-HR" dirty="0"/>
              <a:t>/")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</a:t>
            </a:r>
            <a:r>
              <a:rPr lang="hr-HR" dirty="0"/>
              <a:t>("</a:t>
            </a:r>
            <a:r>
              <a:rPr lang="hr-HR" dirty="0" err="1"/>
              <a:t>Rpackages</a:t>
            </a:r>
            <a:r>
              <a:rPr lang="hr-HR" dirty="0"/>
              <a:t>")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/>
              <a:t>for (p </a:t>
            </a:r>
            <a:r>
              <a:rPr lang="hr-HR" dirty="0" err="1"/>
              <a:t>in</a:t>
            </a:r>
            <a:r>
              <a:rPr lang="hr-HR" dirty="0"/>
              <a:t>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setdiff</a:t>
            </a:r>
            <a:r>
              <a:rPr lang="hr-HR" dirty="0" smtClean="0"/>
              <a:t>(</a:t>
            </a:r>
            <a:r>
              <a:rPr lang="hr-HR" dirty="0" err="1" smtClean="0"/>
              <a:t>packages</a:t>
            </a:r>
            <a:r>
              <a:rPr lang="hr-HR" dirty="0"/>
              <a:t>, </a:t>
            </a:r>
            <a:endParaRPr lang="hr-HR" dirty="0" smtClean="0"/>
          </a:p>
          <a:p>
            <a:pPr marL="0" indent="0">
              <a:buNone/>
            </a:pP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hr-H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installed.packages</a:t>
            </a:r>
            <a:r>
              <a:rPr lang="hr-HR" dirty="0" smtClean="0"/>
              <a:t>() [,"</a:t>
            </a:r>
            <a:r>
              <a:rPr lang="hr-HR" dirty="0" err="1"/>
              <a:t>Package</a:t>
            </a:r>
            <a:r>
              <a:rPr lang="hr-HR" dirty="0"/>
              <a:t>"]))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hr-HR" dirty="0"/>
              <a:t>(p)</a:t>
            </a:r>
            <a:endParaRPr lang="hr-HR" b="1" dirty="0"/>
          </a:p>
          <a:p>
            <a:pPr marL="0" indent="0">
              <a:buNone/>
            </a:pP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268429465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Paket </a:t>
            </a:r>
            <a:r>
              <a:rPr lang="hr-HR" dirty="0"/>
              <a:t>"</a:t>
            </a:r>
            <a:r>
              <a:rPr lang="hr-HR" dirty="0" err="1" smtClean="0"/>
              <a:t>maptools</a:t>
            </a:r>
            <a:r>
              <a:rPr lang="hr-HR" dirty="0" smtClean="0"/>
              <a:t>„ - rasteri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Ima </a:t>
            </a:r>
            <a:r>
              <a:rPr lang="hr-HR" dirty="0"/>
              <a:t>mogućnost učitavanja i rasterskih podataka. </a:t>
            </a:r>
            <a:endParaRPr lang="hr-HR" dirty="0" smtClean="0"/>
          </a:p>
          <a:p>
            <a:r>
              <a:rPr lang="hr-HR" dirty="0" smtClean="0"/>
              <a:t>Primjer: ESRI </a:t>
            </a:r>
            <a:r>
              <a:rPr lang="hr-HR" dirty="0"/>
              <a:t>rastere (.</a:t>
            </a:r>
            <a:r>
              <a:rPr lang="hr-HR" dirty="0" err="1"/>
              <a:t>asc</a:t>
            </a:r>
            <a:r>
              <a:rPr lang="hr-HR" dirty="0"/>
              <a:t> datoteke) moguće je učitati funkcijom </a:t>
            </a:r>
            <a:r>
              <a:rPr lang="hr-HR" dirty="0" err="1"/>
              <a:t>readAsciiGrid</a:t>
            </a:r>
            <a:r>
              <a:rPr lang="hr-HR" dirty="0"/>
              <a:t>(). </a:t>
            </a:r>
            <a:endParaRPr lang="hr-HR" dirty="0" smtClean="0"/>
          </a:p>
          <a:p>
            <a:r>
              <a:rPr lang="hr-HR" dirty="0" smtClean="0"/>
              <a:t>Pisanje </a:t>
            </a:r>
            <a:r>
              <a:rPr lang="hr-HR" dirty="0"/>
              <a:t>rasterskih formata moguće je napraviti putem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writeAsciiGrid</a:t>
            </a:r>
            <a:r>
              <a:rPr lang="hr-HR" dirty="0" smtClean="0"/>
              <a:t>().</a:t>
            </a:r>
          </a:p>
          <a:p>
            <a:r>
              <a:rPr lang="hr-HR" dirty="0" smtClean="0"/>
              <a:t>Omogućava </a:t>
            </a:r>
            <a:r>
              <a:rPr lang="hr-HR" dirty="0"/>
              <a:t>snimanje prostorno referenciranih rastera funkcijom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kmlOverlay</a:t>
            </a:r>
            <a:r>
              <a:rPr lang="hr-HR" dirty="0"/>
              <a:t>() u formatu </a:t>
            </a:r>
            <a:r>
              <a:rPr lang="hr-HR" i="1" dirty="0" err="1"/>
              <a:t>png</a:t>
            </a:r>
            <a:r>
              <a:rPr lang="hr-HR" dirty="0"/>
              <a:t>, kojom se mogu prikazati rasterski podaci na </a:t>
            </a:r>
            <a:r>
              <a:rPr lang="hr-HR" i="1" dirty="0"/>
              <a:t>Google </a:t>
            </a:r>
            <a:r>
              <a:rPr lang="hr-HR" i="1" dirty="0" err="1"/>
              <a:t>Earth</a:t>
            </a:r>
            <a:r>
              <a:rPr lang="hr-HR" dirty="0"/>
              <a:t>.</a:t>
            </a:r>
          </a:p>
          <a:p>
            <a:r>
              <a:rPr lang="hr-HR" dirty="0" smtClean="0"/>
              <a:t>Prilikom učitavanja gube se informacije o CRS.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0743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Usporedba „</a:t>
            </a:r>
            <a:r>
              <a:rPr lang="hr-HR" dirty="0" err="1" smtClean="0"/>
              <a:t>maptools</a:t>
            </a:r>
            <a:r>
              <a:rPr lang="hr-HR" dirty="0" smtClean="0"/>
              <a:t>” – „</a:t>
            </a:r>
            <a:r>
              <a:rPr lang="hr-HR" dirty="0" err="1" smtClean="0"/>
              <a:t>rgdal</a:t>
            </a:r>
            <a:r>
              <a:rPr lang="hr-HR" dirty="0" smtClean="0"/>
              <a:t>”; paket „raster”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	Učitajte </a:t>
            </a:r>
            <a:r>
              <a:rPr lang="hr-HR" dirty="0"/>
              <a:t>u </a:t>
            </a:r>
            <a:r>
              <a:rPr lang="hr-HR" dirty="0" err="1"/>
              <a:t>RStudio</a:t>
            </a:r>
            <a:r>
              <a:rPr lang="hr-HR" dirty="0"/>
              <a:t> program naziva "</a:t>
            </a:r>
            <a:r>
              <a:rPr lang="hr-HR" b="1" dirty="0" err="1" smtClean="0"/>
              <a:t>maptools_rgdal.R</a:t>
            </a:r>
            <a:r>
              <a:rPr lang="hr-HR" dirty="0" smtClean="0"/>
              <a:t>„</a:t>
            </a:r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r>
              <a:rPr lang="hr-HR" dirty="0" smtClean="0"/>
              <a:t>	Učitajte </a:t>
            </a:r>
            <a:r>
              <a:rPr lang="hr-HR" dirty="0"/>
              <a:t>u </a:t>
            </a:r>
            <a:r>
              <a:rPr lang="hr-HR" dirty="0" err="1"/>
              <a:t>RStudio</a:t>
            </a:r>
            <a:r>
              <a:rPr lang="hr-HR" dirty="0"/>
              <a:t> program naziva </a:t>
            </a:r>
            <a:r>
              <a:rPr lang="hr-HR" dirty="0" smtClean="0"/>
              <a:t>„</a:t>
            </a:r>
            <a:r>
              <a:rPr lang="hr-HR" b="1" dirty="0" err="1" smtClean="0"/>
              <a:t>raster.R</a:t>
            </a:r>
            <a:r>
              <a:rPr lang="hr-HR" dirty="0"/>
              <a:t>".</a:t>
            </a:r>
          </a:p>
          <a:p>
            <a:pPr marL="0" indent="0" algn="ctr">
              <a:buNone/>
            </a:pPr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05523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CRAN – „</a:t>
            </a:r>
            <a:r>
              <a:rPr lang="hr-HR" dirty="0" err="1" smtClean="0"/>
              <a:t>Spatial</a:t>
            </a:r>
            <a:r>
              <a:rPr lang="hr-HR" dirty="0" smtClean="0"/>
              <a:t>“</a:t>
            </a:r>
            <a:r>
              <a:rPr lang="hr-HR" sz="2400" dirty="0" smtClean="0"/>
              <a:t> - tri </a:t>
            </a:r>
            <a:r>
              <a:rPr lang="hr-HR" sz="2400" dirty="0"/>
              <a:t>osnovne </a:t>
            </a:r>
            <a:r>
              <a:rPr lang="hr-HR" sz="2400" dirty="0" smtClean="0"/>
              <a:t>grupe</a:t>
            </a:r>
            <a:r>
              <a:rPr lang="hr-HR" sz="2400" dirty="0"/>
              <a:t/>
            </a:r>
            <a:br>
              <a:rPr lang="hr-HR" sz="2400" dirty="0"/>
            </a:b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hr-HR" dirty="0" smtClean="0"/>
              <a:t>Paketi </a:t>
            </a:r>
            <a:r>
              <a:rPr lang="hr-HR" dirty="0"/>
              <a:t>za vizualizaciju prostornih podataka</a:t>
            </a:r>
          </a:p>
          <a:p>
            <a:pPr lvl="1"/>
            <a:r>
              <a:rPr lang="hr-HR" sz="1150" dirty="0" err="1"/>
              <a:t>rasterVis</a:t>
            </a:r>
            <a:endParaRPr lang="hr-HR" sz="1150" dirty="0"/>
          </a:p>
          <a:p>
            <a:pPr lvl="1"/>
            <a:r>
              <a:rPr lang="hr-HR" sz="1150" dirty="0" err="1"/>
              <a:t>plotKML</a:t>
            </a:r>
            <a:endParaRPr lang="hr-HR" sz="1150" dirty="0"/>
          </a:p>
          <a:p>
            <a:pPr lvl="1"/>
            <a:r>
              <a:rPr lang="hr-HR" sz="1150" dirty="0" err="1"/>
              <a:t>plotGoogleMaps</a:t>
            </a:r>
            <a:endParaRPr lang="hr-HR" sz="1150" dirty="0"/>
          </a:p>
          <a:p>
            <a:pPr>
              <a:lnSpc>
                <a:spcPct val="100000"/>
              </a:lnSpc>
            </a:pPr>
            <a:r>
              <a:rPr lang="hr-HR" dirty="0"/>
              <a:t>P</a:t>
            </a:r>
            <a:r>
              <a:rPr lang="hr-HR" dirty="0" smtClean="0"/>
              <a:t>aketi </a:t>
            </a:r>
            <a:r>
              <a:rPr lang="hr-HR" dirty="0"/>
              <a:t>za analizu prostornih podataka</a:t>
            </a:r>
          </a:p>
          <a:p>
            <a:pPr lvl="1"/>
            <a:r>
              <a:rPr lang="hr-HR" sz="1150" dirty="0"/>
              <a:t>„</a:t>
            </a:r>
            <a:r>
              <a:rPr lang="hr-HR" sz="1150" dirty="0" err="1"/>
              <a:t>spatial</a:t>
            </a:r>
            <a:r>
              <a:rPr lang="hr-HR" sz="1150" dirty="0"/>
              <a:t>“, „</a:t>
            </a:r>
            <a:r>
              <a:rPr lang="hr-HR" sz="1150" dirty="0" err="1"/>
              <a:t>spatstat</a:t>
            </a:r>
            <a:r>
              <a:rPr lang="hr-HR" sz="1150" dirty="0"/>
              <a:t>“ – točkasti procesi (</a:t>
            </a:r>
            <a:r>
              <a:rPr lang="hr-HR" sz="1150" dirty="0" err="1"/>
              <a:t>eng</a:t>
            </a:r>
            <a:r>
              <a:rPr lang="hr-HR" sz="1150" dirty="0"/>
              <a:t>. </a:t>
            </a:r>
            <a:r>
              <a:rPr lang="hr-HR" sz="1150" i="1" dirty="0" err="1"/>
              <a:t>point</a:t>
            </a:r>
            <a:r>
              <a:rPr lang="hr-HR" sz="1150" i="1" dirty="0"/>
              <a:t> </a:t>
            </a:r>
            <a:r>
              <a:rPr lang="hr-HR" sz="1150" i="1" dirty="0" err="1"/>
              <a:t>pattern</a:t>
            </a:r>
            <a:r>
              <a:rPr lang="hr-HR" sz="1150" dirty="0"/>
              <a:t>)</a:t>
            </a:r>
          </a:p>
          <a:p>
            <a:pPr lvl="1"/>
            <a:r>
              <a:rPr lang="hr-HR" sz="1150" dirty="0"/>
              <a:t>„</a:t>
            </a:r>
            <a:r>
              <a:rPr lang="hr-HR" sz="1150" dirty="0" err="1"/>
              <a:t>geoR</a:t>
            </a:r>
            <a:r>
              <a:rPr lang="hr-HR" sz="1150" dirty="0"/>
              <a:t>“ – </a:t>
            </a:r>
            <a:r>
              <a:rPr lang="hr-HR" sz="1150" dirty="0" err="1"/>
              <a:t>geostatističke</a:t>
            </a:r>
            <a:r>
              <a:rPr lang="hr-HR" sz="1150" dirty="0"/>
              <a:t> analize, </a:t>
            </a:r>
            <a:r>
              <a:rPr lang="hr-HR" sz="1150" dirty="0" err="1"/>
              <a:t>vjerojatnosni</a:t>
            </a:r>
            <a:r>
              <a:rPr lang="hr-HR" sz="1150" dirty="0"/>
              <a:t> (</a:t>
            </a:r>
            <a:r>
              <a:rPr lang="hr-HR" sz="1150" dirty="0" err="1"/>
              <a:t>eng</a:t>
            </a:r>
            <a:r>
              <a:rPr lang="hr-HR" sz="1150" dirty="0"/>
              <a:t>. </a:t>
            </a:r>
            <a:r>
              <a:rPr lang="hr-HR" sz="1150" i="1" dirty="0" err="1"/>
              <a:t>likelihood</a:t>
            </a:r>
            <a:r>
              <a:rPr lang="hr-HR" sz="1150" dirty="0"/>
              <a:t>) pristup, ali i Bayes metode</a:t>
            </a:r>
          </a:p>
          <a:p>
            <a:pPr lvl="1"/>
            <a:r>
              <a:rPr lang="hr-HR" sz="1150" dirty="0"/>
              <a:t>„</a:t>
            </a:r>
            <a:r>
              <a:rPr lang="hr-HR" sz="1150" dirty="0" err="1"/>
              <a:t>gstat</a:t>
            </a:r>
            <a:r>
              <a:rPr lang="hr-HR" sz="1150" dirty="0"/>
              <a:t>“ – </a:t>
            </a:r>
            <a:r>
              <a:rPr lang="hr-HR" sz="1150" dirty="0" err="1"/>
              <a:t>geostatističke</a:t>
            </a:r>
            <a:r>
              <a:rPr lang="hr-HR" sz="1150" dirty="0"/>
              <a:t> 2D i 3D analize</a:t>
            </a:r>
          </a:p>
          <a:p>
            <a:pPr lvl="1"/>
            <a:r>
              <a:rPr lang="hr-HR" sz="1150" dirty="0"/>
              <a:t>„</a:t>
            </a:r>
            <a:r>
              <a:rPr lang="hr-HR" sz="1150" dirty="0" err="1"/>
              <a:t>Rgeos</a:t>
            </a:r>
            <a:r>
              <a:rPr lang="hr-HR" sz="1150" dirty="0"/>
              <a:t>“ – operacije na geometrijama i veza prema bazi prostornih podataka </a:t>
            </a:r>
            <a:r>
              <a:rPr lang="hr-HR" sz="1150" dirty="0" err="1"/>
              <a:t>PostGIS</a:t>
            </a:r>
            <a:endParaRPr lang="hr-HR" sz="1150" dirty="0"/>
          </a:p>
          <a:p>
            <a:pPr lvl="1"/>
            <a:r>
              <a:rPr lang="hr-HR" sz="1150" dirty="0"/>
              <a:t>„</a:t>
            </a:r>
            <a:r>
              <a:rPr lang="hr-HR" sz="1150" dirty="0" err="1"/>
              <a:t>circular</a:t>
            </a:r>
            <a:r>
              <a:rPr lang="hr-HR" sz="1150" dirty="0"/>
              <a:t>“ -cirkularna – </a:t>
            </a:r>
            <a:r>
              <a:rPr lang="hr-HR" sz="1150" dirty="0" err="1"/>
              <a:t>direkcionalna</a:t>
            </a:r>
            <a:r>
              <a:rPr lang="hr-HR" sz="1150" dirty="0"/>
              <a:t> statistika</a:t>
            </a:r>
          </a:p>
          <a:p>
            <a:pPr lvl="1"/>
            <a:r>
              <a:rPr lang="hr-HR" sz="1150" dirty="0"/>
              <a:t>„</a:t>
            </a:r>
            <a:r>
              <a:rPr lang="hr-HR" sz="1150" dirty="0" err="1"/>
              <a:t>RandomFields</a:t>
            </a:r>
            <a:r>
              <a:rPr lang="hr-HR" sz="1150" dirty="0"/>
              <a:t>“ – analitika kontinuiranih procesa</a:t>
            </a:r>
          </a:p>
          <a:p>
            <a:pPr lvl="1"/>
            <a:r>
              <a:rPr lang="hr-HR" sz="1150" dirty="0"/>
              <a:t>„</a:t>
            </a:r>
            <a:r>
              <a:rPr lang="hr-HR" sz="1150" dirty="0" err="1"/>
              <a:t>Dcluster</a:t>
            </a:r>
            <a:r>
              <a:rPr lang="hr-HR" sz="1150" dirty="0"/>
              <a:t> „– detekcija prostornih grupiranja (</a:t>
            </a:r>
            <a:r>
              <a:rPr lang="hr-HR" sz="1150" dirty="0" err="1"/>
              <a:t>klastera</a:t>
            </a:r>
            <a:r>
              <a:rPr lang="hr-HR" sz="1150" dirty="0"/>
              <a:t>) bolesti</a:t>
            </a:r>
          </a:p>
          <a:p>
            <a:pPr lvl="1"/>
            <a:r>
              <a:rPr lang="hr-HR" sz="1150" dirty="0"/>
              <a:t>„raster“ – analitika na velikim rasterskim podacima</a:t>
            </a:r>
          </a:p>
          <a:p>
            <a:pPr lvl="1"/>
            <a:r>
              <a:rPr lang="hr-HR" sz="1150" dirty="0"/>
              <a:t>„</a:t>
            </a:r>
            <a:r>
              <a:rPr lang="hr-HR" sz="1150" dirty="0" err="1"/>
              <a:t>geosphere</a:t>
            </a:r>
            <a:r>
              <a:rPr lang="hr-HR" sz="1150" dirty="0"/>
              <a:t>“ - analiza udaljenosti na sferi</a:t>
            </a:r>
          </a:p>
          <a:p>
            <a:pPr lvl="1"/>
            <a:r>
              <a:rPr lang="hr-HR" sz="1150" dirty="0"/>
              <a:t>„</a:t>
            </a:r>
            <a:r>
              <a:rPr lang="hr-HR" sz="1150" dirty="0" err="1"/>
              <a:t>remotesensing</a:t>
            </a:r>
            <a:r>
              <a:rPr lang="hr-HR" sz="1150" dirty="0"/>
              <a:t>“ - snimaka dobivenih daljinskim istraživanjima, itd.</a:t>
            </a:r>
          </a:p>
          <a:p>
            <a:pPr lvl="0"/>
            <a:endParaRPr lang="hr-HR" sz="1400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49214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CRAN – „</a:t>
            </a:r>
            <a:r>
              <a:rPr lang="hr-HR" dirty="0" err="1"/>
              <a:t>Spatial</a:t>
            </a:r>
            <a:r>
              <a:rPr lang="hr-HR" dirty="0" smtClean="0"/>
              <a:t>“ 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hr-HR" dirty="0" smtClean="0"/>
              <a:t>Paketi </a:t>
            </a:r>
            <a:r>
              <a:rPr lang="hr-HR" dirty="0"/>
              <a:t>koji služe kao veza prema vanjskim programima za geografske informacijske sustave (GIS) i bazama </a:t>
            </a:r>
            <a:r>
              <a:rPr lang="hr-HR" dirty="0" smtClean="0"/>
              <a:t>podataka:</a:t>
            </a:r>
          </a:p>
          <a:p>
            <a:pPr lvl="0"/>
            <a:endParaRPr lang="hr-HR" sz="1300" dirty="0"/>
          </a:p>
          <a:p>
            <a:pPr lvl="1"/>
            <a:r>
              <a:rPr lang="hr-HR" sz="1150" dirty="0" err="1"/>
              <a:t>rgdal</a:t>
            </a:r>
            <a:r>
              <a:rPr lang="hr-HR" sz="1150" dirty="0"/>
              <a:t> – veza prema </a:t>
            </a:r>
            <a:r>
              <a:rPr lang="hr-HR" sz="1150" dirty="0" err="1"/>
              <a:t>Geospatial</a:t>
            </a:r>
            <a:r>
              <a:rPr lang="hr-HR" sz="1150" dirty="0"/>
              <a:t> Data </a:t>
            </a:r>
            <a:r>
              <a:rPr lang="hr-HR" sz="1150" dirty="0" err="1"/>
              <a:t>Abstraction</a:t>
            </a:r>
            <a:r>
              <a:rPr lang="hr-HR" sz="1150" dirty="0"/>
              <a:t> </a:t>
            </a:r>
            <a:r>
              <a:rPr lang="hr-HR" sz="1150" dirty="0" err="1"/>
              <a:t>Library</a:t>
            </a:r>
            <a:r>
              <a:rPr lang="hr-HR" sz="1150" dirty="0"/>
              <a:t> (GDAL)</a:t>
            </a:r>
          </a:p>
          <a:p>
            <a:pPr lvl="1"/>
            <a:r>
              <a:rPr lang="hr-HR" sz="1150" dirty="0" err="1"/>
              <a:t>maptools</a:t>
            </a:r>
            <a:r>
              <a:rPr lang="hr-HR" sz="1150" dirty="0"/>
              <a:t> – veza prema vanjskim strukturama i formatima prostornih podataka kao što je </a:t>
            </a:r>
            <a:r>
              <a:rPr lang="hr-HR" sz="1150" i="1" dirty="0" err="1"/>
              <a:t>shapefile</a:t>
            </a:r>
            <a:endParaRPr lang="hr-HR" sz="1150" dirty="0"/>
          </a:p>
          <a:p>
            <a:pPr lvl="1"/>
            <a:r>
              <a:rPr lang="hr-HR" sz="1150" dirty="0"/>
              <a:t>spgrass6 – veza prema GRASS GIS</a:t>
            </a:r>
          </a:p>
          <a:p>
            <a:pPr lvl="1"/>
            <a:r>
              <a:rPr lang="hr-HR" sz="1150" dirty="0"/>
              <a:t>RSAGA – veza prema SAGA GIS</a:t>
            </a:r>
          </a:p>
          <a:p>
            <a:pPr lvl="1"/>
            <a:r>
              <a:rPr lang="hr-HR" sz="1150" dirty="0"/>
              <a:t>RODBC – veza prema bazama podataka (Access, </a:t>
            </a:r>
            <a:r>
              <a:rPr lang="hr-HR" sz="1150" dirty="0" err="1"/>
              <a:t>PostgreSQL</a:t>
            </a:r>
            <a:r>
              <a:rPr lang="hr-HR" sz="1150" dirty="0"/>
              <a:t>...), itd.</a:t>
            </a:r>
          </a:p>
          <a:p>
            <a:pPr lvl="0"/>
            <a:endParaRPr lang="hr-HR" sz="1400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50669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Proces analize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Tipičan proces analize prostornih podataka u sustavu R mogao bi se opisati sljedećim koracima:</a:t>
            </a:r>
          </a:p>
          <a:p>
            <a:pPr lvl="1"/>
            <a:endParaRPr lang="hr-HR" sz="1150" dirty="0" smtClean="0"/>
          </a:p>
          <a:p>
            <a:pPr lvl="1"/>
            <a:r>
              <a:rPr lang="hr-HR" sz="1150" dirty="0" smtClean="0"/>
              <a:t>pripremanje </a:t>
            </a:r>
            <a:r>
              <a:rPr lang="hr-HR" sz="1150" dirty="0"/>
              <a:t>prostornih podataka u nekom GIS programu – ovaj korak nije </a:t>
            </a:r>
            <a:r>
              <a:rPr lang="hr-HR" sz="1150" dirty="0" smtClean="0"/>
              <a:t>nužan,</a:t>
            </a:r>
            <a:endParaRPr lang="hr-HR" sz="1150" dirty="0"/>
          </a:p>
          <a:p>
            <a:pPr lvl="1"/>
            <a:r>
              <a:rPr lang="hr-HR" sz="1150" dirty="0"/>
              <a:t>unos pripremljenih podataka u sustav </a:t>
            </a:r>
            <a:r>
              <a:rPr lang="hr-HR" sz="1150" dirty="0" smtClean="0"/>
              <a:t>R,</a:t>
            </a:r>
            <a:endParaRPr lang="hr-HR" sz="1150" dirty="0"/>
          </a:p>
          <a:p>
            <a:pPr lvl="1"/>
            <a:r>
              <a:rPr lang="hr-HR" sz="1150" dirty="0"/>
              <a:t>provedba </a:t>
            </a:r>
            <a:r>
              <a:rPr lang="hr-HR" sz="1150" dirty="0" smtClean="0"/>
              <a:t>analize (vizualizacija),</a:t>
            </a:r>
            <a:endParaRPr lang="hr-HR" sz="1150" dirty="0"/>
          </a:p>
          <a:p>
            <a:pPr lvl="1"/>
            <a:r>
              <a:rPr lang="hr-HR" sz="1150" dirty="0"/>
              <a:t>prezentacija prostornih rezultata uporabom grafike sustava </a:t>
            </a:r>
            <a:r>
              <a:rPr lang="hr-HR" sz="1150" dirty="0" smtClean="0"/>
              <a:t>R,</a:t>
            </a:r>
            <a:endParaRPr lang="hr-HR" sz="1150" dirty="0"/>
          </a:p>
          <a:p>
            <a:pPr lvl="1"/>
            <a:r>
              <a:rPr lang="hr-HR" sz="1150" dirty="0"/>
              <a:t>eksport rezultata u </a:t>
            </a:r>
            <a:r>
              <a:rPr lang="hr-HR" sz="1150" dirty="0" smtClean="0"/>
              <a:t>formatima </a:t>
            </a:r>
            <a:r>
              <a:rPr lang="hr-HR" sz="1150" dirty="0"/>
              <a:t>kompatibilnim </a:t>
            </a:r>
            <a:r>
              <a:rPr lang="hr-HR" sz="1150" dirty="0" smtClean="0"/>
              <a:t>GIS-programima,</a:t>
            </a:r>
            <a:endParaRPr lang="hr-HR" sz="1150" dirty="0"/>
          </a:p>
          <a:p>
            <a:pPr lvl="1"/>
            <a:r>
              <a:rPr lang="hr-HR" sz="1150" dirty="0"/>
              <a:t>uporaba rezultata za daljnje GIS-analize ili kao tematska podloga.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6444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Vizualizacija prostornih podataka u sustavu 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hr-HR" sz="1400" dirty="0" smtClean="0"/>
              <a:t>Prednosti:</a:t>
            </a:r>
          </a:p>
          <a:p>
            <a:pPr lvl="1"/>
            <a:r>
              <a:rPr lang="hr-HR" sz="1175" dirty="0" smtClean="0"/>
              <a:t>ukoliko </a:t>
            </a:r>
            <a:r>
              <a:rPr lang="hr-HR" sz="1175" dirty="0"/>
              <a:t>izrađujemo velik broj grafova</a:t>
            </a:r>
          </a:p>
          <a:p>
            <a:pPr lvl="2"/>
            <a:r>
              <a:rPr lang="hr-HR" sz="1088" dirty="0"/>
              <a:t>izrada sličnih grafičkih prikaza na većem broju stranica</a:t>
            </a:r>
          </a:p>
          <a:p>
            <a:pPr lvl="2"/>
            <a:r>
              <a:rPr lang="hr-HR" sz="1088" dirty="0"/>
              <a:t>kombiniranju većeg broja grafičkih prikaza</a:t>
            </a:r>
          </a:p>
          <a:p>
            <a:pPr lvl="1"/>
            <a:r>
              <a:rPr lang="hr-HR" sz="1175" dirty="0"/>
              <a:t>izrada </a:t>
            </a:r>
            <a:r>
              <a:rPr lang="hr-HR" sz="1175" dirty="0" err="1"/>
              <a:t>neinteraktivnih</a:t>
            </a:r>
            <a:r>
              <a:rPr lang="hr-HR" sz="1175" dirty="0"/>
              <a:t> prikaza</a:t>
            </a:r>
          </a:p>
          <a:p>
            <a:pPr lvl="1"/>
            <a:r>
              <a:rPr lang="hr-HR" sz="1175" dirty="0"/>
              <a:t>kontrola velikog broja detalja na grafici</a:t>
            </a:r>
          </a:p>
          <a:p>
            <a:pPr lvl="1"/>
            <a:r>
              <a:rPr lang="hr-HR" sz="1175" dirty="0"/>
              <a:t>veliki izbor grafičkih formata za pohranu</a:t>
            </a:r>
          </a:p>
          <a:p>
            <a:pPr lvl="1"/>
            <a:r>
              <a:rPr lang="hr-HR" sz="1175" dirty="0"/>
              <a:t>prijenos na različite platforme te potencijal daljnjeg </a:t>
            </a:r>
            <a:r>
              <a:rPr lang="hr-HR" sz="1175" dirty="0" smtClean="0"/>
              <a:t>razvoja</a:t>
            </a:r>
          </a:p>
          <a:p>
            <a:pPr lvl="0"/>
            <a:r>
              <a:rPr lang="hr-HR" sz="1400" dirty="0" smtClean="0"/>
              <a:t>Nedostaci:</a:t>
            </a:r>
          </a:p>
          <a:p>
            <a:pPr lvl="1"/>
            <a:r>
              <a:rPr lang="hr-HR" sz="1175" dirty="0"/>
              <a:t>interaktivno zumiranje, funkcije </a:t>
            </a:r>
            <a:r>
              <a:rPr lang="hr-HR" sz="1175" dirty="0" err="1"/>
              <a:t>pan</a:t>
            </a:r>
            <a:r>
              <a:rPr lang="hr-HR" sz="1175" dirty="0"/>
              <a:t> i slične funkcije</a:t>
            </a:r>
          </a:p>
          <a:p>
            <a:pPr lvl="1"/>
            <a:r>
              <a:rPr lang="hr-HR" sz="1175" dirty="0"/>
              <a:t>veliki broj grafičkih parametra koje je moguće podesiti i ponekad teško pronaći koji parametar kontrolira pojedino svojstvo</a:t>
            </a:r>
          </a:p>
          <a:p>
            <a:pPr lvl="1"/>
            <a:r>
              <a:rPr lang="hr-HR" sz="1175" dirty="0"/>
              <a:t>nekompatibilnost grafičkih sustava (base, </a:t>
            </a:r>
            <a:r>
              <a:rPr lang="hr-HR" sz="1175" dirty="0" err="1"/>
              <a:t>lattice</a:t>
            </a:r>
            <a:r>
              <a:rPr lang="hr-HR" sz="1175" dirty="0"/>
              <a:t>, </a:t>
            </a:r>
            <a:r>
              <a:rPr lang="hr-HR" sz="1175" dirty="0" err="1"/>
              <a:t>ggplot</a:t>
            </a:r>
            <a:r>
              <a:rPr lang="hr-HR" sz="1175" dirty="0"/>
              <a:t>).</a:t>
            </a:r>
          </a:p>
          <a:p>
            <a:pPr lvl="0"/>
            <a:endParaRPr lang="hr-HR" sz="1400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31300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Vizualizacija, dio analize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Pored važnosti vizualizacije u prikazu konačnih rezultata istraživanja, vizualizacija podataka je i neizostavan dio procesa analize prostornih podataka. Ona ponekad otkriva procese i veze među opservacijama i time sugerira daljnji tijek analize. </a:t>
            </a:r>
            <a:endParaRPr lang="hr-HR" dirty="0" smtClean="0"/>
          </a:p>
          <a:p>
            <a:r>
              <a:rPr lang="hr-HR" dirty="0" smtClean="0"/>
              <a:t>Vizualnom </a:t>
            </a:r>
            <a:r>
              <a:rPr lang="hr-HR" dirty="0"/>
              <a:t>inspekcijom podataka mogu </a:t>
            </a:r>
            <a:r>
              <a:rPr lang="hr-HR" dirty="0" smtClean="0"/>
              <a:t>se pronaći</a:t>
            </a:r>
            <a:r>
              <a:rPr lang="hr-HR" dirty="0"/>
              <a:t>: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regionalni </a:t>
            </a:r>
            <a:r>
              <a:rPr lang="hr-HR" dirty="0"/>
              <a:t>trendovi</a:t>
            </a:r>
          </a:p>
          <a:p>
            <a:pPr lvl="1"/>
            <a:r>
              <a:rPr lang="hr-HR" dirty="0"/>
              <a:t>prostorna ovisnost (</a:t>
            </a:r>
            <a:r>
              <a:rPr lang="hr-HR" dirty="0" err="1"/>
              <a:t>autokorelacija</a:t>
            </a:r>
            <a:r>
              <a:rPr lang="hr-HR" dirty="0"/>
              <a:t>) – ukoliko se slične vrijednosti češće pojavljuju na međusobno bliskim lokacijama</a:t>
            </a:r>
          </a:p>
          <a:p>
            <a:pPr lvl="1"/>
            <a:r>
              <a:rPr lang="hr-HR" dirty="0"/>
              <a:t>prostorni uzorak u podacima</a:t>
            </a:r>
            <a:r>
              <a:rPr lang="hr-HR" dirty="0" smtClean="0"/>
              <a:t>.</a:t>
            </a:r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U </a:t>
            </a:r>
            <a:r>
              <a:rPr lang="hr-HR" dirty="0" err="1"/>
              <a:t>RStudio</a:t>
            </a:r>
            <a:r>
              <a:rPr lang="hr-HR" dirty="0"/>
              <a:t> učitajte program naziva </a:t>
            </a:r>
            <a:r>
              <a:rPr lang="hr-HR" i="1" dirty="0"/>
              <a:t>"</a:t>
            </a:r>
            <a:r>
              <a:rPr lang="hr-HR" b="1" dirty="0" err="1"/>
              <a:t>integracija_vizualizacija.R</a:t>
            </a:r>
            <a:r>
              <a:rPr lang="hr-HR" i="1" dirty="0"/>
              <a:t>"</a:t>
            </a:r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33288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Analiza </a:t>
            </a:r>
            <a:r>
              <a:rPr lang="hr-HR" dirty="0"/>
              <a:t>prostornih podataka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hr-HR" dirty="0" smtClean="0"/>
          </a:p>
          <a:p>
            <a:r>
              <a:rPr lang="hr-HR" dirty="0" smtClean="0"/>
              <a:t>Analiza </a:t>
            </a:r>
            <a:r>
              <a:rPr lang="hr-HR" dirty="0"/>
              <a:t>prostornih podataka uključuje bilo koju formalnu tehniku koja proučava objekte analizirajući njihova topološku, geometrijska ili geografska obilježja. </a:t>
            </a:r>
            <a:endParaRPr lang="hr-HR" dirty="0" smtClean="0"/>
          </a:p>
          <a:p>
            <a:pPr marL="0" indent="0">
              <a:buNone/>
            </a:pPr>
            <a:endParaRPr lang="hr-HR" dirty="0"/>
          </a:p>
          <a:p>
            <a:r>
              <a:rPr lang="hr-HR" dirty="0" smtClean="0"/>
              <a:t>Generalno </a:t>
            </a:r>
            <a:r>
              <a:rPr lang="hr-HR" dirty="0"/>
              <a:t>ime za grupu znanstvenih disciplina koje se bave pronalaženjem rješenja za analizu prostorno (i vremenski) referenciranih mjerenja nazivamo </a:t>
            </a:r>
            <a:r>
              <a:rPr lang="hr-HR" dirty="0" smtClean="0"/>
              <a:t>prostorno-vremenska </a:t>
            </a:r>
            <a:r>
              <a:rPr lang="hr-HR" dirty="0"/>
              <a:t>analiza podataka.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98497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Konceptualni </a:t>
            </a:r>
            <a:r>
              <a:rPr lang="pl-PL" dirty="0"/>
              <a:t>okvir za analize prostornih podataka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Kolokvijalno se može reći da se prostorno vremenska analitika podataka sastoji od dvije glavne grane: </a:t>
            </a:r>
            <a:endParaRPr lang="hr-HR" dirty="0" smtClean="0"/>
          </a:p>
          <a:p>
            <a:pPr lvl="1"/>
            <a:r>
              <a:rPr lang="hr-HR" sz="1150" dirty="0" err="1"/>
              <a:t>geoinformacijske</a:t>
            </a:r>
            <a:r>
              <a:rPr lang="hr-HR" sz="1150" dirty="0"/>
              <a:t> znanosti i </a:t>
            </a:r>
          </a:p>
          <a:p>
            <a:pPr lvl="1"/>
            <a:r>
              <a:rPr lang="hr-HR" sz="1150" dirty="0"/>
              <a:t>prostorno-vremenska statistika. </a:t>
            </a:r>
          </a:p>
          <a:p>
            <a:endParaRPr lang="hr-HR" dirty="0" smtClean="0"/>
          </a:p>
          <a:p>
            <a:r>
              <a:rPr lang="hr-HR" dirty="0" smtClean="0"/>
              <a:t>Ipak</a:t>
            </a:r>
            <a:r>
              <a:rPr lang="hr-HR" dirty="0"/>
              <a:t>, moguće je pronaći i mnogo, značajno drugačijih podjela kao na primjer:</a:t>
            </a:r>
          </a:p>
          <a:p>
            <a:pPr lvl="1"/>
            <a:r>
              <a:rPr lang="hr-HR" sz="1150" dirty="0"/>
              <a:t>analiza podataka dobivenih daljinskim </a:t>
            </a:r>
            <a:r>
              <a:rPr lang="hr-HR" sz="1150" dirty="0" smtClean="0"/>
              <a:t>istraživanjima,</a:t>
            </a:r>
            <a:endParaRPr lang="hr-HR" sz="1150" dirty="0"/>
          </a:p>
          <a:p>
            <a:pPr lvl="1"/>
            <a:r>
              <a:rPr lang="hr-HR" sz="1150" dirty="0"/>
              <a:t>analiza točkastih procesa u prostoru (</a:t>
            </a:r>
            <a:r>
              <a:rPr lang="hr-HR" sz="1150" dirty="0" err="1"/>
              <a:t>eng</a:t>
            </a:r>
            <a:r>
              <a:rPr lang="hr-HR" sz="1150" dirty="0"/>
              <a:t>. </a:t>
            </a:r>
            <a:r>
              <a:rPr lang="hr-HR" sz="1150" dirty="0" err="1"/>
              <a:t>point</a:t>
            </a:r>
            <a:r>
              <a:rPr lang="hr-HR" sz="1150" dirty="0"/>
              <a:t> </a:t>
            </a:r>
            <a:r>
              <a:rPr lang="hr-HR" sz="1150" dirty="0" err="1"/>
              <a:t>pattern</a:t>
            </a:r>
            <a:r>
              <a:rPr lang="hr-HR" sz="1150" dirty="0"/>
              <a:t> </a:t>
            </a:r>
            <a:r>
              <a:rPr lang="hr-HR" sz="1150" dirty="0" err="1"/>
              <a:t>analysis</a:t>
            </a:r>
            <a:r>
              <a:rPr lang="hr-HR" sz="1150" dirty="0" smtClean="0"/>
              <a:t>),</a:t>
            </a:r>
            <a:endParaRPr lang="hr-HR" sz="1150" dirty="0"/>
          </a:p>
          <a:p>
            <a:pPr lvl="1"/>
            <a:r>
              <a:rPr lang="hr-HR" sz="1150" dirty="0"/>
              <a:t>"</a:t>
            </a:r>
            <a:r>
              <a:rPr lang="hr-HR" sz="1150" dirty="0" err="1"/>
              <a:t>lattice</a:t>
            </a:r>
            <a:r>
              <a:rPr lang="hr-HR" sz="1150" dirty="0"/>
              <a:t>" / areal statistika – analiza vezana uz poligonske </a:t>
            </a:r>
            <a:r>
              <a:rPr lang="hr-HR" sz="1150" dirty="0" smtClean="0"/>
              <a:t>objekte,</a:t>
            </a:r>
            <a:endParaRPr lang="hr-HR" sz="1150" dirty="0"/>
          </a:p>
          <a:p>
            <a:pPr lvl="1"/>
            <a:r>
              <a:rPr lang="hr-HR" sz="1150" dirty="0"/>
              <a:t>interpolacija i </a:t>
            </a:r>
            <a:r>
              <a:rPr lang="hr-HR" sz="1150" dirty="0" err="1"/>
              <a:t>geostatistika</a:t>
            </a:r>
            <a:r>
              <a:rPr lang="hr-HR" sz="1150" dirty="0"/>
              <a:t> – analitika kontinuiranih </a:t>
            </a:r>
            <a:r>
              <a:rPr lang="hr-HR" sz="1150" dirty="0" smtClean="0"/>
              <a:t>polja,</a:t>
            </a:r>
            <a:endParaRPr lang="hr-HR" sz="1150" dirty="0"/>
          </a:p>
          <a:p>
            <a:pPr lvl="1"/>
            <a:r>
              <a:rPr lang="hr-HR" sz="1150" dirty="0" err="1"/>
              <a:t>geomorfometrija</a:t>
            </a:r>
            <a:r>
              <a:rPr lang="hr-HR" sz="1150" dirty="0"/>
              <a:t> – specijalizirane kvantitativne analize topografije.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11938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Proces </a:t>
            </a:r>
            <a:r>
              <a:rPr lang="pl-PL" dirty="0"/>
              <a:t>analize prostornih podataka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Kao i u drugim granama statistike proces analize može se opisati na sljedeći način</a:t>
            </a:r>
            <a:r>
              <a:rPr lang="hr-HR" dirty="0" smtClean="0"/>
              <a:t>:</a:t>
            </a:r>
          </a:p>
          <a:p>
            <a:endParaRPr lang="hr-HR" dirty="0"/>
          </a:p>
          <a:p>
            <a:pPr lvl="1"/>
            <a:r>
              <a:rPr lang="hr-HR" sz="1150" dirty="0"/>
              <a:t>postavljanje pitanja</a:t>
            </a:r>
          </a:p>
          <a:p>
            <a:pPr lvl="1"/>
            <a:r>
              <a:rPr lang="hr-HR" sz="1150" dirty="0"/>
              <a:t>razumijevanje podataka</a:t>
            </a:r>
          </a:p>
          <a:p>
            <a:pPr lvl="1"/>
            <a:r>
              <a:rPr lang="hr-HR" sz="1150" dirty="0"/>
              <a:t>izbor metode</a:t>
            </a:r>
          </a:p>
          <a:p>
            <a:pPr lvl="1"/>
            <a:r>
              <a:rPr lang="hr-HR" sz="1150" dirty="0"/>
              <a:t>izračun statistike</a:t>
            </a:r>
          </a:p>
          <a:p>
            <a:pPr lvl="1"/>
            <a:r>
              <a:rPr lang="hr-HR" sz="1150" dirty="0"/>
              <a:t>interpretacija statistika</a:t>
            </a:r>
          </a:p>
          <a:p>
            <a:pPr lvl="1"/>
            <a:r>
              <a:rPr lang="hr-HR" sz="1150" dirty="0"/>
              <a:t>značajnost statistike </a:t>
            </a:r>
          </a:p>
          <a:p>
            <a:pPr lvl="1"/>
            <a:r>
              <a:rPr lang="hr-HR" sz="1150" dirty="0"/>
              <a:t>propitivanje rezultata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20136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R način, ima ih bezbroj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 </a:t>
            </a:r>
            <a:r>
              <a:rPr lang="hr-HR" dirty="0"/>
              <a:t>instaliranje i učitavanje najnovije verzije "</a:t>
            </a:r>
            <a:r>
              <a:rPr lang="hr-HR" dirty="0" err="1"/>
              <a:t>installr</a:t>
            </a:r>
            <a:r>
              <a:rPr lang="hr-HR" dirty="0"/>
              <a:t>" paketa</a:t>
            </a:r>
            <a:endParaRPr lang="hr-HR" b="1" dirty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hr-HR" dirty="0"/>
              <a:t>("</a:t>
            </a:r>
            <a:r>
              <a:rPr lang="hr-HR" dirty="0" err="1"/>
              <a:t>installr</a:t>
            </a:r>
            <a:r>
              <a:rPr lang="hr-HR" dirty="0"/>
              <a:t>")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hr-HR" dirty="0"/>
              <a:t>(</a:t>
            </a:r>
            <a:r>
              <a:rPr lang="hr-HR" dirty="0" err="1"/>
              <a:t>installr</a:t>
            </a:r>
            <a:r>
              <a:rPr lang="hr-HR" dirty="0"/>
              <a:t>)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updateR</a:t>
            </a:r>
            <a:r>
              <a:rPr lang="hr-HR" dirty="0" smtClean="0"/>
              <a:t>()</a:t>
            </a:r>
          </a:p>
          <a:p>
            <a:pPr marL="0" indent="0">
              <a:buNone/>
            </a:pPr>
            <a:endParaRPr lang="hr-HR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98570995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Prostorni uzorak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r-HR" dirty="0" smtClean="0"/>
              <a:t>Način </a:t>
            </a:r>
            <a:r>
              <a:rPr lang="hr-HR" dirty="0"/>
              <a:t>prikupljanja podataka (na prostornoj i vremenskoj skali) često je ključan u davanju odgovora na praktičan ili znanstveni problem neobično je važno, vjerojatno i važnije nego u klasičnoj statistici. </a:t>
            </a:r>
            <a:endParaRPr lang="hr-HR" dirty="0" smtClean="0"/>
          </a:p>
          <a:p>
            <a:endParaRPr lang="hr-HR" dirty="0" smtClean="0"/>
          </a:p>
          <a:p>
            <a:r>
              <a:rPr lang="hr-HR" dirty="0" smtClean="0"/>
              <a:t>Prostorno </a:t>
            </a:r>
            <a:r>
              <a:rPr lang="hr-HR" dirty="0"/>
              <a:t>uzorkovanje - dizajn uzorkovanja gdje je izbor mjesta uzorkovanja dio dizajna. </a:t>
            </a:r>
          </a:p>
          <a:p>
            <a:endParaRPr lang="hr-HR" dirty="0" smtClean="0"/>
          </a:p>
          <a:p>
            <a:r>
              <a:rPr lang="hr-HR" dirty="0" smtClean="0"/>
              <a:t>Prostorni uzorak bi trebao:</a:t>
            </a:r>
          </a:p>
          <a:p>
            <a:pPr lvl="1"/>
            <a:r>
              <a:rPr lang="hr-HR" dirty="0" err="1" smtClean="0"/>
              <a:t>maksimalu</a:t>
            </a:r>
            <a:r>
              <a:rPr lang="hr-HR" dirty="0" smtClean="0"/>
              <a:t> </a:t>
            </a:r>
            <a:r>
              <a:rPr lang="hr-HR" dirty="0"/>
              <a:t>količinu informacija </a:t>
            </a:r>
            <a:r>
              <a:rPr lang="hr-HR" dirty="0" smtClean="0"/>
              <a:t>o stvarnosti iz njezina malog dijela,</a:t>
            </a:r>
          </a:p>
          <a:p>
            <a:pPr lvl="1"/>
            <a:r>
              <a:rPr lang="hr-HR" dirty="0" err="1" smtClean="0"/>
              <a:t>minimiziraući</a:t>
            </a:r>
            <a:r>
              <a:rPr lang="hr-HR" dirty="0" smtClean="0"/>
              <a:t> </a:t>
            </a:r>
            <a:r>
              <a:rPr lang="hr-HR" dirty="0"/>
              <a:t>trošak i trud. </a:t>
            </a:r>
            <a:endParaRPr lang="hr-HR" dirty="0" smtClean="0"/>
          </a:p>
          <a:p>
            <a:endParaRPr lang="hr-HR" dirty="0" smtClean="0"/>
          </a:p>
          <a:p>
            <a:r>
              <a:rPr lang="hr-HR" dirty="0" smtClean="0"/>
              <a:t>Vremenska </a:t>
            </a:r>
            <a:r>
              <a:rPr lang="hr-HR" dirty="0"/>
              <a:t>komponenta prikupljanja informacija u prostoru </a:t>
            </a:r>
            <a:r>
              <a:rPr lang="hr-HR" dirty="0" smtClean="0"/>
              <a:t>– jedan od </a:t>
            </a:r>
            <a:r>
              <a:rPr lang="hr-HR" dirty="0"/>
              <a:t>ključnih aspekata prepoznavanja procesa u prirodi.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41227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Nakon što imamo prostorni uzorak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Analiza u užem smislu može se svesti </a:t>
            </a:r>
            <a:r>
              <a:rPr lang="hr-HR" dirty="0"/>
              <a:t>na:</a:t>
            </a:r>
          </a:p>
          <a:p>
            <a:pPr lvl="0"/>
            <a:endParaRPr lang="hr-HR" dirty="0" smtClean="0"/>
          </a:p>
          <a:p>
            <a:pPr lvl="0"/>
            <a:r>
              <a:rPr lang="hr-HR" b="1" dirty="0" smtClean="0"/>
              <a:t>Deskriptivnu </a:t>
            </a:r>
            <a:r>
              <a:rPr lang="hr-HR" b="1" dirty="0"/>
              <a:t>statistiku</a:t>
            </a:r>
            <a:r>
              <a:rPr lang="hr-HR" dirty="0"/>
              <a:t> – numeričko sumiranje i vizualizaciju. Eksploracija i vizualizacija prostornih podataka uključuje: jednostavno </a:t>
            </a:r>
            <a:r>
              <a:rPr lang="hr-HR" dirty="0" err="1"/>
              <a:t>kartiranje</a:t>
            </a:r>
            <a:r>
              <a:rPr lang="hr-HR" dirty="0"/>
              <a:t> podataka (točaka, linija, regija i površina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grids</a:t>
            </a:r>
            <a:r>
              <a:rPr lang="hr-HR" dirty="0"/>
              <a:t>, </a:t>
            </a:r>
            <a:r>
              <a:rPr lang="hr-HR" i="1" dirty="0" err="1"/>
              <a:t>rasters</a:t>
            </a:r>
            <a:r>
              <a:rPr lang="hr-HR" dirty="0"/>
              <a:t>), klasificiranje, gustoća, nagiba i slično te kompleksnijih oblika kao što je vizualizacija međusobnih veza.</a:t>
            </a:r>
          </a:p>
          <a:p>
            <a:pPr lvl="0"/>
            <a:endParaRPr lang="hr-HR" dirty="0" smtClean="0"/>
          </a:p>
          <a:p>
            <a:pPr lvl="0"/>
            <a:r>
              <a:rPr lang="hr-HR" b="1" dirty="0" err="1" smtClean="0"/>
              <a:t>Inferencijalnu</a:t>
            </a:r>
            <a:r>
              <a:rPr lang="hr-HR" b="1" dirty="0" smtClean="0"/>
              <a:t> </a:t>
            </a:r>
            <a:r>
              <a:rPr lang="hr-HR" b="1" dirty="0"/>
              <a:t>statistiku</a:t>
            </a:r>
            <a:r>
              <a:rPr lang="hr-HR" dirty="0"/>
              <a:t> – zaključivanje o populaciji ne temelju uzorka, pokušaj razumijevanja procesa te </a:t>
            </a:r>
            <a:r>
              <a:rPr lang="hr-HR" dirty="0" err="1"/>
              <a:t>evenualnog</a:t>
            </a:r>
            <a:r>
              <a:rPr lang="hr-HR" dirty="0"/>
              <a:t> predviđanja temeljenog na našem razumijevanju pojave. Znači, nama je potreban model (konceptualna ili matematička reprezentacija) iz koje zaključujemo o  procesu.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72276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Analitika u 2D i 3D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r>
              <a:rPr lang="hr-HR" dirty="0" smtClean="0"/>
              <a:t>Iako </a:t>
            </a:r>
            <a:r>
              <a:rPr lang="hr-HR" dirty="0"/>
              <a:t>postoje mogućnosti provođenje analiza na tri dimenzije prostora (nadogradnja u z osi – visina ili dubina), analize prostornih podataka uglavnom se rade na dvije </a:t>
            </a:r>
            <a:r>
              <a:rPr lang="hr-HR" dirty="0" smtClean="0"/>
              <a:t>dimenzije.</a:t>
            </a:r>
          </a:p>
          <a:p>
            <a:endParaRPr lang="hr-HR" dirty="0" smtClean="0"/>
          </a:p>
          <a:p>
            <a:endParaRPr lang="hr-HR" dirty="0"/>
          </a:p>
          <a:p>
            <a:r>
              <a:rPr lang="hr-HR" dirty="0" smtClean="0"/>
              <a:t>Veoma </a:t>
            </a:r>
            <a:r>
              <a:rPr lang="hr-HR" dirty="0"/>
              <a:t>se često treća dimenzija koristi kao prikaz dinamičkih pojava tj. za prostorno vremenske podatke.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37935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Specifikum </a:t>
            </a:r>
            <a:r>
              <a:rPr lang="sv-SE" dirty="0"/>
              <a:t>analitike u prostoru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b="1" dirty="0" err="1"/>
              <a:t>Toblerov</a:t>
            </a:r>
            <a:r>
              <a:rPr lang="hr-HR" b="1" dirty="0"/>
              <a:t> prvi zakon geografije</a:t>
            </a:r>
            <a:r>
              <a:rPr lang="hr-HR" dirty="0"/>
              <a:t> </a:t>
            </a:r>
            <a:r>
              <a:rPr lang="hr-HR" dirty="0" smtClean="0"/>
              <a:t> - </a:t>
            </a:r>
            <a:r>
              <a:rPr lang="hr-HR" dirty="0"/>
              <a:t>osnovno </a:t>
            </a:r>
            <a:r>
              <a:rPr lang="hr-HR" dirty="0" smtClean="0"/>
              <a:t>svojstvo </a:t>
            </a:r>
            <a:r>
              <a:rPr lang="hr-HR" dirty="0"/>
              <a:t>o nezavisnosti opservacija u uzorku </a:t>
            </a:r>
            <a:r>
              <a:rPr lang="hr-HR" dirty="0" smtClean="0"/>
              <a:t>prekršeno.</a:t>
            </a:r>
          </a:p>
          <a:p>
            <a:endParaRPr lang="hr-HR" b="1" dirty="0" smtClean="0"/>
          </a:p>
          <a:p>
            <a:r>
              <a:rPr lang="hr-HR" b="1" dirty="0" err="1" smtClean="0"/>
              <a:t>Autokorelacija</a:t>
            </a:r>
            <a:r>
              <a:rPr lang="hr-HR" dirty="0" smtClean="0"/>
              <a:t> - </a:t>
            </a:r>
            <a:r>
              <a:rPr lang="hr-HR" dirty="0"/>
              <a:t>mjera u kojoj su međusobno bliže stvari </a:t>
            </a:r>
            <a:r>
              <a:rPr lang="hr-HR" dirty="0" smtClean="0"/>
              <a:t>slične.</a:t>
            </a:r>
          </a:p>
          <a:p>
            <a:endParaRPr lang="hr-HR" b="1" dirty="0" smtClean="0"/>
          </a:p>
          <a:p>
            <a:r>
              <a:rPr lang="hr-HR" b="1" dirty="0" smtClean="0"/>
              <a:t>Teorija slučajnih polja</a:t>
            </a:r>
            <a:r>
              <a:rPr lang="hr-HR" dirty="0" smtClean="0"/>
              <a:t> - </a:t>
            </a:r>
            <a:r>
              <a:rPr lang="hr-HR" dirty="0"/>
              <a:t>odnos između mjerenja na dvije lokacije u biti smatra odnosom dviju nezavisnih </a:t>
            </a:r>
            <a:r>
              <a:rPr lang="hr-HR" dirty="0" smtClean="0"/>
              <a:t>varijabli.</a:t>
            </a:r>
          </a:p>
          <a:p>
            <a:endParaRPr lang="hr-HR" b="1" dirty="0" smtClean="0"/>
          </a:p>
          <a:p>
            <a:r>
              <a:rPr lang="hr-HR" b="1" dirty="0" smtClean="0"/>
              <a:t>Specifikum geometrije na sferi - </a:t>
            </a:r>
            <a:r>
              <a:rPr lang="hr-HR" dirty="0"/>
              <a:t>veće udaljenosti potrebno je koristiti matematičke metode velikog </a:t>
            </a:r>
            <a:r>
              <a:rPr lang="hr-HR" dirty="0" smtClean="0"/>
              <a:t>kruga.</a:t>
            </a:r>
            <a:endParaRPr lang="hr-HR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3949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Uključivanje </a:t>
            </a:r>
            <a:r>
              <a:rPr lang="hr-HR" dirty="0"/>
              <a:t>informacije o međusobnim odnosima opservacija u analizu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Informacija o koordinatama nekog proučavanog fenomena u prostoru u analizu se može uvesti </a:t>
            </a:r>
            <a:r>
              <a:rPr lang="hr-HR" dirty="0" smtClean="0"/>
              <a:t>kao:</a:t>
            </a:r>
          </a:p>
          <a:p>
            <a:pPr marL="257168" lvl="1" indent="0">
              <a:buNone/>
            </a:pPr>
            <a:endParaRPr lang="hr-HR" dirty="0" smtClean="0"/>
          </a:p>
          <a:p>
            <a:pPr lvl="1"/>
            <a:r>
              <a:rPr lang="hr-HR" sz="1150" dirty="0" smtClean="0"/>
              <a:t>eksplicitnu </a:t>
            </a:r>
            <a:r>
              <a:rPr lang="hr-HR" sz="1150" dirty="0"/>
              <a:t>informaciju o geografskoj koordinati ili </a:t>
            </a:r>
            <a:endParaRPr lang="hr-HR" sz="1150" dirty="0" smtClean="0"/>
          </a:p>
          <a:p>
            <a:pPr marL="257168" lvl="1" indent="0">
              <a:buNone/>
            </a:pPr>
            <a:endParaRPr lang="hr-HR" sz="1150" dirty="0" smtClean="0"/>
          </a:p>
          <a:p>
            <a:pPr lvl="1"/>
            <a:r>
              <a:rPr lang="hr-HR" sz="1150" dirty="0" smtClean="0"/>
              <a:t>uključivanjem </a:t>
            </a:r>
            <a:r>
              <a:rPr lang="hr-HR" sz="1150" dirty="0"/>
              <a:t>rezultata zasebne analize o međusobnim prostornim odnosima (topologiji definiranoj susjedima).</a:t>
            </a:r>
          </a:p>
          <a:p>
            <a:pPr marL="128585" lvl="2">
              <a:spcBef>
                <a:spcPts val="563"/>
              </a:spcBef>
            </a:pPr>
            <a:endParaRPr lang="hr-HR" sz="1350" dirty="0"/>
          </a:p>
          <a:p>
            <a:pPr marL="128585" lvl="2">
              <a:spcBef>
                <a:spcPts val="563"/>
              </a:spcBef>
            </a:pPr>
            <a:r>
              <a:rPr lang="hr-HR" sz="1350" dirty="0" smtClean="0"/>
              <a:t>Prostorni </a:t>
            </a:r>
            <a:r>
              <a:rPr lang="hr-HR" sz="1350" dirty="0"/>
              <a:t>odnosi (</a:t>
            </a:r>
            <a:r>
              <a:rPr lang="hr-HR" sz="1350" dirty="0" smtClean="0"/>
              <a:t>topologija) </a:t>
            </a:r>
            <a:r>
              <a:rPr lang="hr-HR" sz="1400" dirty="0" smtClean="0"/>
              <a:t>– </a:t>
            </a:r>
            <a:r>
              <a:rPr lang="hr-HR" sz="1400" dirty="0"/>
              <a:t>skup odnosa koji mogu imati prostorni objekti jedan prema drugomu i razumijevanje procesa koji se mogu dogoditi koji kada se dva ili više objekata nađu zajedno u prostoru (</a:t>
            </a:r>
            <a:r>
              <a:rPr lang="hr-HR" sz="1400" dirty="0" err="1"/>
              <a:t>eng</a:t>
            </a:r>
            <a:r>
              <a:rPr lang="hr-HR" sz="1400" dirty="0"/>
              <a:t>. </a:t>
            </a:r>
            <a:r>
              <a:rPr lang="hr-HR" sz="1400" i="1" dirty="0" err="1"/>
              <a:t>co‑location</a:t>
            </a:r>
            <a:r>
              <a:rPr lang="hr-HR" sz="1400" dirty="0"/>
              <a:t>).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36573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Glavni prostorni odnosi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Sedam je glavnih prostornih odnosa:</a:t>
            </a:r>
          </a:p>
          <a:p>
            <a:endParaRPr lang="hr-HR" dirty="0"/>
          </a:p>
          <a:p>
            <a:r>
              <a:rPr lang="hr-HR" dirty="0"/>
              <a:t>1.	objekti identični	 </a:t>
            </a:r>
            <a:endParaRPr lang="hr-HR" dirty="0" smtClean="0"/>
          </a:p>
          <a:p>
            <a:r>
              <a:rPr lang="hr-HR" dirty="0" smtClean="0"/>
              <a:t>2</a:t>
            </a:r>
            <a:r>
              <a:rPr lang="hr-HR" dirty="0"/>
              <a:t>.	dodiruju </a:t>
            </a:r>
            <a:r>
              <a:rPr lang="hr-HR" dirty="0" smtClean="0"/>
              <a:t>se </a:t>
            </a:r>
            <a:r>
              <a:rPr lang="hr-HR" dirty="0"/>
              <a:t>– jedna zajednička </a:t>
            </a:r>
            <a:r>
              <a:rPr lang="hr-HR" dirty="0" smtClean="0"/>
              <a:t>točka</a:t>
            </a:r>
          </a:p>
          <a:p>
            <a:r>
              <a:rPr lang="hr-HR" dirty="0" smtClean="0"/>
              <a:t> 3</a:t>
            </a:r>
            <a:r>
              <a:rPr lang="hr-HR" dirty="0"/>
              <a:t>.	preklapaju se – veći broj točaka zajednički	 </a:t>
            </a:r>
          </a:p>
          <a:p>
            <a:r>
              <a:rPr lang="hr-HR" dirty="0"/>
              <a:t>4.	sadržavaju jedan drugoga	 </a:t>
            </a:r>
          </a:p>
          <a:p>
            <a:r>
              <a:rPr lang="hr-HR" dirty="0"/>
              <a:t>5.	ne dijele ništa zajedničko	 </a:t>
            </a:r>
          </a:p>
          <a:p>
            <a:r>
              <a:rPr lang="hr-HR" dirty="0"/>
              <a:t>6.	prekrivaju se (A prekriva B)	 </a:t>
            </a:r>
          </a:p>
          <a:p>
            <a:r>
              <a:rPr lang="hr-HR" dirty="0"/>
              <a:t>7.	križaju se – objekti sadrže barem jednu zajedničku točku	 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14" name="Slika 9"/>
          <p:cNvPicPr/>
          <p:nvPr/>
        </p:nvPicPr>
        <p:blipFill>
          <a:blip r:embed="rId2"/>
          <a:stretch>
            <a:fillRect/>
          </a:stretch>
        </p:blipFill>
        <p:spPr>
          <a:xfrm>
            <a:off x="5291137" y="1753002"/>
            <a:ext cx="466725" cy="323850"/>
          </a:xfrm>
          <a:prstGeom prst="rect">
            <a:avLst/>
          </a:prstGeom>
        </p:spPr>
      </p:pic>
      <p:pic>
        <p:nvPicPr>
          <p:cNvPr id="15" name="Slika 10"/>
          <p:cNvPicPr/>
          <p:nvPr/>
        </p:nvPicPr>
        <p:blipFill>
          <a:blip r:embed="rId3"/>
          <a:stretch>
            <a:fillRect/>
          </a:stretch>
        </p:blipFill>
        <p:spPr>
          <a:xfrm>
            <a:off x="5291137" y="2051094"/>
            <a:ext cx="466725" cy="342900"/>
          </a:xfrm>
          <a:prstGeom prst="rect">
            <a:avLst/>
          </a:prstGeom>
        </p:spPr>
      </p:pic>
      <p:pic>
        <p:nvPicPr>
          <p:cNvPr id="16" name="Slika 11"/>
          <p:cNvPicPr/>
          <p:nvPr/>
        </p:nvPicPr>
        <p:blipFill>
          <a:blip r:embed="rId4"/>
          <a:stretch>
            <a:fillRect/>
          </a:stretch>
        </p:blipFill>
        <p:spPr>
          <a:xfrm>
            <a:off x="5294891" y="2369779"/>
            <a:ext cx="466725" cy="352425"/>
          </a:xfrm>
          <a:prstGeom prst="rect">
            <a:avLst/>
          </a:prstGeom>
        </p:spPr>
      </p:pic>
      <p:pic>
        <p:nvPicPr>
          <p:cNvPr id="17" name="Slika 12"/>
          <p:cNvPicPr/>
          <p:nvPr/>
        </p:nvPicPr>
        <p:blipFill>
          <a:blip r:embed="rId5"/>
          <a:stretch>
            <a:fillRect/>
          </a:stretch>
        </p:blipFill>
        <p:spPr>
          <a:xfrm>
            <a:off x="5333529" y="2693160"/>
            <a:ext cx="466725" cy="323850"/>
          </a:xfrm>
          <a:prstGeom prst="rect">
            <a:avLst/>
          </a:prstGeom>
        </p:spPr>
      </p:pic>
      <p:pic>
        <p:nvPicPr>
          <p:cNvPr id="18" name="Slika 14"/>
          <p:cNvPicPr/>
          <p:nvPr/>
        </p:nvPicPr>
        <p:blipFill>
          <a:blip r:embed="rId6"/>
          <a:stretch>
            <a:fillRect/>
          </a:stretch>
        </p:blipFill>
        <p:spPr>
          <a:xfrm>
            <a:off x="5376929" y="2984609"/>
            <a:ext cx="457200" cy="333375"/>
          </a:xfrm>
          <a:prstGeom prst="rect">
            <a:avLst/>
          </a:prstGeom>
        </p:spPr>
      </p:pic>
      <p:pic>
        <p:nvPicPr>
          <p:cNvPr id="19" name="Slika 16"/>
          <p:cNvPicPr/>
          <p:nvPr/>
        </p:nvPicPr>
        <p:blipFill>
          <a:blip r:embed="rId7"/>
          <a:stretch>
            <a:fillRect/>
          </a:stretch>
        </p:blipFill>
        <p:spPr>
          <a:xfrm>
            <a:off x="5338295" y="3306581"/>
            <a:ext cx="457200" cy="333375"/>
          </a:xfrm>
          <a:prstGeom prst="rect">
            <a:avLst/>
          </a:prstGeom>
        </p:spPr>
      </p:pic>
      <p:pic>
        <p:nvPicPr>
          <p:cNvPr id="20" name="Slika 18"/>
          <p:cNvPicPr/>
          <p:nvPr/>
        </p:nvPicPr>
        <p:blipFill>
          <a:blip r:embed="rId8"/>
          <a:stretch>
            <a:fillRect/>
          </a:stretch>
        </p:blipFill>
        <p:spPr>
          <a:xfrm>
            <a:off x="5364050" y="3615675"/>
            <a:ext cx="457200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9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Testiranje topoloških odnosa 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r-HR" dirty="0"/>
              <a:t>Testiranje topoloških odnosa u prostoru je standardna metoda opisa prostornih odnosa objekata u prostoru (dvije geometrije na dvije dimenzije prostora). </a:t>
            </a:r>
            <a:endParaRPr lang="hr-HR" dirty="0" smtClean="0"/>
          </a:p>
          <a:p>
            <a:r>
              <a:rPr lang="hr-HR" dirty="0" smtClean="0"/>
              <a:t>Model </a:t>
            </a:r>
            <a:r>
              <a:rPr lang="hr-HR" dirty="0"/>
              <a:t>koji testira ove odnose nosi naziv </a:t>
            </a:r>
            <a:r>
              <a:rPr lang="hr-HR" dirty="0" err="1"/>
              <a:t>Dimensionally</a:t>
            </a:r>
            <a:r>
              <a:rPr lang="hr-HR" dirty="0"/>
              <a:t> </a:t>
            </a:r>
            <a:r>
              <a:rPr lang="hr-HR" dirty="0" err="1"/>
              <a:t>Extended</a:t>
            </a:r>
            <a:r>
              <a:rPr lang="hr-HR" dirty="0"/>
              <a:t> Nine-</a:t>
            </a:r>
            <a:r>
              <a:rPr lang="hr-HR" dirty="0" err="1"/>
              <a:t>Intersection</a:t>
            </a:r>
            <a:r>
              <a:rPr lang="hr-HR" dirty="0"/>
              <a:t> Model (DE-9IM) model </a:t>
            </a:r>
            <a:r>
              <a:rPr lang="hr-HR" dirty="0" smtClean="0"/>
              <a:t>(</a:t>
            </a:r>
            <a:r>
              <a:rPr lang="hr-HR" u="sng" dirty="0"/>
              <a:t>http://en.wikipedia.org/wiki/DE-9IM</a:t>
            </a:r>
            <a:r>
              <a:rPr lang="hr-HR" dirty="0" smtClean="0"/>
              <a:t>).</a:t>
            </a:r>
          </a:p>
          <a:p>
            <a:endParaRPr lang="hr-HR" dirty="0"/>
          </a:p>
          <a:p>
            <a:r>
              <a:rPr lang="hr-HR" dirty="0"/>
              <a:t>Unutar </a:t>
            </a:r>
            <a:r>
              <a:rPr lang="hr-HR" dirty="0" smtClean="0"/>
              <a:t>R-a – testiranje </a:t>
            </a:r>
            <a:r>
              <a:rPr lang="hr-HR" dirty="0" err="1" smtClean="0"/>
              <a:t>co</a:t>
            </a:r>
            <a:r>
              <a:rPr lang="hr-HR" dirty="0" smtClean="0"/>
              <a:t>-lokacije </a:t>
            </a:r>
            <a:r>
              <a:rPr lang="hr-HR" dirty="0"/>
              <a:t>dva objekta unutar više </a:t>
            </a:r>
            <a:r>
              <a:rPr lang="hr-HR" dirty="0" smtClean="0"/>
              <a:t>paketa (svi </a:t>
            </a:r>
            <a:r>
              <a:rPr lang="hr-HR" dirty="0"/>
              <a:t>koriste funkcionalnost biblioteke GEOS, paketa "</a:t>
            </a:r>
            <a:r>
              <a:rPr lang="hr-HR" dirty="0" err="1" smtClean="0"/>
              <a:t>rgeos</a:t>
            </a:r>
            <a:r>
              <a:rPr lang="hr-HR" dirty="0" smtClean="0"/>
              <a:t>„). </a:t>
            </a:r>
          </a:p>
          <a:p>
            <a:r>
              <a:rPr lang="hr-HR" dirty="0" smtClean="0"/>
              <a:t>Paket </a:t>
            </a:r>
            <a:r>
              <a:rPr lang="hr-HR" dirty="0"/>
              <a:t>"</a:t>
            </a:r>
            <a:r>
              <a:rPr lang="hr-HR" dirty="0" err="1"/>
              <a:t>rgeos</a:t>
            </a:r>
            <a:r>
              <a:rPr lang="hr-HR" dirty="0"/>
              <a:t>"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Geometry</a:t>
            </a:r>
            <a:r>
              <a:rPr lang="hr-HR" i="1" dirty="0"/>
              <a:t> Open </a:t>
            </a:r>
            <a:r>
              <a:rPr lang="hr-HR" i="1" dirty="0" err="1"/>
              <a:t>Source</a:t>
            </a:r>
            <a:r>
              <a:rPr lang="hr-HR" i="1" dirty="0"/>
              <a:t> GEOS</a:t>
            </a:r>
            <a:r>
              <a:rPr lang="hr-HR" dirty="0"/>
              <a:t>) biblioteka koja omogućava rad s bazama prostornih podataka kao što je </a:t>
            </a:r>
            <a:r>
              <a:rPr lang="hr-HR" dirty="0" err="1"/>
              <a:t>PostGIS</a:t>
            </a:r>
            <a:r>
              <a:rPr lang="hr-HR" dirty="0"/>
              <a:t> i radi sve uobičajene operacije na </a:t>
            </a:r>
            <a:r>
              <a:rPr lang="hr-HR" dirty="0" smtClean="0"/>
              <a:t>geometrijama.</a:t>
            </a:r>
          </a:p>
          <a:p>
            <a:r>
              <a:rPr lang="hr-HR" dirty="0"/>
              <a:t>Analiza kojom propitujemo istovremeno postojanje većeg broja objekata na istoj lokaciji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co-location</a:t>
            </a:r>
            <a:r>
              <a:rPr lang="hr-HR" dirty="0"/>
              <a:t>) radi se metodama preklapanja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overlay</a:t>
            </a:r>
            <a:r>
              <a:rPr lang="hr-HR" dirty="0"/>
              <a:t>). Ovaj oblik analize moguće je raditi na svim međusobnim kombinacijama vektorskih i rasterskih objekata. 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27885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Mjere </a:t>
            </a:r>
            <a:r>
              <a:rPr lang="hr-HR" dirty="0"/>
              <a:t>međusobne ovisnosti među opservacijama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r-HR" b="1" dirty="0" smtClean="0"/>
              <a:t>Diskretne pojave:</a:t>
            </a:r>
          </a:p>
          <a:p>
            <a:r>
              <a:rPr lang="hr-HR" dirty="0" smtClean="0"/>
              <a:t>Da </a:t>
            </a:r>
            <a:r>
              <a:rPr lang="hr-HR" dirty="0"/>
              <a:t>bi informacija o povezanosti u prostoru mogla biti uključena u neki oblik analize prostorno referenciranih podataka razvijene su metode poznate pod </a:t>
            </a:r>
            <a:r>
              <a:rPr lang="hr-HR" dirty="0" smtClean="0"/>
              <a:t>nazivom </a:t>
            </a:r>
            <a:r>
              <a:rPr lang="hr-HR" dirty="0"/>
              <a:t>matrice prostornih </a:t>
            </a:r>
            <a:r>
              <a:rPr lang="hr-HR" dirty="0" smtClean="0"/>
              <a:t>težina - ponekad </a:t>
            </a:r>
            <a:r>
              <a:rPr lang="hr-HR" dirty="0"/>
              <a:t>zvan i operator prostornog pomaka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spatial</a:t>
            </a:r>
            <a:r>
              <a:rPr lang="hr-HR" i="1" dirty="0"/>
              <a:t> </a:t>
            </a:r>
            <a:r>
              <a:rPr lang="hr-HR" i="1" dirty="0" err="1"/>
              <a:t>lag</a:t>
            </a:r>
            <a:r>
              <a:rPr lang="hr-HR" i="1" dirty="0"/>
              <a:t> operator</a:t>
            </a:r>
            <a:r>
              <a:rPr lang="hr-HR" dirty="0"/>
              <a:t>). </a:t>
            </a:r>
            <a:endParaRPr lang="hr-HR" dirty="0" smtClean="0"/>
          </a:p>
          <a:p>
            <a:r>
              <a:rPr lang="hr-HR" b="1" dirty="0" smtClean="0"/>
              <a:t>Kontinuirane pojave:</a:t>
            </a:r>
          </a:p>
          <a:p>
            <a:r>
              <a:rPr lang="hr-HR" dirty="0" smtClean="0"/>
              <a:t>Tri su glavna </a:t>
            </a:r>
            <a:r>
              <a:rPr lang="hr-HR" dirty="0"/>
              <a:t>načina određivanja prostorne povezanosti između </a:t>
            </a:r>
            <a:r>
              <a:rPr lang="hr-HR" dirty="0" smtClean="0"/>
              <a:t>opservacija: </a:t>
            </a:r>
          </a:p>
          <a:p>
            <a:pPr lvl="1"/>
            <a:endParaRPr lang="hr-HR" sz="1150" dirty="0" smtClean="0"/>
          </a:p>
          <a:p>
            <a:pPr lvl="1"/>
            <a:r>
              <a:rPr lang="hr-HR" sz="1150" dirty="0" err="1" smtClean="0"/>
              <a:t>korelogram</a:t>
            </a:r>
            <a:r>
              <a:rPr lang="hr-HR" sz="1150" dirty="0"/>
              <a:t>; </a:t>
            </a:r>
            <a:endParaRPr lang="hr-HR" sz="1150" dirty="0" smtClean="0"/>
          </a:p>
          <a:p>
            <a:pPr lvl="1"/>
            <a:r>
              <a:rPr lang="hr-HR" sz="1150" dirty="0" smtClean="0"/>
              <a:t>kovarijanca </a:t>
            </a:r>
            <a:r>
              <a:rPr lang="hr-HR" sz="1150" dirty="0"/>
              <a:t>i </a:t>
            </a:r>
            <a:endParaRPr lang="hr-HR" sz="1150" dirty="0" smtClean="0"/>
          </a:p>
          <a:p>
            <a:pPr lvl="1"/>
            <a:r>
              <a:rPr lang="hr-HR" sz="1150" dirty="0" err="1" smtClean="0"/>
              <a:t>semivariogram</a:t>
            </a:r>
            <a:r>
              <a:rPr lang="hr-HR" sz="1150" dirty="0" smtClean="0"/>
              <a:t> </a:t>
            </a:r>
            <a:r>
              <a:rPr lang="hr-HR" sz="1150" dirty="0"/>
              <a:t>(kolokvijalno zvan </a:t>
            </a:r>
            <a:r>
              <a:rPr lang="hr-HR" sz="1150" dirty="0" err="1"/>
              <a:t>variogram</a:t>
            </a:r>
            <a:r>
              <a:rPr lang="hr-HR" sz="1150" dirty="0"/>
              <a:t>). </a:t>
            </a:r>
            <a:endParaRPr lang="hr-HR" sz="1150" dirty="0" smtClean="0"/>
          </a:p>
          <a:p>
            <a:endParaRPr lang="hr-HR" dirty="0"/>
          </a:p>
          <a:p>
            <a:pPr marL="0" indent="0">
              <a:buNone/>
            </a:pPr>
            <a:r>
              <a:rPr lang="hr-HR" dirty="0" smtClean="0"/>
              <a:t>Iako </a:t>
            </a:r>
            <a:r>
              <a:rPr lang="hr-HR" dirty="0"/>
              <a:t>se u različitim analizama koristi određena funkcija one su u biti linearno povezane.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9622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Matrice </a:t>
            </a:r>
            <a:r>
              <a:rPr lang="pl-PL" dirty="0"/>
              <a:t>prostornih težina - W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Za velik broj analiza potrebna nam je informacija o relativnim udaljenostima između parova objekata te je ona smatra općim potencijalom interakcije između pojedinih parova objekata</a:t>
            </a:r>
            <a:r>
              <a:rPr lang="hr-HR" dirty="0" smtClean="0"/>
              <a:t>.</a:t>
            </a:r>
          </a:p>
          <a:p>
            <a:r>
              <a:rPr lang="hr-HR" dirty="0" smtClean="0"/>
              <a:t>Prvi korak: definiranje </a:t>
            </a:r>
            <a:r>
              <a:rPr lang="hr-HR" b="1" dirty="0" smtClean="0"/>
              <a:t>susjedstva svakog pojedinog objekta.</a:t>
            </a:r>
          </a:p>
          <a:p>
            <a:r>
              <a:rPr lang="hr-HR" dirty="0"/>
              <a:t>Ono se još naziva i povezanost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connectivity</a:t>
            </a:r>
            <a:r>
              <a:rPr lang="hr-HR" dirty="0"/>
              <a:t>), susjedstvo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contiguity</a:t>
            </a:r>
            <a:r>
              <a:rPr lang="hr-HR" dirty="0"/>
              <a:t>) ili matrice prostornih težina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spatial</a:t>
            </a:r>
            <a:r>
              <a:rPr lang="hr-HR" i="1" dirty="0"/>
              <a:t> </a:t>
            </a:r>
            <a:r>
              <a:rPr lang="hr-HR" i="1" dirty="0" err="1"/>
              <a:t>weights</a:t>
            </a:r>
            <a:r>
              <a:rPr lang="hr-HR" i="1" dirty="0"/>
              <a:t> </a:t>
            </a:r>
            <a:r>
              <a:rPr lang="hr-HR" i="1" dirty="0" err="1"/>
              <a:t>matrix</a:t>
            </a:r>
            <a:r>
              <a:rPr lang="hr-HR" dirty="0" smtClean="0"/>
              <a:t>).</a:t>
            </a:r>
          </a:p>
          <a:p>
            <a:r>
              <a:rPr lang="hr-HR" dirty="0"/>
              <a:t>Matrica prostornih težina veoma je snažan objašnjavajući faktor kod fenomena kao što su jačina socijalnih interakcija, brzina širenja zaraznih bolesti, priljev migranata i druge. </a:t>
            </a:r>
            <a:endParaRPr lang="hr-HR" dirty="0" smtClean="0"/>
          </a:p>
          <a:p>
            <a:r>
              <a:rPr lang="hr-HR" dirty="0" smtClean="0"/>
              <a:t>Općenito </a:t>
            </a:r>
            <a:r>
              <a:rPr lang="hr-HR" dirty="0"/>
              <a:t>rečeno, prostorne težine su brojevi koji odražavaju vrijeme, dostupnost ili druge troškove između objekata u prostoru.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09390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Načini izračuna matrica prostornih težina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hr-HR" dirty="0" smtClean="0"/>
          </a:p>
          <a:p>
            <a:pPr lvl="0"/>
            <a:endParaRPr lang="hr-HR" dirty="0"/>
          </a:p>
          <a:p>
            <a:pPr lvl="0"/>
            <a:r>
              <a:rPr lang="hr-HR" dirty="0" smtClean="0"/>
              <a:t>Težine </a:t>
            </a:r>
            <a:r>
              <a:rPr lang="hr-HR" dirty="0"/>
              <a:t>određene ne temelju zajedničkih granica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Contiguity</a:t>
            </a:r>
            <a:r>
              <a:rPr lang="hr-HR" i="1" dirty="0"/>
              <a:t> </a:t>
            </a:r>
            <a:r>
              <a:rPr lang="hr-HR" i="1" dirty="0" err="1"/>
              <a:t>Based</a:t>
            </a:r>
            <a:r>
              <a:rPr lang="hr-HR" i="1" dirty="0"/>
              <a:t> </a:t>
            </a:r>
            <a:r>
              <a:rPr lang="hr-HR" i="1" dirty="0" err="1"/>
              <a:t>Weights</a:t>
            </a:r>
            <a:r>
              <a:rPr lang="hr-HR" dirty="0" smtClean="0"/>
              <a:t>).</a:t>
            </a:r>
          </a:p>
          <a:p>
            <a:endParaRPr lang="hr-HR" dirty="0" smtClean="0"/>
          </a:p>
          <a:p>
            <a:r>
              <a:rPr lang="hr-HR" dirty="0" smtClean="0"/>
              <a:t>Težine </a:t>
            </a:r>
            <a:r>
              <a:rPr lang="hr-HR" dirty="0"/>
              <a:t>na temelju međusobne udaljenosti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/>
              <a:t>Distance </a:t>
            </a:r>
            <a:r>
              <a:rPr lang="hr-HR" i="1" dirty="0" err="1"/>
              <a:t>Based</a:t>
            </a:r>
            <a:r>
              <a:rPr lang="hr-HR" i="1" dirty="0"/>
              <a:t> </a:t>
            </a:r>
            <a:r>
              <a:rPr lang="hr-HR" i="1" dirty="0" err="1"/>
              <a:t>Weights</a:t>
            </a:r>
            <a:r>
              <a:rPr lang="hr-HR" dirty="0"/>
              <a:t>)</a:t>
            </a:r>
          </a:p>
          <a:p>
            <a:pPr lvl="0"/>
            <a:endParaRPr lang="hr-HR" dirty="0" smtClean="0"/>
          </a:p>
          <a:p>
            <a:pPr lvl="0"/>
            <a:endParaRPr lang="hr-HR" dirty="0" smtClean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04659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Najnovije verzije </a:t>
            </a:r>
            <a:r>
              <a:rPr lang="hr-HR" dirty="0" smtClean="0"/>
              <a:t>paketa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Kako bismo bili sigurni da u svojem radu koristimo najnoviju verziju nekog paketa moguće je napraviti ažuriranje 		</a:t>
            </a:r>
            <a:endParaRPr lang="hr-HR" dirty="0" smtClean="0"/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r>
              <a:rPr lang="hr-HR" dirty="0"/>
              <a:t>	</a:t>
            </a:r>
            <a:r>
              <a:rPr lang="hr-HR" dirty="0" smtClean="0"/>
              <a:t>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update.packages</a:t>
            </a:r>
            <a:r>
              <a:rPr lang="hr-HR" dirty="0"/>
              <a:t>(</a:t>
            </a:r>
            <a:r>
              <a:rPr lang="hr-HR" dirty="0" err="1"/>
              <a:t>checkBuilt</a:t>
            </a:r>
            <a:r>
              <a:rPr lang="hr-HR" dirty="0"/>
              <a:t>=TRUE, </a:t>
            </a:r>
            <a:r>
              <a:rPr lang="hr-HR" dirty="0" err="1"/>
              <a:t>ask</a:t>
            </a:r>
            <a:r>
              <a:rPr lang="hr-HR" dirty="0"/>
              <a:t>=FALSE)</a:t>
            </a:r>
            <a:endParaRPr lang="hr-HR" b="1" dirty="0"/>
          </a:p>
          <a:p>
            <a:pPr marL="0" indent="0">
              <a:buNone/>
            </a:pP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165390869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Težine određene ne temelju zajedničkih granica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dirty="0" err="1"/>
              <a:t>Contiguity</a:t>
            </a:r>
            <a:r>
              <a:rPr lang="hr-HR" dirty="0"/>
              <a:t> </a:t>
            </a:r>
            <a:r>
              <a:rPr lang="hr-HR" dirty="0" err="1"/>
              <a:t>Based</a:t>
            </a:r>
            <a:r>
              <a:rPr lang="hr-HR" dirty="0"/>
              <a:t> </a:t>
            </a:r>
            <a:r>
              <a:rPr lang="hr-HR" dirty="0" err="1"/>
              <a:t>Weights</a:t>
            </a:r>
            <a:r>
              <a:rPr lang="hr-HR" dirty="0" smtClean="0"/>
              <a:t>)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Na </a:t>
            </a:r>
            <a:r>
              <a:rPr lang="hr-HR" dirty="0"/>
              <a:t>regularnoj mreži zajedničke granice se određuju na tri osnovna načina:</a:t>
            </a:r>
          </a:p>
          <a:p>
            <a:pPr lvl="0"/>
            <a:endParaRPr lang="hr-HR" dirty="0" smtClean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779982" y="2389315"/>
          <a:ext cx="4978781" cy="21769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659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98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9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7698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hr-HR" sz="1100" kern="50" dirty="0" err="1">
                          <a:solidFill>
                            <a:schemeClr val="tx1"/>
                          </a:solidFill>
                          <a:effectLst/>
                        </a:rPr>
                        <a:t>Rook</a:t>
                      </a:r>
                      <a:endParaRPr lang="hr-HR" sz="1100" kern="5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hr-HR" sz="1100" kern="50" dirty="0" err="1">
                          <a:solidFill>
                            <a:schemeClr val="tx1"/>
                          </a:solidFill>
                          <a:effectLst/>
                        </a:rPr>
                        <a:t>Bishoop</a:t>
                      </a:r>
                      <a:endParaRPr lang="hr-HR" sz="1100" kern="5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hr-HR" sz="1100" kern="50" dirty="0">
                          <a:solidFill>
                            <a:schemeClr val="tx1"/>
                          </a:solidFill>
                          <a:effectLst/>
                        </a:rPr>
                        <a:t>Queen (King)</a:t>
                      </a:r>
                      <a:endParaRPr lang="hr-HR" sz="1100" kern="5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645" y="2824350"/>
            <a:ext cx="1237595" cy="12497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754" y="2824350"/>
            <a:ext cx="1255885" cy="1237595"/>
          </a:xfrm>
          <a:prstGeom prst="rect">
            <a:avLst/>
          </a:prstGeom>
        </p:spPr>
      </p:pic>
      <p:pic>
        <p:nvPicPr>
          <p:cNvPr id="16" name="Picture 15" descr="queens_king's case neighbourgs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09553" y="2826363"/>
            <a:ext cx="1238250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2103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Definiranje susjedstva na nepravilnim poligonima</a:t>
            </a:r>
            <a:endParaRPr lang="hr-HR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endParaRPr lang="hr-HR" dirty="0" smtClean="0"/>
          </a:p>
          <a:p>
            <a:pPr lvl="0"/>
            <a:endParaRPr lang="hr-HR" dirty="0"/>
          </a:p>
          <a:p>
            <a:pPr lvl="0"/>
            <a:endParaRPr lang="hr-HR" dirty="0" smtClean="0"/>
          </a:p>
          <a:p>
            <a:pPr lvl="0"/>
            <a:endParaRPr lang="hr-HR" dirty="0"/>
          </a:p>
          <a:p>
            <a:pPr lvl="0"/>
            <a:endParaRPr lang="hr-HR" dirty="0" smtClean="0"/>
          </a:p>
          <a:p>
            <a:pPr lvl="0"/>
            <a:endParaRPr lang="hr-HR" dirty="0"/>
          </a:p>
          <a:p>
            <a:pPr lvl="0"/>
            <a:endParaRPr lang="hr-HR" dirty="0" smtClean="0"/>
          </a:p>
          <a:p>
            <a:pPr lvl="0"/>
            <a:endParaRPr lang="hr-HR" dirty="0" smtClean="0"/>
          </a:p>
          <a:p>
            <a:pPr lvl="0"/>
            <a:r>
              <a:rPr lang="hr-HR" dirty="0" err="1" smtClean="0"/>
              <a:t>Rook</a:t>
            </a:r>
            <a:r>
              <a:rPr lang="hr-HR" dirty="0" smtClean="0"/>
              <a:t> </a:t>
            </a:r>
            <a:r>
              <a:rPr lang="hr-HR" dirty="0"/>
              <a:t>– poligoni koji dijele zajedničku granicu, više zajedničkih točaka.</a:t>
            </a:r>
          </a:p>
          <a:p>
            <a:pPr marL="0" indent="0">
              <a:buNone/>
            </a:pPr>
            <a:r>
              <a:rPr lang="hr-HR" sz="1100" dirty="0"/>
              <a:t>U ovome slučaju poligoni 039 i 067 neće biti prepoznati kao susjedi.</a:t>
            </a:r>
          </a:p>
          <a:p>
            <a:pPr lvl="0"/>
            <a:r>
              <a:rPr lang="hr-HR" dirty="0"/>
              <a:t>Queen – Susjedi definirani kao objekti koji imaju barem jednu zajedničku točku – </a:t>
            </a:r>
            <a:r>
              <a:rPr lang="hr-HR" dirty="0" err="1"/>
              <a:t>vertex</a:t>
            </a:r>
            <a:r>
              <a:rPr lang="hr-HR" dirty="0"/>
              <a:t>.</a:t>
            </a:r>
          </a:p>
          <a:p>
            <a:pPr marL="0" indent="0">
              <a:buNone/>
            </a:pPr>
            <a:r>
              <a:rPr lang="hr-HR" sz="1100" dirty="0"/>
              <a:t>U ovome slučaju poligoni 039 i 067 smatraju se susjednim poligonima.</a:t>
            </a:r>
          </a:p>
          <a:p>
            <a:pPr marL="0" indent="0">
              <a:buNone/>
            </a:pPr>
            <a:endParaRPr lang="hr-HR" sz="11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529" y="1275239"/>
            <a:ext cx="2645893" cy="194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0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Kreiranje W matrice – matrice prvog reda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 dirty="0"/>
              <a:t>Matrice prostornih težina prvog reda - najjednostavniji oblik matrice radi se na način da mjesta koja su definirana kao susjedi dobivaju vrijednost 1, inače 0</a:t>
            </a:r>
            <a:r>
              <a:rPr lang="hr-HR" dirty="0" smtClean="0"/>
              <a:t>.</a:t>
            </a:r>
          </a:p>
          <a:p>
            <a:pPr lvl="0"/>
            <a:endParaRPr lang="hr-HR" dirty="0"/>
          </a:p>
          <a:p>
            <a:pPr marL="0" indent="0">
              <a:buNone/>
            </a:pPr>
            <a:r>
              <a:rPr lang="hr-HR" sz="1150" b="1" dirty="0" smtClean="0"/>
              <a:t>               PROSTORNI POLOŽAJ                          SUSJEDI PRVOG REDA</a:t>
            </a:r>
            <a:endParaRPr lang="hr-HR" sz="115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 descr="first_order_matrix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50848" y="2990308"/>
            <a:ext cx="2676525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contiguity_based_neighbou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4381" y="2699586"/>
            <a:ext cx="1933575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3560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Susjedstva viših redova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 dirty="0"/>
              <a:t>Matrice prostornih težina viših redova – opisuju susjede prvog i višeg reda - kao rezultat daju graf prezentacije površine povezanosti kao što je primjer na slici. 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 descr="contiguity_based_distance_line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1521" y="2480526"/>
            <a:ext cx="2510239" cy="1383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second_order_matrix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4257" y="2672140"/>
            <a:ext cx="258127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5162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Tipovi matrica susjedstva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Daju bolje rezultate u analizama.</a:t>
            </a:r>
          </a:p>
          <a:p>
            <a:r>
              <a:rPr lang="hr-HR" dirty="0"/>
              <a:t>Moguće je izraditi nekoliko varijanti standardiziranih matrica (oznake dane kako ih kodira paket „</a:t>
            </a:r>
            <a:r>
              <a:rPr lang="hr-HR" dirty="0" err="1"/>
              <a:t>spdep</a:t>
            </a:r>
            <a:r>
              <a:rPr lang="hr-HR" dirty="0"/>
              <a:t>“): </a:t>
            </a:r>
            <a:endParaRPr lang="hr-HR" dirty="0" smtClean="0"/>
          </a:p>
          <a:p>
            <a:endParaRPr lang="hr-HR" dirty="0" smtClean="0"/>
          </a:p>
          <a:p>
            <a:pPr lvl="1"/>
            <a:r>
              <a:rPr lang="hr-HR" dirty="0" smtClean="0"/>
              <a:t>osnovna</a:t>
            </a:r>
            <a:r>
              <a:rPr lang="hr-HR" dirty="0"/>
              <a:t>, binarna matrica – kod </a:t>
            </a:r>
            <a:r>
              <a:rPr lang="hr-HR" dirty="0" smtClean="0"/>
              <a:t>B,</a:t>
            </a:r>
          </a:p>
          <a:p>
            <a:pPr lvl="1"/>
            <a:r>
              <a:rPr lang="hr-HR" dirty="0" smtClean="0"/>
              <a:t>standardizirana </a:t>
            </a:r>
            <a:r>
              <a:rPr lang="hr-HR" dirty="0"/>
              <a:t>unutar </a:t>
            </a:r>
            <a:r>
              <a:rPr lang="hr-HR" dirty="0" err="1"/>
              <a:t>redka</a:t>
            </a:r>
            <a:r>
              <a:rPr lang="hr-HR" dirty="0"/>
              <a:t> – ukupan zbroj u </a:t>
            </a:r>
            <a:r>
              <a:rPr lang="hr-HR" dirty="0" err="1"/>
              <a:t>redku</a:t>
            </a:r>
            <a:r>
              <a:rPr lang="hr-HR" dirty="0"/>
              <a:t> je broj susjedstva – </a:t>
            </a:r>
            <a:r>
              <a:rPr lang="hr-HR" dirty="0" smtClean="0"/>
              <a:t>k</a:t>
            </a:r>
            <a:r>
              <a:rPr lang="hr-HR" dirty="0"/>
              <a:t>ô</a:t>
            </a:r>
            <a:r>
              <a:rPr lang="hr-HR" dirty="0" smtClean="0"/>
              <a:t>d </a:t>
            </a:r>
            <a:r>
              <a:rPr lang="hr-HR" dirty="0"/>
              <a:t>W; </a:t>
            </a:r>
            <a:endParaRPr lang="hr-HR" dirty="0" smtClean="0"/>
          </a:p>
          <a:p>
            <a:pPr lvl="1"/>
            <a:r>
              <a:rPr lang="hr-HR" dirty="0" smtClean="0"/>
              <a:t>globalno </a:t>
            </a:r>
            <a:r>
              <a:rPr lang="hr-HR" dirty="0"/>
              <a:t>standardizirana matrica – kôd „C</a:t>
            </a:r>
            <a:r>
              <a:rPr lang="hr-HR" dirty="0" smtClean="0"/>
              <a:t>“,</a:t>
            </a:r>
          </a:p>
          <a:p>
            <a:pPr lvl="1"/>
            <a:r>
              <a:rPr lang="hr-HR" dirty="0" smtClean="0"/>
              <a:t>matrica </a:t>
            </a:r>
            <a:r>
              <a:rPr lang="hr-HR" dirty="0"/>
              <a:t>slična C matrici, ali standardizirana brojem susjeda – kôd „</a:t>
            </a:r>
            <a:r>
              <a:rPr lang="hr-HR" dirty="0" smtClean="0"/>
              <a:t>U“</a:t>
            </a:r>
          </a:p>
          <a:p>
            <a:pPr lvl="1"/>
            <a:r>
              <a:rPr lang="hr-HR" dirty="0" smtClean="0"/>
              <a:t>matrica </a:t>
            </a:r>
            <a:r>
              <a:rPr lang="hr-HR" dirty="0"/>
              <a:t>standardizirana varijancom – kôd „S“; </a:t>
            </a:r>
            <a:endParaRPr lang="hr-HR" dirty="0" smtClean="0"/>
          </a:p>
          <a:p>
            <a:pPr lvl="1"/>
            <a:r>
              <a:rPr lang="hr-HR" dirty="0" smtClean="0"/>
              <a:t>matrica </a:t>
            </a:r>
            <a:r>
              <a:rPr lang="hr-HR" dirty="0"/>
              <a:t>koja dijeli težine minimumom maksimuma suma redaka i maksimumom suma kolona – kôd „</a:t>
            </a:r>
            <a:r>
              <a:rPr lang="hr-HR" dirty="0" err="1"/>
              <a:t>minmax</a:t>
            </a:r>
            <a:r>
              <a:rPr lang="hr-HR" dirty="0"/>
              <a:t>“.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6106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Standardiziranje matrica susjedstva, primjer 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Standardiziranje unutar </a:t>
            </a:r>
            <a:r>
              <a:rPr lang="hr-HR" dirty="0" err="1" smtClean="0"/>
              <a:t>redka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 descr="W_matrix_slika_vezan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3042" y="2021983"/>
            <a:ext cx="3374265" cy="1313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711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Težine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temelju</a:t>
            </a:r>
            <a:r>
              <a:rPr lang="en-US" dirty="0"/>
              <a:t> </a:t>
            </a:r>
            <a:r>
              <a:rPr lang="en-US" dirty="0" err="1"/>
              <a:t>međusobne</a:t>
            </a:r>
            <a:r>
              <a:rPr lang="en-US" dirty="0"/>
              <a:t> </a:t>
            </a:r>
            <a:r>
              <a:rPr lang="en-US" dirty="0" err="1"/>
              <a:t>udaljenosti</a:t>
            </a:r>
            <a:r>
              <a:rPr lang="en-US" dirty="0"/>
              <a:t> (</a:t>
            </a:r>
            <a:r>
              <a:rPr lang="en-US" dirty="0" err="1"/>
              <a:t>eng.</a:t>
            </a:r>
            <a:r>
              <a:rPr lang="en-US" dirty="0"/>
              <a:t> Distance Based Weights</a:t>
            </a:r>
            <a:r>
              <a:rPr lang="en-US" dirty="0" smtClean="0"/>
              <a:t>)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 dirty="0" smtClean="0"/>
              <a:t>PRIMJERI:</a:t>
            </a:r>
          </a:p>
          <a:p>
            <a:pPr lvl="0"/>
            <a:r>
              <a:rPr lang="hr-HR" dirty="0" smtClean="0"/>
              <a:t>Radijalno </a:t>
            </a:r>
            <a:r>
              <a:rPr lang="hr-HR" dirty="0"/>
              <a:t>definirani pojas udaljenosti – svi objekti unutar određenog pojasa dobiju vrijednost 1, inače 0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sphere</a:t>
            </a:r>
            <a:r>
              <a:rPr lang="hr-HR" i="1" dirty="0"/>
              <a:t> </a:t>
            </a:r>
            <a:r>
              <a:rPr lang="hr-HR" i="1" dirty="0" err="1"/>
              <a:t>of</a:t>
            </a:r>
            <a:r>
              <a:rPr lang="hr-HR" i="1" dirty="0"/>
              <a:t> influence</a:t>
            </a:r>
            <a:r>
              <a:rPr lang="hr-HR" dirty="0"/>
              <a:t>)</a:t>
            </a:r>
          </a:p>
          <a:p>
            <a:r>
              <a:rPr lang="hr-HR" dirty="0" smtClean="0"/>
              <a:t>Zona </a:t>
            </a:r>
            <a:r>
              <a:rPr lang="hr-HR" dirty="0" err="1" smtClean="0"/>
              <a:t>indiferencije</a:t>
            </a:r>
            <a:endParaRPr lang="hr-HR" dirty="0" smtClean="0"/>
          </a:p>
          <a:p>
            <a:r>
              <a:rPr lang="hr-HR" dirty="0" smtClean="0"/>
              <a:t>k </a:t>
            </a:r>
            <a:r>
              <a:rPr lang="hr-HR" dirty="0"/>
              <a:t>najbližih susjeda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/>
              <a:t>k </a:t>
            </a:r>
            <a:r>
              <a:rPr lang="hr-HR" i="1" dirty="0" err="1"/>
              <a:t>nearest</a:t>
            </a:r>
            <a:r>
              <a:rPr lang="hr-HR" i="1" dirty="0"/>
              <a:t> </a:t>
            </a:r>
            <a:r>
              <a:rPr lang="hr-HR" i="1" dirty="0" err="1"/>
              <a:t>neighbors</a:t>
            </a:r>
            <a:r>
              <a:rPr lang="hr-HR" dirty="0"/>
              <a:t>) </a:t>
            </a:r>
            <a:endParaRPr lang="hr-HR" dirty="0" smtClean="0"/>
          </a:p>
          <a:p>
            <a:pPr lvl="0"/>
            <a:r>
              <a:rPr lang="hr-HR" dirty="0" smtClean="0"/>
              <a:t>Opće </a:t>
            </a:r>
            <a:r>
              <a:rPr lang="hr-HR" dirty="0"/>
              <a:t>težine – korisnički definirane prema poznavanju procesa koji se </a:t>
            </a:r>
            <a:r>
              <a:rPr lang="hr-HR" dirty="0" smtClean="0"/>
              <a:t>modelira</a:t>
            </a:r>
          </a:p>
          <a:p>
            <a:pPr lvl="0"/>
            <a:r>
              <a:rPr lang="hr-HR" dirty="0" err="1"/>
              <a:t>Cliff-Ord</a:t>
            </a:r>
            <a:r>
              <a:rPr lang="hr-HR" dirty="0"/>
              <a:t> </a:t>
            </a:r>
            <a:r>
              <a:rPr lang="hr-HR" dirty="0" smtClean="0"/>
              <a:t>težine</a:t>
            </a:r>
          </a:p>
          <a:p>
            <a:r>
              <a:rPr lang="hr-HR" dirty="0" err="1"/>
              <a:t>Socio</a:t>
            </a:r>
            <a:r>
              <a:rPr lang="hr-HR" dirty="0"/>
              <a:t>-ekonomske težine</a:t>
            </a:r>
          </a:p>
          <a:p>
            <a:pPr lvl="2"/>
            <a:r>
              <a:rPr lang="hr-HR" dirty="0" smtClean="0"/>
              <a:t>npr. </a:t>
            </a:r>
            <a:r>
              <a:rPr lang="hr-HR" sz="1050" dirty="0" err="1"/>
              <a:t>W</a:t>
            </a:r>
            <a:r>
              <a:rPr lang="hr-HR" sz="1050" baseline="-25000" dirty="0" err="1"/>
              <a:t>ij</a:t>
            </a:r>
            <a:r>
              <a:rPr lang="hr-HR" sz="1050" dirty="0"/>
              <a:t>= 1 za sve </a:t>
            </a:r>
            <a:r>
              <a:rPr lang="hr-HR" sz="1050" dirty="0" err="1"/>
              <a:t>i,j</a:t>
            </a:r>
            <a:r>
              <a:rPr lang="hr-HR" sz="1050" dirty="0"/>
              <a:t> unutar nekog bloka, na primjer države – hijerarhijski </a:t>
            </a:r>
            <a:r>
              <a:rPr lang="hr-HR" sz="1050" dirty="0" smtClean="0"/>
              <a:t>model </a:t>
            </a:r>
            <a:r>
              <a:rPr lang="hr-HR" sz="1050" dirty="0" err="1" smtClean="0"/>
              <a:t>W</a:t>
            </a:r>
            <a:r>
              <a:rPr lang="hr-HR" sz="1050" baseline="-25000" dirty="0" err="1" smtClean="0"/>
              <a:t>ij</a:t>
            </a:r>
            <a:r>
              <a:rPr lang="hr-HR" sz="1050" dirty="0"/>
              <a:t>= 1/|</a:t>
            </a:r>
            <a:r>
              <a:rPr lang="hr-HR" sz="1050" dirty="0" err="1"/>
              <a:t>r</a:t>
            </a:r>
            <a:r>
              <a:rPr lang="hr-HR" sz="1050" baseline="-25000" dirty="0" err="1"/>
              <a:t>i</a:t>
            </a:r>
            <a:r>
              <a:rPr lang="hr-HR" sz="1050" dirty="0" err="1"/>
              <a:t>-r</a:t>
            </a:r>
            <a:r>
              <a:rPr lang="hr-HR" sz="1050" baseline="-25000" dirty="0" err="1"/>
              <a:t>j</a:t>
            </a:r>
            <a:r>
              <a:rPr lang="hr-HR" sz="1050" dirty="0"/>
              <a:t>| - gdje je r ukupna stopa zaposlenosti</a:t>
            </a:r>
          </a:p>
          <a:p>
            <a:pPr lvl="0"/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 descr="distance_namd_sphere_of_influence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3375" y="1495684"/>
            <a:ext cx="462298" cy="446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zone_indiference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3375" y="1996697"/>
            <a:ext cx="462298" cy="480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idw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33375" y="3029278"/>
            <a:ext cx="462298" cy="450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933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Utjecaj izbora matrice težine na rezultat analize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 dirty="0"/>
              <a:t>Struktura kovarijance uvelike ovisi o odabranoj matrici prostornih težina, ali i o odabranom prostornom procesu. </a:t>
            </a:r>
            <a:endParaRPr lang="hr-HR" dirty="0" smtClean="0"/>
          </a:p>
          <a:p>
            <a:pPr lvl="0"/>
            <a:r>
              <a:rPr lang="hr-HR" dirty="0" smtClean="0"/>
              <a:t>Postoji </a:t>
            </a:r>
            <a:r>
              <a:rPr lang="hr-HR" dirty="0"/>
              <a:t>veoma malo vodilja na koji način izabrati "ispravnu" matricu prostornih težina za pojedine aplikacije. </a:t>
            </a:r>
            <a:endParaRPr lang="hr-HR" dirty="0" smtClean="0"/>
          </a:p>
          <a:p>
            <a:pPr lvl="0"/>
            <a:r>
              <a:rPr lang="hr-HR" dirty="0" smtClean="0"/>
              <a:t>U </a:t>
            </a:r>
            <a:r>
              <a:rPr lang="hr-HR" dirty="0"/>
              <a:t>pravilu se dobiveni rezultati </a:t>
            </a:r>
            <a:r>
              <a:rPr lang="hr-HR" dirty="0" err="1"/>
              <a:t>validiraju</a:t>
            </a:r>
            <a:r>
              <a:rPr lang="hr-HR" dirty="0"/>
              <a:t> na neki od načina kao što su unakrsna validacija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cross</a:t>
            </a:r>
            <a:r>
              <a:rPr lang="hr-HR" i="1" dirty="0"/>
              <a:t> </a:t>
            </a:r>
            <a:r>
              <a:rPr lang="hr-HR" i="1" dirty="0" err="1"/>
              <a:t>validation</a:t>
            </a:r>
            <a:r>
              <a:rPr lang="hr-HR" dirty="0"/>
              <a:t>, testiranje kvalitete podudaranja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goodness</a:t>
            </a:r>
            <a:r>
              <a:rPr lang="hr-HR" i="1" dirty="0"/>
              <a:t> </a:t>
            </a:r>
            <a:r>
              <a:rPr lang="hr-HR" i="1" dirty="0" err="1"/>
              <a:t>of</a:t>
            </a:r>
            <a:r>
              <a:rPr lang="hr-HR" i="1" dirty="0"/>
              <a:t> fit</a:t>
            </a:r>
            <a:r>
              <a:rPr lang="hr-HR" dirty="0"/>
              <a:t>) te se loši </a:t>
            </a:r>
            <a:r>
              <a:rPr lang="hr-HR" dirty="0" smtClean="0"/>
              <a:t>izbor </a:t>
            </a:r>
            <a:r>
              <a:rPr lang="hr-HR" dirty="0"/>
              <a:t>eliminira ovim putem.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40706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Izrade matrica prostornih težina za vektorske, poligonske podatke u sustavu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r-HR" dirty="0" smtClean="0"/>
              <a:t>Paketi </a:t>
            </a:r>
            <a:r>
              <a:rPr lang="hr-HR" dirty="0"/>
              <a:t>"</a:t>
            </a:r>
            <a:r>
              <a:rPr lang="hr-HR" dirty="0" err="1"/>
              <a:t>McSpatial</a:t>
            </a:r>
            <a:r>
              <a:rPr lang="hr-HR" dirty="0"/>
              <a:t>", "</a:t>
            </a:r>
            <a:r>
              <a:rPr lang="hr-HR" dirty="0" err="1"/>
              <a:t>spdep</a:t>
            </a:r>
            <a:r>
              <a:rPr lang="hr-HR" dirty="0"/>
              <a:t>" te „</a:t>
            </a:r>
            <a:r>
              <a:rPr lang="hr-HR" dirty="0" smtClean="0"/>
              <a:t>ade4“</a:t>
            </a:r>
          </a:p>
          <a:p>
            <a:endParaRPr lang="hr-HR" dirty="0" smtClean="0"/>
          </a:p>
          <a:p>
            <a:r>
              <a:rPr lang="hr-HR" dirty="0" smtClean="0"/>
              <a:t>Paket „</a:t>
            </a:r>
            <a:r>
              <a:rPr lang="hr-HR" dirty="0" err="1" smtClean="0"/>
              <a:t>spdep</a:t>
            </a:r>
            <a:r>
              <a:rPr lang="hr-HR" dirty="0" smtClean="0"/>
              <a:t>”:</a:t>
            </a:r>
          </a:p>
          <a:p>
            <a:endParaRPr lang="hr-H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hr-H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nb2neig</a:t>
            </a:r>
            <a:r>
              <a:rPr lang="hr-HR" dirty="0"/>
              <a:t>(),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neig2nb</a:t>
            </a:r>
            <a:r>
              <a:rPr lang="hr-HR" dirty="0"/>
              <a:t>(),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dnearneigh</a:t>
            </a:r>
            <a:r>
              <a:rPr lang="hr-HR" dirty="0"/>
              <a:t>(),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cell2nb</a:t>
            </a:r>
            <a:r>
              <a:rPr lang="hr-HR" dirty="0" smtClean="0"/>
              <a:t>() – ovisno o tipu susjedstva i tipu objekta</a:t>
            </a:r>
          </a:p>
          <a:p>
            <a:endParaRPr lang="hr-HR" dirty="0"/>
          </a:p>
          <a:p>
            <a:r>
              <a:rPr lang="hr-HR" dirty="0"/>
              <a:t>poly2nb</a:t>
            </a:r>
            <a:r>
              <a:rPr lang="hr-HR" dirty="0" smtClean="0"/>
              <a:t>() – Queen-King na </a:t>
            </a:r>
            <a:r>
              <a:rPr lang="hr-HR" dirty="0" err="1" smtClean="0"/>
              <a:t>shp</a:t>
            </a:r>
            <a:r>
              <a:rPr lang="hr-HR" dirty="0" smtClean="0"/>
              <a:t> datoteci</a:t>
            </a:r>
          </a:p>
          <a:p>
            <a:endParaRPr lang="hr-HR" dirty="0" smtClean="0"/>
          </a:p>
          <a:p>
            <a:r>
              <a:rPr lang="hr-HR" dirty="0" smtClean="0"/>
              <a:t>Susjedstva </a:t>
            </a:r>
            <a:r>
              <a:rPr lang="hr-HR" dirty="0"/>
              <a:t>viših redova </a:t>
            </a:r>
            <a:r>
              <a:rPr lang="hr-HR" dirty="0" smtClean="0"/>
              <a:t>-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nblag</a:t>
            </a:r>
            <a:r>
              <a:rPr lang="hr-HR" dirty="0" smtClean="0"/>
              <a:t>()</a:t>
            </a:r>
          </a:p>
          <a:p>
            <a:endParaRPr lang="hr-HR" dirty="0"/>
          </a:p>
          <a:p>
            <a:r>
              <a:rPr lang="hr-HR" dirty="0" err="1" smtClean="0"/>
              <a:t>GeoDA</a:t>
            </a:r>
            <a:r>
              <a:rPr lang="hr-HR" dirty="0" smtClean="0"/>
              <a:t> software pa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read.ga</a:t>
            </a:r>
            <a:r>
              <a:rPr lang="hr-HR" dirty="0" err="1" smtClean="0"/>
              <a:t>l</a:t>
            </a:r>
            <a:r>
              <a:rPr lang="hr-HR" dirty="0" smtClean="0"/>
              <a:t>() paketa „</a:t>
            </a:r>
            <a:r>
              <a:rPr lang="hr-HR" dirty="0" err="1" smtClean="0"/>
              <a:t>spdep</a:t>
            </a:r>
            <a:r>
              <a:rPr lang="hr-HR" dirty="0" smtClean="0"/>
              <a:t>” učitavanje u R.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1837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Mjere </a:t>
            </a:r>
            <a:r>
              <a:rPr lang="hr-HR" dirty="0"/>
              <a:t>opće povezanosti podataka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r-HR" dirty="0"/>
              <a:t>Generalna </a:t>
            </a:r>
            <a:r>
              <a:rPr lang="hr-HR" dirty="0" smtClean="0"/>
              <a:t>unakrsni produkt (</a:t>
            </a:r>
            <a:r>
              <a:rPr lang="hr-HR" dirty="0" err="1" smtClean="0"/>
              <a:t>eng</a:t>
            </a:r>
            <a:r>
              <a:rPr lang="hr-HR" dirty="0" smtClean="0"/>
              <a:t>. </a:t>
            </a:r>
            <a:r>
              <a:rPr lang="hr-HR" dirty="0" err="1" smtClean="0"/>
              <a:t>cross-product</a:t>
            </a:r>
            <a:r>
              <a:rPr lang="hr-HR" dirty="0" smtClean="0"/>
              <a:t>) </a:t>
            </a:r>
            <a:r>
              <a:rPr lang="hr-HR" dirty="0"/>
              <a:t>statistika povezanosti originalnih podataka može se izraziti </a:t>
            </a:r>
            <a:r>
              <a:rPr lang="hr-HR" dirty="0" smtClean="0"/>
              <a:t>formulom.</a:t>
            </a:r>
          </a:p>
          <a:p>
            <a:endParaRPr lang="hr-HR" dirty="0"/>
          </a:p>
          <a:p>
            <a:endParaRPr lang="hr-HR" dirty="0" smtClean="0"/>
          </a:p>
          <a:p>
            <a:endParaRPr lang="hr-HR" dirty="0"/>
          </a:p>
          <a:p>
            <a:endParaRPr lang="hr-HR" dirty="0" smtClean="0"/>
          </a:p>
          <a:p>
            <a:r>
              <a:rPr lang="hr-HR" dirty="0" smtClean="0"/>
              <a:t>Gdje </a:t>
            </a:r>
            <a:r>
              <a:rPr lang="hr-HR" dirty="0"/>
              <a:t>je</a:t>
            </a:r>
          </a:p>
          <a:p>
            <a:r>
              <a:rPr lang="hr-HR" dirty="0" err="1"/>
              <a:t>W</a:t>
            </a:r>
            <a:r>
              <a:rPr lang="hr-HR" baseline="-25000" dirty="0" err="1"/>
              <a:t>ij</a:t>
            </a:r>
            <a:r>
              <a:rPr lang="hr-HR" dirty="0"/>
              <a:t> – matrica susjedstva, povezanosti ili prostornih težina koja se </a:t>
            </a:r>
            <a:r>
              <a:rPr lang="hr-HR" dirty="0" smtClean="0"/>
              <a:t>računa - </a:t>
            </a:r>
            <a:r>
              <a:rPr lang="hr-HR" b="1" dirty="0" smtClean="0"/>
              <a:t>matrica </a:t>
            </a:r>
            <a:r>
              <a:rPr lang="hr-HR" b="1" dirty="0"/>
              <a:t>prostornih težina</a:t>
            </a:r>
            <a:r>
              <a:rPr lang="hr-HR" dirty="0"/>
              <a:t>.</a:t>
            </a:r>
          </a:p>
          <a:p>
            <a:r>
              <a:rPr lang="hr-HR" dirty="0" err="1"/>
              <a:t>C</a:t>
            </a:r>
            <a:r>
              <a:rPr lang="hr-HR" baseline="-25000" dirty="0" err="1"/>
              <a:t>ij</a:t>
            </a:r>
            <a:r>
              <a:rPr lang="hr-HR" dirty="0"/>
              <a:t> – je </a:t>
            </a:r>
            <a:r>
              <a:rPr lang="hr-HR" b="1" dirty="0"/>
              <a:t>mjera udaljenosti vrijednosti na lokaciji </a:t>
            </a:r>
            <a:r>
              <a:rPr lang="hr-HR" b="1" baseline="-25000" dirty="0" err="1"/>
              <a:t>i,j</a:t>
            </a:r>
            <a:r>
              <a:rPr lang="hr-HR" b="1" dirty="0"/>
              <a:t> </a:t>
            </a:r>
            <a:r>
              <a:rPr lang="hr-HR" dirty="0"/>
              <a:t>na nekoj dimenziji (Euklidska </a:t>
            </a:r>
            <a:r>
              <a:rPr lang="hr-HR" dirty="0" err="1"/>
              <a:t>udeljenost</a:t>
            </a:r>
            <a:r>
              <a:rPr lang="hr-HR" dirty="0"/>
              <a:t>, sferična udaljenost, </a:t>
            </a:r>
            <a:r>
              <a:rPr lang="hr-HR" dirty="0" err="1"/>
              <a:t>Manhattan</a:t>
            </a:r>
            <a:r>
              <a:rPr lang="hr-HR" dirty="0"/>
              <a:t> ili neka druga</a:t>
            </a:r>
            <a:r>
              <a:rPr lang="hr-HR" dirty="0" smtClean="0"/>
              <a:t>).</a:t>
            </a:r>
          </a:p>
          <a:p>
            <a:endParaRPr lang="hr-HR" dirty="0"/>
          </a:p>
          <a:p>
            <a:r>
              <a:rPr lang="hr-HR" dirty="0"/>
              <a:t>Sve mjere </a:t>
            </a:r>
            <a:r>
              <a:rPr lang="hr-HR" dirty="0" err="1"/>
              <a:t>autokorelacije</a:t>
            </a:r>
            <a:r>
              <a:rPr lang="hr-HR" dirty="0"/>
              <a:t> o kojima ćemo u nastavku govoriti neki su oblici unakrsnog produkta ovih dviju matrica</a:t>
            </a:r>
            <a:r>
              <a:rPr lang="hr-HR" dirty="0" smtClean="0"/>
              <a:t>.</a:t>
            </a:r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8" name="Picture 7" descr="cross_product_osnovni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0625" y="2047741"/>
            <a:ext cx="1365161" cy="656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2200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Najnovije verzije paketa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endParaRPr lang="hr-HR" dirty="0"/>
          </a:p>
          <a:p>
            <a:pPr marL="0" indent="0" algn="ctr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update.packages</a:t>
            </a:r>
            <a:r>
              <a:rPr lang="hr-HR" dirty="0"/>
              <a:t>(</a:t>
            </a:r>
            <a:r>
              <a:rPr lang="hr-HR" dirty="0" err="1"/>
              <a:t>checkBuilt</a:t>
            </a:r>
            <a:r>
              <a:rPr lang="hr-HR" dirty="0"/>
              <a:t>=TRUE, </a:t>
            </a:r>
            <a:r>
              <a:rPr lang="hr-HR" dirty="0" err="1"/>
              <a:t>ask</a:t>
            </a:r>
            <a:r>
              <a:rPr lang="hr-HR" dirty="0"/>
              <a:t>=FALSE)</a:t>
            </a: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302893043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Izračun opće mjere međusobne povezanosti prostornih </a:t>
            </a:r>
            <a:r>
              <a:rPr lang="hr-HR" dirty="0" smtClean="0"/>
              <a:t>podataka, primjer</a:t>
            </a:r>
            <a:endParaRPr lang="hr-HR" dirty="0"/>
          </a:p>
        </p:txBody>
      </p:sp>
      <p:pic>
        <p:nvPicPr>
          <p:cNvPr id="7" name="Content Placeholder 6" descr="Wij_matrica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25219" y="2210161"/>
            <a:ext cx="1065257" cy="1630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 descr="lokacij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709" y="2224216"/>
            <a:ext cx="952500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vrijednosti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5986" y="3294937"/>
            <a:ext cx="6953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squared_eucledean_cij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67489" y="2210161"/>
            <a:ext cx="1943100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8689" y="2165848"/>
            <a:ext cx="1958340" cy="174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23736" y="1610731"/>
            <a:ext cx="682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900" b="1" dirty="0" smtClean="0"/>
              <a:t>      LOKACIJE/VRIJEDNOSTI    BIN. MAT. SUSJED (</a:t>
            </a:r>
            <a:r>
              <a:rPr lang="hr-HR" sz="900" b="1" dirty="0" err="1" smtClean="0"/>
              <a:t>W</a:t>
            </a:r>
            <a:r>
              <a:rPr lang="hr-HR" sz="900" b="1" baseline="-25000" dirty="0" err="1" smtClean="0"/>
              <a:t>ij</a:t>
            </a:r>
            <a:r>
              <a:rPr lang="hr-HR" sz="900" b="1" dirty="0" smtClean="0"/>
              <a:t>)                                 EUKLIDSKA (</a:t>
            </a:r>
            <a:r>
              <a:rPr lang="hr-HR" sz="900" b="1" i="1" dirty="0" err="1" smtClean="0"/>
              <a:t>C</a:t>
            </a:r>
            <a:r>
              <a:rPr lang="hr-HR" sz="900" b="1" baseline="-25000" dirty="0" err="1" smtClean="0"/>
              <a:t>i</a:t>
            </a:r>
            <a:r>
              <a:rPr lang="hr-HR" sz="900" b="1" dirty="0" smtClean="0"/>
              <a:t>)                               MATRICA UNAKRSNI PRODUKT</a:t>
            </a:r>
            <a:endParaRPr lang="hr-HR" sz="900" b="1" dirty="0"/>
          </a:p>
          <a:p>
            <a:endParaRPr lang="hr-HR" sz="900" b="1" dirty="0"/>
          </a:p>
        </p:txBody>
      </p:sp>
      <p:pic>
        <p:nvPicPr>
          <p:cNvPr id="11" name="Picture 10" descr="cross_product_osnovni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28671" y="3937972"/>
            <a:ext cx="998375" cy="47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485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Izračun opće mjere međusobne povezanosti prostornih podataka, </a:t>
            </a:r>
            <a:r>
              <a:rPr lang="hr-HR" dirty="0" smtClean="0"/>
              <a:t>primjer - nastavak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Konačan rezultat je </a:t>
            </a:r>
            <a:r>
              <a:rPr lang="hr-HR" dirty="0" smtClean="0"/>
              <a:t>skalar.</a:t>
            </a:r>
          </a:p>
          <a:p>
            <a:r>
              <a:rPr lang="hr-HR" dirty="0" smtClean="0"/>
              <a:t>U </a:t>
            </a:r>
            <a:r>
              <a:rPr lang="hr-HR" dirty="0"/>
              <a:t>ovome slučaju vrijednost </a:t>
            </a:r>
            <a:r>
              <a:rPr lang="hr-HR" dirty="0" smtClean="0"/>
              <a:t>120.</a:t>
            </a:r>
          </a:p>
          <a:p>
            <a:r>
              <a:rPr lang="hr-HR" dirty="0" smtClean="0"/>
              <a:t>Kao </a:t>
            </a:r>
            <a:r>
              <a:rPr lang="hr-HR" dirty="0"/>
              <a:t>takav nema nikakvo značenje jer ne znamo kontekst. </a:t>
            </a:r>
            <a:endParaRPr lang="hr-HR" dirty="0" smtClean="0"/>
          </a:p>
          <a:p>
            <a:r>
              <a:rPr lang="hr-HR" dirty="0" smtClean="0"/>
              <a:t>Njegova </a:t>
            </a:r>
            <a:r>
              <a:rPr lang="hr-HR" dirty="0"/>
              <a:t>se značajnost određuje </a:t>
            </a:r>
            <a:r>
              <a:rPr lang="hr-HR" dirty="0" err="1"/>
              <a:t>randomizacijaksim</a:t>
            </a:r>
            <a:r>
              <a:rPr lang="hr-HR" dirty="0"/>
              <a:t> testovima, gdje se slučajnim permutacijama mijenjaju položaji vrijednosti na karti te ponovno izračunava generalni unakrsni produkt. 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978" y="2935623"/>
            <a:ext cx="2952959" cy="179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5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Indeks </a:t>
            </a:r>
            <a:r>
              <a:rPr lang="hr-HR" dirty="0" err="1"/>
              <a:t>Moran</a:t>
            </a:r>
            <a:r>
              <a:rPr lang="hr-HR" dirty="0"/>
              <a:t> 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hr-HR" dirty="0" smtClean="0"/>
          </a:p>
          <a:p>
            <a:endParaRPr lang="hr-HR" dirty="0"/>
          </a:p>
          <a:p>
            <a:endParaRPr lang="hr-HR" dirty="0" smtClean="0"/>
          </a:p>
          <a:p>
            <a:r>
              <a:rPr lang="hr-HR" dirty="0" err="1" smtClean="0"/>
              <a:t>Moran</a:t>
            </a:r>
            <a:r>
              <a:rPr lang="hr-HR" dirty="0" smtClean="0"/>
              <a:t> </a:t>
            </a:r>
            <a:r>
              <a:rPr lang="hr-HR" dirty="0"/>
              <a:t>I indeks mjeri ukupan stupanj povezanosti između varijabli (podataka).</a:t>
            </a:r>
          </a:p>
          <a:p>
            <a:r>
              <a:rPr lang="hr-HR" dirty="0" smtClean="0"/>
              <a:t>Mjera </a:t>
            </a:r>
            <a:r>
              <a:rPr lang="hr-HR" dirty="0"/>
              <a:t>prostorne </a:t>
            </a:r>
            <a:r>
              <a:rPr lang="hr-HR" dirty="0" err="1"/>
              <a:t>autokorelacije</a:t>
            </a:r>
            <a:r>
              <a:rPr lang="hr-HR" dirty="0"/>
              <a:t> stohastičkog procesa u dvije ili više dimenzije</a:t>
            </a:r>
            <a:r>
              <a:rPr lang="hr-HR" dirty="0" smtClean="0"/>
              <a:t>.</a:t>
            </a:r>
          </a:p>
          <a:p>
            <a:r>
              <a:rPr lang="hr-HR" dirty="0" smtClean="0"/>
              <a:t>Pandan </a:t>
            </a:r>
            <a:r>
              <a:rPr lang="hr-HR" dirty="0"/>
              <a:t>je klasičnom korelacijskom koeficijentu korelacije radi nazivnika u kojem se nalazi produkt moment (varijanca). </a:t>
            </a:r>
            <a:endParaRPr lang="hr-HR" dirty="0" smtClean="0"/>
          </a:p>
          <a:p>
            <a:r>
              <a:rPr lang="hr-HR" dirty="0" smtClean="0"/>
              <a:t>Također</a:t>
            </a:r>
            <a:r>
              <a:rPr lang="hr-HR" dirty="0"/>
              <a:t>, može imati vrijednost u rasponu od -1 do +1 gdje -1 označava snažnu negativnu </a:t>
            </a:r>
            <a:r>
              <a:rPr lang="hr-HR" dirty="0" err="1"/>
              <a:t>autokorelaciju</a:t>
            </a:r>
            <a:r>
              <a:rPr lang="hr-HR" dirty="0"/>
              <a:t>, 0 potpuno slučajni uzorak, a +1 snažnu prostornu </a:t>
            </a:r>
            <a:r>
              <a:rPr lang="hr-HR" dirty="0" err="1"/>
              <a:t>autokorelaciju</a:t>
            </a:r>
            <a:r>
              <a:rPr lang="hr-HR" dirty="0"/>
              <a:t>. </a:t>
            </a:r>
            <a:endParaRPr lang="hr-HR" dirty="0" smtClean="0"/>
          </a:p>
          <a:p>
            <a:r>
              <a:rPr lang="hr-HR" dirty="0" smtClean="0"/>
              <a:t>Ovom </a:t>
            </a:r>
            <a:r>
              <a:rPr lang="hr-HR" dirty="0"/>
              <a:t>statistikom moguće je mjeriti prostornu </a:t>
            </a:r>
            <a:r>
              <a:rPr lang="hr-HR" dirty="0" err="1"/>
              <a:t>autokorelaciju</a:t>
            </a:r>
            <a:r>
              <a:rPr lang="hr-HR" dirty="0"/>
              <a:t> varijablama mjerenima na </a:t>
            </a:r>
            <a:r>
              <a:rPr lang="hr-HR" dirty="0" err="1"/>
              <a:t>ordinalnoj</a:t>
            </a:r>
            <a:r>
              <a:rPr lang="hr-HR" dirty="0"/>
              <a:t>, intervalnoj i proporcionalnoj skali.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 descr="moran_formula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78996" y="1110975"/>
            <a:ext cx="2531049" cy="1038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803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Moran</a:t>
            </a:r>
            <a:r>
              <a:rPr lang="hr-HR" dirty="0" smtClean="0"/>
              <a:t>, stari primjer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err="1"/>
              <a:t>W</a:t>
            </a:r>
            <a:r>
              <a:rPr lang="hr-HR" baseline="-25000" dirty="0" err="1"/>
              <a:t>ij</a:t>
            </a:r>
            <a:r>
              <a:rPr lang="hr-HR" baseline="-25000" dirty="0"/>
              <a:t> –</a:t>
            </a:r>
            <a:r>
              <a:rPr lang="hr-HR" dirty="0"/>
              <a:t> binarna matrica prostornih </a:t>
            </a:r>
            <a:r>
              <a:rPr lang="hr-HR" dirty="0" smtClean="0"/>
              <a:t>težina</a:t>
            </a:r>
          </a:p>
          <a:p>
            <a:r>
              <a:rPr lang="hr-HR" dirty="0" err="1"/>
              <a:t>Cij</a:t>
            </a:r>
            <a:r>
              <a:rPr lang="hr-HR" dirty="0"/>
              <a:t> matrica je definirana kao (x</a:t>
            </a:r>
            <a:r>
              <a:rPr lang="hr-HR" baseline="-25000" dirty="0"/>
              <a:t>i</a:t>
            </a:r>
            <a:r>
              <a:rPr lang="hr-HR" dirty="0"/>
              <a:t>-</a:t>
            </a:r>
            <a:r>
              <a:rPr lang="hr-HR" dirty="0" err="1"/>
              <a:t>mean</a:t>
            </a:r>
            <a:r>
              <a:rPr lang="hr-HR" dirty="0"/>
              <a:t>(x))(</a:t>
            </a:r>
            <a:r>
              <a:rPr lang="hr-HR" dirty="0" err="1"/>
              <a:t>x</a:t>
            </a:r>
            <a:r>
              <a:rPr lang="hr-HR" baseline="-25000" dirty="0" err="1"/>
              <a:t>j</a:t>
            </a:r>
            <a:r>
              <a:rPr lang="hr-HR" dirty="0" err="1"/>
              <a:t>-mean</a:t>
            </a:r>
            <a:r>
              <a:rPr lang="hr-HR" dirty="0"/>
              <a:t>(x)) ili umnožak udaljenosti vrijednosti xi na lokaciji i </a:t>
            </a:r>
            <a:r>
              <a:rPr lang="hr-HR" dirty="0" err="1"/>
              <a:t>i</a:t>
            </a:r>
            <a:r>
              <a:rPr lang="hr-HR" dirty="0"/>
              <a:t> </a:t>
            </a:r>
            <a:r>
              <a:rPr lang="hr-HR" dirty="0" err="1"/>
              <a:t>xj</a:t>
            </a:r>
            <a:r>
              <a:rPr lang="hr-HR" dirty="0"/>
              <a:t> na lokaciji j od globalne sredine brojnik </a:t>
            </a:r>
            <a:r>
              <a:rPr lang="hr-HR" i="1" dirty="0"/>
              <a:t>(x</a:t>
            </a:r>
            <a:r>
              <a:rPr lang="hr-HR" i="1" baseline="-25000" dirty="0"/>
              <a:t>i</a:t>
            </a:r>
            <a:r>
              <a:rPr lang="hr-HR" i="1" dirty="0"/>
              <a:t>-</a:t>
            </a:r>
            <a:r>
              <a:rPr lang="hr-HR" i="1" dirty="0" err="1"/>
              <a:t>mean</a:t>
            </a:r>
            <a:r>
              <a:rPr lang="hr-HR" i="1" dirty="0"/>
              <a:t>(x</a:t>
            </a:r>
            <a:r>
              <a:rPr lang="hr-HR" i="1" dirty="0" smtClean="0"/>
              <a:t>))</a:t>
            </a:r>
          </a:p>
          <a:p>
            <a:r>
              <a:rPr lang="hr-HR" dirty="0" err="1"/>
              <a:t>Moran</a:t>
            </a:r>
            <a:r>
              <a:rPr lang="hr-HR" dirty="0"/>
              <a:t> I indeks je u biti specijalan slučaj općeg unakrsnog produkta, gdje su vrijednosti na lokacijama </a:t>
            </a:r>
            <a:r>
              <a:rPr lang="hr-HR" i="1" dirty="0"/>
              <a:t>i</a:t>
            </a:r>
            <a:r>
              <a:rPr lang="hr-HR" dirty="0"/>
              <a:t> </a:t>
            </a:r>
            <a:r>
              <a:rPr lang="hr-HR" dirty="0" err="1"/>
              <a:t>i</a:t>
            </a:r>
            <a:r>
              <a:rPr lang="hr-HR" dirty="0"/>
              <a:t> </a:t>
            </a:r>
            <a:r>
              <a:rPr lang="hr-HR" i="1" dirty="0"/>
              <a:t>j</a:t>
            </a:r>
            <a:r>
              <a:rPr lang="hr-HR" dirty="0"/>
              <a:t> standardizirane prosjekom svih vrijednosti te ukupna vrijednost varijancom podataka. </a:t>
            </a:r>
          </a:p>
          <a:p>
            <a:endParaRPr lang="hr-HR" dirty="0"/>
          </a:p>
          <a:p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 descr="Wij_binarna_moran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2191" y="2987901"/>
            <a:ext cx="3069195" cy="1495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Cij_moran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95885" y="2987901"/>
            <a:ext cx="3139765" cy="1504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0871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Moran</a:t>
            </a:r>
            <a:r>
              <a:rPr lang="hr-HR" dirty="0" smtClean="0"/>
              <a:t>, stari primjer - nastavak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U našem slučaju vrijednost </a:t>
            </a:r>
            <a:r>
              <a:rPr lang="hr-HR" dirty="0" err="1"/>
              <a:t>Moran</a:t>
            </a:r>
            <a:r>
              <a:rPr lang="hr-HR" dirty="0"/>
              <a:t> I indeksa iznosi 0,5</a:t>
            </a:r>
            <a:r>
              <a:rPr lang="hr-HR" dirty="0" smtClean="0"/>
              <a:t>.</a:t>
            </a:r>
          </a:p>
          <a:p>
            <a:r>
              <a:rPr lang="en-US" dirty="0"/>
              <a:t>Moran's I </a:t>
            </a:r>
            <a:r>
              <a:rPr lang="hr-HR" dirty="0" smtClean="0"/>
              <a:t>je specijalan slučaj generalnog unakrsnog produkta gdje su vrijednosti varijabli na lokacijama</a:t>
            </a:r>
            <a:r>
              <a:rPr lang="en-US" dirty="0" smtClean="0"/>
              <a:t> </a:t>
            </a:r>
            <a:r>
              <a:rPr lang="en-US" i="1" dirty="0" err="1"/>
              <a:t>i</a:t>
            </a:r>
            <a:r>
              <a:rPr lang="en-US" dirty="0"/>
              <a:t> </a:t>
            </a:r>
            <a:r>
              <a:rPr lang="hr-HR" dirty="0" smtClean="0"/>
              <a:t>i</a:t>
            </a:r>
            <a:r>
              <a:rPr lang="en-US" dirty="0" smtClean="0"/>
              <a:t> </a:t>
            </a:r>
            <a:r>
              <a:rPr lang="en-US" i="1" dirty="0"/>
              <a:t>j</a:t>
            </a:r>
            <a:r>
              <a:rPr lang="en-US" dirty="0"/>
              <a:t> </a:t>
            </a:r>
            <a:r>
              <a:rPr lang="hr-HR" dirty="0" smtClean="0"/>
              <a:t>standardizirane srednjom vrijednosti svih varijabli</a:t>
            </a:r>
            <a:r>
              <a:rPr lang="hr-HR" dirty="0"/>
              <a:t> </a:t>
            </a:r>
            <a:r>
              <a:rPr lang="hr-HR" dirty="0" smtClean="0"/>
              <a:t>i u djelitelju imamo varijancu svih podataka.</a:t>
            </a:r>
            <a:endParaRPr lang="hr-HR" dirty="0"/>
          </a:p>
          <a:p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331" y="2497942"/>
            <a:ext cx="3590290" cy="167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21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Moran</a:t>
            </a:r>
            <a:r>
              <a:rPr lang="hr-HR" dirty="0" smtClean="0"/>
              <a:t> indeks na rasteru, primjer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hr-HR" dirty="0"/>
              <a:t>a</a:t>
            </a:r>
            <a:r>
              <a:rPr lang="hr-HR" dirty="0" smtClean="0"/>
              <a:t>) </a:t>
            </a:r>
            <a:r>
              <a:rPr lang="hr-HR" dirty="0"/>
              <a:t>visoka pozitivna </a:t>
            </a:r>
            <a:r>
              <a:rPr lang="hr-HR" dirty="0" err="1"/>
              <a:t>autokoreliranost</a:t>
            </a:r>
            <a:r>
              <a:rPr lang="hr-HR" dirty="0"/>
              <a:t>; </a:t>
            </a:r>
          </a:p>
          <a:p>
            <a:r>
              <a:rPr lang="hr-HR" dirty="0"/>
              <a:t>b) nema </a:t>
            </a:r>
            <a:r>
              <a:rPr lang="hr-HR" dirty="0" err="1"/>
              <a:t>autokorelacije</a:t>
            </a:r>
            <a:r>
              <a:rPr lang="hr-HR" dirty="0"/>
              <a:t> i </a:t>
            </a:r>
          </a:p>
          <a:p>
            <a:r>
              <a:rPr lang="hr-HR" dirty="0"/>
              <a:t>c) negativna </a:t>
            </a:r>
            <a:r>
              <a:rPr lang="hr-HR" dirty="0" err="1" smtClean="0"/>
              <a:t>autokorelacija</a:t>
            </a:r>
            <a:r>
              <a:rPr lang="hr-HR" dirty="0" smtClean="0"/>
              <a:t>:</a:t>
            </a:r>
          </a:p>
          <a:p>
            <a:endParaRPr lang="hr-HR" dirty="0"/>
          </a:p>
          <a:p>
            <a:endParaRPr lang="hr-HR" dirty="0" smtClean="0"/>
          </a:p>
          <a:p>
            <a:endParaRPr lang="hr-HR" dirty="0"/>
          </a:p>
          <a:p>
            <a:endParaRPr lang="hr-HR" dirty="0" smtClean="0"/>
          </a:p>
          <a:p>
            <a:endParaRPr lang="hr-HR" dirty="0"/>
          </a:p>
          <a:p>
            <a:endParaRPr lang="hr-HR" dirty="0" smtClean="0"/>
          </a:p>
          <a:p>
            <a:endParaRPr lang="hr-HR" dirty="0"/>
          </a:p>
          <a:p>
            <a:r>
              <a:rPr lang="hr-HR" u="sng" dirty="0"/>
              <a:t>Napomena</a:t>
            </a:r>
            <a:r>
              <a:rPr lang="hr-HR" dirty="0"/>
              <a:t>:</a:t>
            </a:r>
          </a:p>
          <a:p>
            <a:r>
              <a:rPr lang="hr-HR" dirty="0"/>
              <a:t>Kako </a:t>
            </a:r>
            <a:r>
              <a:rPr lang="hr-HR" dirty="0" err="1"/>
              <a:t>Moran</a:t>
            </a:r>
            <a:r>
              <a:rPr lang="hr-HR" dirty="0"/>
              <a:t> I indeks u sebi zahtijeva uporabu matrice prostornih težina, jasno je da u ovisnosti o našem izboru načina izrade matrice prostornih težina ćemo dobiti i različite vrijednosti </a:t>
            </a:r>
            <a:r>
              <a:rPr lang="hr-HR" dirty="0" err="1"/>
              <a:t>Moran</a:t>
            </a:r>
            <a:r>
              <a:rPr lang="hr-HR" dirty="0"/>
              <a:t> I indeksa za isti skup podataka.</a:t>
            </a:r>
          </a:p>
          <a:p>
            <a:endParaRPr lang="hr-HR" dirty="0" smtClean="0"/>
          </a:p>
          <a:p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347731" y="2183249"/>
          <a:ext cx="6038782" cy="1676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2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32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32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hr-HR" sz="1100" kern="50" dirty="0">
                          <a:effectLst/>
                        </a:rPr>
                        <a:t>a)</a:t>
                      </a:r>
                      <a:endParaRPr lang="hr-HR" sz="1100" kern="5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hr-HR" sz="1100" kern="50" dirty="0">
                          <a:effectLst/>
                        </a:rPr>
                        <a:t>b)</a:t>
                      </a:r>
                      <a:endParaRPr lang="hr-HR" sz="1100" kern="5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hr-HR" sz="1100" kern="50" dirty="0">
                          <a:effectLst/>
                        </a:rPr>
                        <a:t>c)</a:t>
                      </a:r>
                      <a:endParaRPr lang="hr-HR" sz="1100" kern="5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Slika 19"/>
          <p:cNvPicPr/>
          <p:nvPr/>
        </p:nvPicPr>
        <p:blipFill>
          <a:blip r:embed="rId2"/>
          <a:stretch>
            <a:fillRect/>
          </a:stretch>
        </p:blipFill>
        <p:spPr>
          <a:xfrm>
            <a:off x="754554" y="2448244"/>
            <a:ext cx="1304925" cy="1285875"/>
          </a:xfrm>
          <a:prstGeom prst="rect">
            <a:avLst/>
          </a:prstGeom>
        </p:spPr>
      </p:pic>
      <p:pic>
        <p:nvPicPr>
          <p:cNvPr id="7" name="Slika 20"/>
          <p:cNvPicPr/>
          <p:nvPr/>
        </p:nvPicPr>
        <p:blipFill>
          <a:blip r:embed="rId3"/>
          <a:stretch>
            <a:fillRect/>
          </a:stretch>
        </p:blipFill>
        <p:spPr>
          <a:xfrm>
            <a:off x="2643101" y="2448243"/>
            <a:ext cx="1428750" cy="1285875"/>
          </a:xfrm>
          <a:prstGeom prst="rect">
            <a:avLst/>
          </a:prstGeom>
        </p:spPr>
      </p:pic>
      <p:pic>
        <p:nvPicPr>
          <p:cNvPr id="8" name="Slika 21"/>
          <p:cNvPicPr/>
          <p:nvPr/>
        </p:nvPicPr>
        <p:blipFill>
          <a:blip r:embed="rId4"/>
          <a:stretch>
            <a:fillRect/>
          </a:stretch>
        </p:blipFill>
        <p:spPr>
          <a:xfrm>
            <a:off x="4735224" y="2461122"/>
            <a:ext cx="12954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5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Gaery</a:t>
            </a:r>
            <a:r>
              <a:rPr lang="hr-HR" dirty="0" smtClean="0"/>
              <a:t> C indeks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Ovaj indeks linearno je vezan za vrijednost </a:t>
            </a:r>
            <a:r>
              <a:rPr lang="hr-HR" dirty="0" err="1"/>
              <a:t>Moran</a:t>
            </a:r>
            <a:r>
              <a:rPr lang="hr-HR" dirty="0"/>
              <a:t> I indeksa. Računa se na temelju uparenih vrijednosti suprotstavljenih vrijednosti na karti. Može dobiti vrijednost između 0 – 2 (veoma rijetko i veću).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6" name="Picture 5" descr="gery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45924" y="2478511"/>
            <a:ext cx="1824834" cy="1101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1769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Indeksi općenito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Problem </a:t>
            </a:r>
            <a:r>
              <a:rPr lang="hr-HR" dirty="0"/>
              <a:t>kod računanja </a:t>
            </a:r>
            <a:r>
              <a:rPr lang="hr-HR" dirty="0" err="1"/>
              <a:t>Moran</a:t>
            </a:r>
            <a:r>
              <a:rPr lang="hr-HR" dirty="0"/>
              <a:t> </a:t>
            </a:r>
            <a:r>
              <a:rPr lang="hr-HR" dirty="0" smtClean="0"/>
              <a:t>I </a:t>
            </a:r>
            <a:r>
              <a:rPr lang="hr-HR" dirty="0" err="1" smtClean="0"/>
              <a:t>i</a:t>
            </a:r>
            <a:r>
              <a:rPr lang="hr-HR" dirty="0" smtClean="0"/>
              <a:t> </a:t>
            </a:r>
            <a:r>
              <a:rPr lang="hr-HR" dirty="0" err="1" smtClean="0"/>
              <a:t>Geary</a:t>
            </a:r>
            <a:r>
              <a:rPr lang="hr-HR" dirty="0" smtClean="0"/>
              <a:t> C </a:t>
            </a:r>
            <a:r>
              <a:rPr lang="hr-HR" dirty="0"/>
              <a:t>indeksa, </a:t>
            </a:r>
            <a:r>
              <a:rPr lang="hr-HR" dirty="0" smtClean="0"/>
              <a:t>su </a:t>
            </a:r>
            <a:r>
              <a:rPr lang="hr-HR" dirty="0"/>
              <a:t>područja koja ne graniče niti s jednim susjedom, kao što su otoci.</a:t>
            </a:r>
          </a:p>
          <a:p>
            <a:r>
              <a:rPr lang="hr-HR" dirty="0"/>
              <a:t>Postoje i drugi testovi koji pokazuju ukupnu prostornu povezanost cjelokupnog skupa podataka kao što je </a:t>
            </a:r>
            <a:r>
              <a:rPr lang="hr-HR" dirty="0" err="1"/>
              <a:t>joincount.multi</a:t>
            </a:r>
            <a:r>
              <a:rPr lang="hr-HR" dirty="0"/>
              <a:t>() za binarne podatke.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07114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Moran</a:t>
            </a:r>
            <a:r>
              <a:rPr lang="hr-HR" dirty="0" smtClean="0"/>
              <a:t> indeks u R-u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r>
              <a:rPr lang="hr-HR" dirty="0" smtClean="0"/>
              <a:t>Vektorski podaci </a:t>
            </a:r>
            <a:r>
              <a:rPr lang="hr-HR" dirty="0" err="1" smtClean="0"/>
              <a:t>paker</a:t>
            </a:r>
            <a:r>
              <a:rPr lang="hr-HR" dirty="0" smtClean="0"/>
              <a:t> „</a:t>
            </a:r>
            <a:r>
              <a:rPr lang="hr-HR" dirty="0" err="1" smtClean="0"/>
              <a:t>spdep</a:t>
            </a:r>
            <a:r>
              <a:rPr lang="hr-HR" dirty="0" smtClean="0"/>
              <a:t>”</a:t>
            </a:r>
          </a:p>
          <a:p>
            <a:endParaRPr lang="hr-HR" dirty="0" smtClean="0"/>
          </a:p>
          <a:p>
            <a:r>
              <a:rPr lang="hr-HR" dirty="0" smtClean="0"/>
              <a:t>Rasterske podaci – paket raster.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91423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Analitika </a:t>
            </a:r>
            <a:r>
              <a:rPr lang="hr-HR" dirty="0"/>
              <a:t>kontinuiranih procesa i </a:t>
            </a:r>
            <a:r>
              <a:rPr lang="hr-HR" dirty="0" err="1"/>
              <a:t>geostatistika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err="1"/>
              <a:t>Geostatistika</a:t>
            </a:r>
            <a:r>
              <a:rPr lang="hr-HR" dirty="0"/>
              <a:t> je dio metoda prostorne statistike, proces zaključivanja o vrijednosti nekog atributa u prostoru na temelju uzorka - skupa točka na kojima je vrijednost atributa poznata. </a:t>
            </a:r>
            <a:endParaRPr lang="hr-HR" dirty="0" smtClean="0"/>
          </a:p>
          <a:p>
            <a:r>
              <a:rPr lang="hr-HR" dirty="0" smtClean="0"/>
              <a:t>Statistika na </a:t>
            </a:r>
            <a:r>
              <a:rPr lang="hr-HR" dirty="0"/>
              <a:t>populaciji za koju znamo </a:t>
            </a:r>
            <a:r>
              <a:rPr lang="hr-HR" dirty="0" smtClean="0"/>
              <a:t>lokaciju.</a:t>
            </a:r>
          </a:p>
          <a:p>
            <a:r>
              <a:rPr lang="hr-HR" dirty="0" smtClean="0"/>
              <a:t>Teorija slučajnih polja.</a:t>
            </a:r>
            <a:endParaRPr lang="hr-HR" dirty="0"/>
          </a:p>
          <a:p>
            <a:r>
              <a:rPr lang="hr-HR" dirty="0" smtClean="0"/>
              <a:t>Pretpostavljajući </a:t>
            </a:r>
            <a:r>
              <a:rPr lang="hr-HR" dirty="0"/>
              <a:t>vezu između opservacija procjenjuje vrijednosti kontinuirane </a:t>
            </a:r>
            <a:r>
              <a:rPr lang="hr-HR" dirty="0" smtClean="0"/>
              <a:t>varijable</a:t>
            </a:r>
            <a:r>
              <a:rPr lang="hr-HR" dirty="0"/>
              <a:t> </a:t>
            </a:r>
            <a:r>
              <a:rPr lang="hr-HR" dirty="0" smtClean="0"/>
              <a:t>na cijelom području.</a:t>
            </a:r>
          </a:p>
          <a:p>
            <a:r>
              <a:rPr lang="hr-HR" dirty="0" smtClean="0"/>
              <a:t>Generalno: </a:t>
            </a:r>
            <a:r>
              <a:rPr lang="hr-HR" dirty="0" err="1" smtClean="0"/>
              <a:t>geostatistika</a:t>
            </a:r>
            <a:r>
              <a:rPr lang="hr-HR" dirty="0" smtClean="0"/>
              <a:t> </a:t>
            </a:r>
            <a:r>
              <a:rPr lang="hr-HR" dirty="0"/>
              <a:t>pokušava iz uzorka </a:t>
            </a:r>
            <a:endParaRPr lang="hr-HR" dirty="0" smtClean="0"/>
          </a:p>
          <a:p>
            <a:pPr lvl="1"/>
            <a:r>
              <a:rPr lang="hr-HR" dirty="0" smtClean="0"/>
              <a:t>procijeniti </a:t>
            </a:r>
            <a:r>
              <a:rPr lang="hr-HR" dirty="0"/>
              <a:t>proces koji je doveo do zabilježene strukture i </a:t>
            </a:r>
            <a:endParaRPr lang="hr-HR" dirty="0" smtClean="0"/>
          </a:p>
          <a:p>
            <a:pPr lvl="1"/>
            <a:r>
              <a:rPr lang="hr-HR" dirty="0" smtClean="0"/>
              <a:t>interpolirati </a:t>
            </a:r>
            <a:r>
              <a:rPr lang="hr-HR" dirty="0"/>
              <a:t>(procijeniti vrijednosti varijable) na cjelokupnom području, ali gdje mjerenja nisu napravljena.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53316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Sintaksa putanje u R-u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R ne može koristiti notaciju putanje do određene datoteke na način </a:t>
            </a:r>
            <a:r>
              <a:rPr lang="hr-HR" dirty="0" smtClean="0"/>
              <a:t>OS Windows:</a:t>
            </a:r>
          </a:p>
          <a:p>
            <a:endParaRPr lang="hr-HR" dirty="0" smtClean="0"/>
          </a:p>
          <a:p>
            <a:pPr marL="0" indent="0" algn="ctr">
              <a:buNone/>
            </a:pPr>
            <a:r>
              <a:rPr lang="hr-HR" i="1" dirty="0" smtClean="0"/>
              <a:t>c</a:t>
            </a:r>
            <a:r>
              <a:rPr lang="hr-HR" i="1" dirty="0"/>
              <a:t>:\mydocuments\file.txt</a:t>
            </a:r>
            <a:endParaRPr lang="hr-HR" dirty="0"/>
          </a:p>
          <a:p>
            <a:endParaRPr lang="hr-HR" dirty="0" smtClean="0"/>
          </a:p>
          <a:p>
            <a:r>
              <a:rPr lang="hr-HR" dirty="0" smtClean="0"/>
              <a:t>R verzija:</a:t>
            </a:r>
          </a:p>
          <a:p>
            <a:pPr marL="0" indent="0" algn="ctr">
              <a:buNone/>
            </a:pPr>
            <a:r>
              <a:rPr lang="hr-HR" i="1" dirty="0"/>
              <a:t>c:\\mydocuments\\file.txt</a:t>
            </a:r>
            <a:endParaRPr lang="hr-HR" dirty="0"/>
          </a:p>
          <a:p>
            <a:pPr marL="0" indent="0" algn="ctr">
              <a:buNone/>
            </a:pPr>
            <a:r>
              <a:rPr lang="hr-HR" dirty="0"/>
              <a:t>c:/mydocuments/file.txt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003393463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Metode procjene na temelju uzorka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Postoji ogroman </a:t>
            </a:r>
            <a:r>
              <a:rPr lang="hr-HR" dirty="0"/>
              <a:t>broj dostupnih metoda </a:t>
            </a:r>
            <a:r>
              <a:rPr lang="hr-HR" dirty="0" smtClean="0"/>
              <a:t>interpolacije (mnoge i međusobno povezane).</a:t>
            </a:r>
          </a:p>
          <a:p>
            <a:r>
              <a:rPr lang="hr-HR" dirty="0" smtClean="0"/>
              <a:t>Jedna od podjela prema količini ekspertnog znanja koje zahtijevaju:</a:t>
            </a:r>
          </a:p>
          <a:p>
            <a:endParaRPr lang="hr-HR" dirty="0"/>
          </a:p>
          <a:p>
            <a:pPr lvl="1"/>
            <a:r>
              <a:rPr lang="hr-HR" dirty="0"/>
              <a:t>Mehanički modeli – primjer – trend površine – regresija na </a:t>
            </a:r>
            <a:r>
              <a:rPr lang="hr-HR" dirty="0" smtClean="0"/>
              <a:t>koordinatama,</a:t>
            </a:r>
            <a:endParaRPr lang="hr-HR" dirty="0"/>
          </a:p>
          <a:p>
            <a:pPr lvl="1"/>
            <a:r>
              <a:rPr lang="hr-HR" dirty="0" smtClean="0"/>
              <a:t>Statistički </a:t>
            </a:r>
            <a:r>
              <a:rPr lang="hr-HR" dirty="0"/>
              <a:t>(</a:t>
            </a:r>
            <a:r>
              <a:rPr lang="hr-HR" dirty="0" err="1"/>
              <a:t>vjerojatnosni</a:t>
            </a:r>
            <a:r>
              <a:rPr lang="hr-HR" dirty="0"/>
              <a:t>) </a:t>
            </a:r>
            <a:r>
              <a:rPr lang="hr-HR" dirty="0" smtClean="0"/>
              <a:t>modeli,</a:t>
            </a:r>
            <a:endParaRPr lang="hr-HR" dirty="0"/>
          </a:p>
          <a:p>
            <a:pPr lvl="1"/>
            <a:r>
              <a:rPr lang="hr-HR" dirty="0"/>
              <a:t>Modeli temeljeni na ekspertnom </a:t>
            </a:r>
            <a:r>
              <a:rPr lang="hr-HR" dirty="0" smtClean="0"/>
              <a:t>znanju - </a:t>
            </a:r>
            <a:r>
              <a:rPr lang="hr-HR" dirty="0"/>
              <a:t>O ovoj grupi modela nećemo dalje govoriti, ali se u grubo dijele na temelju utjecaja eksperta na rezultat, gdje je ekstreman slučaj ručno crtanje </a:t>
            </a:r>
            <a:r>
              <a:rPr lang="hr-HR" dirty="0" smtClean="0"/>
              <a:t>karata.</a:t>
            </a:r>
            <a:endParaRPr lang="hr-HR" dirty="0"/>
          </a:p>
          <a:p>
            <a:endParaRPr lang="hr-HR" dirty="0" smtClean="0"/>
          </a:p>
          <a:p>
            <a:r>
              <a:rPr lang="hr-HR" dirty="0" smtClean="0"/>
              <a:t>Hibridni modeli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17950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Mehanički </a:t>
            </a:r>
            <a:r>
              <a:rPr lang="hr-HR" dirty="0"/>
              <a:t>(deterministički) modeli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Ovoj klasi modela koriste se empirijski ili proizvoljni parametri. U ovoj klasi modela nije moguće procijeniti pogrešku modela budući ne postoje striktne pretpostavke promjenjivosti značajka, a najčešći predstavnici ove klase modela su:</a:t>
            </a:r>
          </a:p>
          <a:p>
            <a:pPr lvl="0"/>
            <a:r>
              <a:rPr lang="hr-HR" dirty="0" err="1"/>
              <a:t>Thiessienovi</a:t>
            </a:r>
            <a:r>
              <a:rPr lang="hr-HR" dirty="0"/>
              <a:t> poligoni</a:t>
            </a:r>
          </a:p>
          <a:p>
            <a:pPr lvl="0"/>
            <a:r>
              <a:rPr lang="hr-HR" dirty="0"/>
              <a:t>Interpolacija težina </a:t>
            </a:r>
            <a:r>
              <a:rPr lang="hr-HR" dirty="0" err="1"/>
              <a:t>inverzne</a:t>
            </a:r>
            <a:r>
              <a:rPr lang="hr-HR" dirty="0"/>
              <a:t> udaljenosti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Inverse</a:t>
            </a:r>
            <a:r>
              <a:rPr lang="hr-HR" i="1" dirty="0"/>
              <a:t> Distance </a:t>
            </a:r>
            <a:r>
              <a:rPr lang="hr-HR" i="1" dirty="0" err="1"/>
              <a:t>Weight</a:t>
            </a:r>
            <a:r>
              <a:rPr lang="hr-HR" i="1" dirty="0"/>
              <a:t> – IDW</a:t>
            </a:r>
            <a:r>
              <a:rPr lang="hr-HR" dirty="0"/>
              <a:t>)</a:t>
            </a:r>
          </a:p>
          <a:p>
            <a:pPr lvl="0"/>
            <a:r>
              <a:rPr lang="hr-HR" u="sng" dirty="0"/>
              <a:t>Regresija na koordinatama</a:t>
            </a:r>
            <a:r>
              <a:rPr lang="hr-HR" dirty="0"/>
              <a:t> – trend površine ili interpolacija pomične površine</a:t>
            </a:r>
          </a:p>
          <a:p>
            <a:pPr lvl="0"/>
            <a:r>
              <a:rPr lang="hr-HR" dirty="0"/>
              <a:t>Prirodni susjedi</a:t>
            </a:r>
          </a:p>
          <a:p>
            <a:pPr lvl="0"/>
            <a:r>
              <a:rPr lang="hr-HR" dirty="0"/>
              <a:t>Splinovi, itd.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81803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Mehanički (deterministički) </a:t>
            </a:r>
            <a:r>
              <a:rPr lang="hr-HR" dirty="0" smtClean="0"/>
              <a:t>modeli, primjer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Regionalni trend </a:t>
            </a:r>
            <a:r>
              <a:rPr lang="hr-HR" dirty="0"/>
              <a:t>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polinomial</a:t>
            </a:r>
            <a:r>
              <a:rPr lang="hr-HR" i="1" dirty="0"/>
              <a:t> trend </a:t>
            </a:r>
            <a:r>
              <a:rPr lang="hr-HR" i="1" dirty="0" err="1"/>
              <a:t>surface</a:t>
            </a:r>
            <a:r>
              <a:rPr lang="hr-HR" dirty="0" smtClean="0"/>
              <a:t>)</a:t>
            </a:r>
          </a:p>
          <a:p>
            <a:r>
              <a:rPr lang="hr-HR" dirty="0"/>
              <a:t>M</a:t>
            </a:r>
            <a:r>
              <a:rPr lang="hr-HR" dirty="0" smtClean="0"/>
              <a:t>atematički </a:t>
            </a:r>
            <a:r>
              <a:rPr lang="hr-HR" dirty="0"/>
              <a:t>model regionalnog trenda tj. vrijednost atributa na svakoj pojedinoj točki promatranog područja ovisi o njezinim 2D koordinatama – </a:t>
            </a:r>
            <a:r>
              <a:rPr lang="hr-HR" i="1" dirty="0"/>
              <a:t>z=f(</a:t>
            </a:r>
            <a:r>
              <a:rPr lang="hr-HR" i="1" dirty="0" err="1"/>
              <a:t>x,j</a:t>
            </a:r>
            <a:r>
              <a:rPr lang="hr-HR" i="1" dirty="0"/>
              <a:t>) </a:t>
            </a:r>
            <a:r>
              <a:rPr lang="hr-HR" dirty="0"/>
              <a:t>gdje je z vrijednost atributa a x i y projicirane koordinate u dvodimenzionalnom prostoru. </a:t>
            </a:r>
            <a:endParaRPr lang="hr-HR" dirty="0" smtClean="0"/>
          </a:p>
          <a:p>
            <a:r>
              <a:rPr lang="hr-HR" dirty="0" smtClean="0"/>
              <a:t>Generalni oblik:</a:t>
            </a:r>
          </a:p>
          <a:p>
            <a:r>
              <a:rPr lang="hr-HR" dirty="0"/>
              <a:t>Rezultat kreiranja </a:t>
            </a:r>
            <a:r>
              <a:rPr lang="hr-HR" dirty="0" err="1"/>
              <a:t>polinomijalnog</a:t>
            </a:r>
            <a:r>
              <a:rPr lang="hr-HR" dirty="0"/>
              <a:t> trenda</a:t>
            </a:r>
          </a:p>
          <a:p>
            <a:pPr lvl="0"/>
            <a:r>
              <a:rPr lang="hr-HR" dirty="0"/>
              <a:t>prvog reda – ploha;</a:t>
            </a:r>
          </a:p>
          <a:p>
            <a:pPr lvl="0"/>
            <a:r>
              <a:rPr lang="hr-HR" dirty="0"/>
              <a:t>drugog reda – kupola ili depresija</a:t>
            </a:r>
          </a:p>
          <a:p>
            <a:pPr lvl="0"/>
            <a:r>
              <a:rPr lang="hr-HR" dirty="0"/>
              <a:t>viših redova – savijena struktura u ovisnosti o broju prijelomnih točaka.</a:t>
            </a:r>
          </a:p>
          <a:p>
            <a:r>
              <a:rPr lang="hr-HR" dirty="0" smtClean="0"/>
              <a:t>Učitajte program naziva "</a:t>
            </a:r>
            <a:r>
              <a:rPr lang="hr-HR" dirty="0" err="1" smtClean="0"/>
              <a:t>ols_gls.R</a:t>
            </a:r>
            <a:r>
              <a:rPr lang="hr-HR" dirty="0" smtClean="0"/>
              <a:t>”.</a:t>
            </a:r>
            <a:endParaRPr lang="hr-HR" dirty="0"/>
          </a:p>
          <a:p>
            <a:endParaRPr lang="hr-HR" dirty="0" smtClean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 descr="polinomijal_trend_second_oreder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92616" y="2426057"/>
            <a:ext cx="385762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6131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Statistički </a:t>
            </a:r>
            <a:r>
              <a:rPr lang="hr-HR" dirty="0"/>
              <a:t>(</a:t>
            </a:r>
            <a:r>
              <a:rPr lang="hr-HR" dirty="0" err="1"/>
              <a:t>vjerojatnosni</a:t>
            </a:r>
            <a:r>
              <a:rPr lang="hr-HR" dirty="0"/>
              <a:t>) modeli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U ovoj grupi modela parametri modela se uglavnom procjenjuju objektivno, prateći teoriju vjerojatnosti. Predikcije modela prate i njihove pridružene pogreške modela. Nedostaci ove grupe modela su ti da uzorak mora poštivati stroge pretpostavke. Međusobno ih dalje možemo podijeliti na barem četiri podgrupe </a:t>
            </a:r>
            <a:r>
              <a:rPr lang="hr-HR" dirty="0" smtClean="0"/>
              <a:t>modela</a:t>
            </a:r>
          </a:p>
          <a:p>
            <a:pPr lvl="0"/>
            <a:r>
              <a:rPr lang="hr-HR" u="sng" dirty="0" err="1"/>
              <a:t>Kriging</a:t>
            </a:r>
            <a:r>
              <a:rPr lang="hr-HR" dirty="0"/>
              <a:t> (univerzalni, obični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ordinary</a:t>
            </a:r>
            <a:r>
              <a:rPr lang="hr-HR" dirty="0"/>
              <a:t>), jednostavan (</a:t>
            </a:r>
            <a:r>
              <a:rPr lang="hr-HR" dirty="0" err="1"/>
              <a:t>univarijantni</a:t>
            </a:r>
            <a:r>
              <a:rPr lang="hr-HR" dirty="0"/>
              <a:t> i </a:t>
            </a:r>
            <a:r>
              <a:rPr lang="hr-HR" dirty="0" err="1"/>
              <a:t>multivarijantni</a:t>
            </a:r>
            <a:r>
              <a:rPr lang="hr-HR" dirty="0"/>
              <a:t> kao </a:t>
            </a:r>
            <a:r>
              <a:rPr lang="hr-HR" dirty="0" err="1"/>
              <a:t>ko-kriging</a:t>
            </a:r>
            <a:r>
              <a:rPr lang="hr-HR" dirty="0"/>
              <a:t>)</a:t>
            </a:r>
          </a:p>
          <a:p>
            <a:pPr lvl="0"/>
            <a:r>
              <a:rPr lang="hr-HR" dirty="0"/>
              <a:t>Regresijski modeli – korelacije </a:t>
            </a:r>
            <a:r>
              <a:rPr lang="hr-HR" dirty="0" smtClean="0"/>
              <a:t>okoliša,</a:t>
            </a:r>
            <a:endParaRPr lang="hr-HR" dirty="0"/>
          </a:p>
          <a:p>
            <a:pPr lvl="0"/>
            <a:r>
              <a:rPr lang="hr-HR" dirty="0"/>
              <a:t>Modeli procijenjeni Bayes statističkim </a:t>
            </a:r>
            <a:r>
              <a:rPr lang="hr-HR" dirty="0" smtClean="0"/>
              <a:t>metodama,</a:t>
            </a:r>
            <a:endParaRPr lang="hr-HR" dirty="0"/>
          </a:p>
          <a:p>
            <a:pPr lvl="0"/>
            <a:r>
              <a:rPr lang="hr-HR" u="sng" dirty="0"/>
              <a:t>Hibridni modeli</a:t>
            </a:r>
            <a:r>
              <a:rPr lang="hr-HR" dirty="0"/>
              <a:t> – između ovih grupa (na primjer regresijski </a:t>
            </a:r>
            <a:r>
              <a:rPr lang="hr-HR" dirty="0" err="1"/>
              <a:t>kriging</a:t>
            </a:r>
            <a:r>
              <a:rPr lang="hr-HR" dirty="0" smtClean="0"/>
              <a:t>).</a:t>
            </a:r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45595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Statistički </a:t>
            </a:r>
            <a:r>
              <a:rPr lang="it-IT" dirty="0"/>
              <a:t>interpolacijski modeli – </a:t>
            </a:r>
            <a:r>
              <a:rPr lang="hr-HR" dirty="0" smtClean="0"/>
              <a:t>mehanički (</a:t>
            </a:r>
            <a:r>
              <a:rPr lang="it-IT" dirty="0" smtClean="0"/>
              <a:t>hibridi model</a:t>
            </a:r>
            <a:r>
              <a:rPr lang="hr-HR" dirty="0" smtClean="0"/>
              <a:t>)</a:t>
            </a:r>
            <a:r>
              <a:rPr lang="it-IT" dirty="0" smtClean="0"/>
              <a:t> </a:t>
            </a:r>
            <a:r>
              <a:rPr lang="it-IT" dirty="0"/>
              <a:t>- primjer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Regresijski </a:t>
            </a:r>
            <a:r>
              <a:rPr lang="hr-HR" dirty="0" err="1" smtClean="0"/>
              <a:t>kriging</a:t>
            </a:r>
            <a:r>
              <a:rPr lang="hr-HR" dirty="0" smtClean="0"/>
              <a:t>:</a:t>
            </a:r>
          </a:p>
          <a:p>
            <a:r>
              <a:rPr lang="hr-HR" dirty="0" smtClean="0"/>
              <a:t>Regresijska </a:t>
            </a:r>
            <a:r>
              <a:rPr lang="hr-HR" dirty="0"/>
              <a:t>analiza je termin koji se koristi za opisivanje obitelji metoda koji pokušavaju opisati odnos između </a:t>
            </a:r>
            <a:r>
              <a:rPr lang="hr-HR" dirty="0" smtClean="0"/>
              <a:t>jedne </a:t>
            </a:r>
            <a:r>
              <a:rPr lang="hr-HR" dirty="0"/>
              <a:t>(ili više) zavisnih varijabli i određenog broja nezavisnih ili </a:t>
            </a:r>
            <a:r>
              <a:rPr lang="hr-HR" dirty="0" smtClean="0"/>
              <a:t>prediktorskih </a:t>
            </a:r>
            <a:r>
              <a:rPr lang="hr-HR" dirty="0"/>
              <a:t>varijabli. </a:t>
            </a:r>
            <a:endParaRPr lang="hr-HR" dirty="0" smtClean="0"/>
          </a:p>
          <a:p>
            <a:r>
              <a:rPr lang="hr-HR" dirty="0" err="1" smtClean="0"/>
              <a:t>Kriging</a:t>
            </a:r>
            <a:r>
              <a:rPr lang="hr-HR" dirty="0" smtClean="0"/>
              <a:t> – </a:t>
            </a:r>
            <a:r>
              <a:rPr lang="hr-HR" dirty="0" err="1" smtClean="0"/>
              <a:t>Krige</a:t>
            </a:r>
            <a:r>
              <a:rPr lang="hr-HR" dirty="0" smtClean="0"/>
              <a:t> i </a:t>
            </a:r>
            <a:r>
              <a:rPr lang="hr-HR" dirty="0" err="1" smtClean="0"/>
              <a:t>Sichel</a:t>
            </a:r>
            <a:r>
              <a:rPr lang="hr-HR" dirty="0" smtClean="0"/>
              <a:t> 1951. </a:t>
            </a:r>
            <a:r>
              <a:rPr lang="hr-HR" dirty="0"/>
              <a:t>godine </a:t>
            </a:r>
            <a:r>
              <a:rPr lang="hr-HR" dirty="0" smtClean="0"/>
              <a:t>–metoda koje je pokušala </a:t>
            </a:r>
            <a:r>
              <a:rPr lang="hr-HR" dirty="0"/>
              <a:t>predvidjeti vrijednost funkcije </a:t>
            </a:r>
            <a:r>
              <a:rPr lang="hr-HR" dirty="0" smtClean="0"/>
              <a:t>na </a:t>
            </a:r>
            <a:r>
              <a:rPr lang="hr-HR" dirty="0"/>
              <a:t>određenom </a:t>
            </a:r>
            <a:r>
              <a:rPr lang="hr-HR" dirty="0" smtClean="0"/>
              <a:t>mjestu </a:t>
            </a:r>
            <a:r>
              <a:rPr lang="hr-HR" dirty="0"/>
              <a:t>izračunavanjem </a:t>
            </a:r>
            <a:r>
              <a:rPr lang="hr-HR" dirty="0" smtClean="0"/>
              <a:t>ponderiranog prosjeka </a:t>
            </a:r>
            <a:r>
              <a:rPr lang="hr-HR" dirty="0"/>
              <a:t>poznatih vrijednosti funkcije u susjedstvu </a:t>
            </a:r>
            <a:r>
              <a:rPr lang="hr-HR" dirty="0" smtClean="0"/>
              <a:t>točke (sustav </a:t>
            </a:r>
            <a:r>
              <a:rPr lang="hr-HR" dirty="0" err="1" smtClean="0"/>
              <a:t>kriging</a:t>
            </a:r>
            <a:r>
              <a:rPr lang="hr-HR" dirty="0" smtClean="0"/>
              <a:t> jednadžbi).</a:t>
            </a:r>
          </a:p>
          <a:p>
            <a:r>
              <a:rPr lang="hr-HR" dirty="0" err="1" smtClean="0"/>
              <a:t>Matheron</a:t>
            </a:r>
            <a:r>
              <a:rPr lang="hr-HR" dirty="0" smtClean="0"/>
              <a:t> 1962, kreirao formule za </a:t>
            </a:r>
            <a:r>
              <a:rPr lang="hr-HR" dirty="0" err="1" smtClean="0"/>
              <a:t>kriging</a:t>
            </a:r>
            <a:r>
              <a:rPr lang="hr-HR" dirty="0" smtClean="0"/>
              <a:t> sustav.</a:t>
            </a:r>
          </a:p>
          <a:p>
            <a:r>
              <a:rPr lang="hr-HR" dirty="0" smtClean="0"/>
              <a:t>Novost je funkcija za iskazivanje prostorne ovisnosti među opservacijama (</a:t>
            </a:r>
            <a:r>
              <a:rPr lang="hr-HR" dirty="0" err="1" smtClean="0"/>
              <a:t>autokorelacija</a:t>
            </a:r>
            <a:r>
              <a:rPr lang="hr-HR" dirty="0" smtClean="0"/>
              <a:t>) – </a:t>
            </a:r>
            <a:r>
              <a:rPr lang="hr-HR" dirty="0" err="1" smtClean="0"/>
              <a:t>semivariogram</a:t>
            </a:r>
            <a:r>
              <a:rPr lang="hr-HR" dirty="0" smtClean="0"/>
              <a:t>.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8269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Variogram</a:t>
            </a:r>
            <a:r>
              <a:rPr lang="hr-HR" dirty="0" smtClean="0"/>
              <a:t> / </a:t>
            </a:r>
            <a:r>
              <a:rPr lang="hr-HR" dirty="0" err="1" smtClean="0"/>
              <a:t>samivariogram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F</a:t>
            </a:r>
            <a:r>
              <a:rPr lang="hr-HR" dirty="0" smtClean="0"/>
              <a:t>unkcija </a:t>
            </a:r>
            <a:r>
              <a:rPr lang="hr-HR" dirty="0"/>
              <a:t>koja indicira prostornu povezanost opservacija mjerenih na </a:t>
            </a:r>
            <a:r>
              <a:rPr lang="hr-HR" dirty="0" smtClean="0"/>
              <a:t>različitim mjestima </a:t>
            </a:r>
            <a:r>
              <a:rPr lang="hr-HR" dirty="0"/>
              <a:t>uzorkovanja. </a:t>
            </a:r>
            <a:endParaRPr lang="hr-HR" dirty="0" smtClean="0"/>
          </a:p>
          <a:p>
            <a:r>
              <a:rPr lang="hr-HR" dirty="0" smtClean="0"/>
              <a:t>Predstavlja se grafičkim </a:t>
            </a:r>
            <a:r>
              <a:rPr lang="hr-HR" dirty="0"/>
              <a:t>prikazom </a:t>
            </a:r>
            <a:r>
              <a:rPr lang="hr-HR" dirty="0" smtClean="0"/>
              <a:t>(varijancu </a:t>
            </a:r>
            <a:r>
              <a:rPr lang="hr-HR" dirty="0"/>
              <a:t>među parovima opservacija s euklidskim udaljenostima između parova opservacija</a:t>
            </a:r>
            <a:r>
              <a:rPr lang="hr-HR" dirty="0" smtClean="0"/>
              <a:t>).</a:t>
            </a:r>
          </a:p>
          <a:p>
            <a:r>
              <a:rPr lang="hr-HR" dirty="0" smtClean="0"/>
              <a:t>Nije nužno da je Euklidski prostor.</a:t>
            </a:r>
          </a:p>
          <a:p>
            <a:r>
              <a:rPr lang="hr-HR" dirty="0" err="1" smtClean="0"/>
              <a:t>Semivarijanca</a:t>
            </a:r>
            <a:r>
              <a:rPr lang="hr-HR" dirty="0" smtClean="0"/>
              <a:t> - </a:t>
            </a:r>
            <a:r>
              <a:rPr lang="hr-HR" dirty="0"/>
              <a:t>razlike između zabilježenih vrijednosti varijable između svih kombinacija parova točaka u uzorku </a:t>
            </a:r>
            <a:endParaRPr lang="hr-HR" dirty="0" smtClean="0"/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gdje </a:t>
            </a:r>
            <a:r>
              <a:rPr lang="hr-HR" dirty="0"/>
              <a:t>je z(s</a:t>
            </a:r>
            <a:r>
              <a:rPr lang="hr-HR" baseline="-25000" dirty="0"/>
              <a:t>i)</a:t>
            </a:r>
            <a:r>
              <a:rPr lang="hr-HR" dirty="0"/>
              <a:t> je vrijednost mjerene varijable na nekoj lokaciji a z(</a:t>
            </a:r>
            <a:r>
              <a:rPr lang="hr-HR" dirty="0" err="1"/>
              <a:t>s</a:t>
            </a:r>
            <a:r>
              <a:rPr lang="hr-HR" baseline="-25000" dirty="0" err="1"/>
              <a:t>i</a:t>
            </a:r>
            <a:r>
              <a:rPr lang="hr-HR" dirty="0" err="1"/>
              <a:t>+h</a:t>
            </a:r>
            <a:r>
              <a:rPr lang="hr-HR" dirty="0"/>
              <a:t>) je izmjerena vrijednost varijable na susjednoj lokaciji na udaljenosti </a:t>
            </a:r>
            <a:r>
              <a:rPr lang="hr-HR" dirty="0" err="1"/>
              <a:t>s</a:t>
            </a:r>
            <a:r>
              <a:rPr lang="hr-HR" baseline="-25000" dirty="0" err="1"/>
              <a:t>i</a:t>
            </a:r>
            <a:r>
              <a:rPr lang="hr-HR" dirty="0" err="1"/>
              <a:t>+h</a:t>
            </a:r>
            <a:endParaRPr lang="hr-HR" dirty="0"/>
          </a:p>
          <a:p>
            <a:endParaRPr lang="hr-HR" dirty="0" smtClean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 descr="formula_semivarijanca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2976664"/>
            <a:ext cx="1721796" cy="539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5179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Variogram</a:t>
            </a:r>
            <a:endParaRPr lang="hr-HR" dirty="0"/>
          </a:p>
        </p:txBody>
      </p:sp>
      <p:pic>
        <p:nvPicPr>
          <p:cNvPr id="5" name="Content Placeholder 4" descr="variogram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487899" y="1370013"/>
            <a:ext cx="3882203" cy="3262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59784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Variogram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Dijelovi </a:t>
            </a:r>
            <a:r>
              <a:rPr lang="hr-HR" dirty="0" err="1" smtClean="0"/>
              <a:t>variograma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355" y="2145856"/>
            <a:ext cx="3209290" cy="211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78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Regresijski </a:t>
            </a:r>
            <a:r>
              <a:rPr lang="hr-HR" dirty="0" err="1" smtClean="0"/>
              <a:t>kriging</a:t>
            </a:r>
            <a:r>
              <a:rPr lang="hr-HR" dirty="0" smtClean="0"/>
              <a:t> - shema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 descr="regresijski kriging(1)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611" y="1522845"/>
            <a:ext cx="5484992" cy="295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4542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Evaluacija modela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Obavezno!</a:t>
            </a:r>
          </a:p>
          <a:p>
            <a:r>
              <a:rPr lang="hr-HR" dirty="0" smtClean="0"/>
              <a:t>Neki drugi tečaj </a:t>
            </a:r>
            <a:r>
              <a:rPr lang="hr-HR" dirty="0" smtClean="0">
                <a:sym typeface="Wingdings" panose="05000000000000000000" pitchFamily="2" charset="2"/>
              </a:rPr>
              <a:t>!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07639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r-HR" dirty="0" smtClean="0"/>
              <a:t>Određivanje okoline za rad i individualizirani sustav</a:t>
            </a:r>
            <a:r>
              <a:rPr lang="hr-HR" dirty="0"/>
              <a:t/>
            </a:r>
            <a:br>
              <a:rPr lang="hr-HR" dirty="0"/>
            </a:b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hr-HR" dirty="0"/>
          </a:p>
          <a:p>
            <a:pPr marL="0" indent="0" algn="ctr">
              <a:buNone/>
            </a:pPr>
            <a:endParaRPr lang="hr-HR" dirty="0" smtClean="0"/>
          </a:p>
          <a:p>
            <a:pPr marL="0" indent="0" algn="ctr">
              <a:buNone/>
            </a:pPr>
            <a:endParaRPr lang="hr-HR" dirty="0"/>
          </a:p>
          <a:p>
            <a:pPr marL="0" indent="0" algn="ctr">
              <a:buNone/>
            </a:pPr>
            <a:r>
              <a:rPr lang="hr-HR" b="1" dirty="0" smtClean="0"/>
              <a:t>Rprofile.site</a:t>
            </a:r>
            <a:r>
              <a:rPr lang="hr-HR" dirty="0" smtClean="0"/>
              <a:t>\R\R-3.1.3\etc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207902637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Teorija slučajnih polja – teorija </a:t>
            </a:r>
            <a:r>
              <a:rPr lang="hr-HR" dirty="0" err="1" smtClean="0"/>
              <a:t>regionaliziranih</a:t>
            </a:r>
            <a:r>
              <a:rPr lang="hr-HR" dirty="0" smtClean="0"/>
              <a:t> varijabli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Teorija </a:t>
            </a:r>
            <a:r>
              <a:rPr lang="hr-HR" dirty="0" err="1" smtClean="0"/>
              <a:t>regionaliziranih</a:t>
            </a:r>
            <a:r>
              <a:rPr lang="hr-HR" dirty="0" smtClean="0"/>
              <a:t> varijabli.</a:t>
            </a:r>
          </a:p>
          <a:p>
            <a:endParaRPr lang="hr-HR" dirty="0"/>
          </a:p>
          <a:p>
            <a:r>
              <a:rPr lang="hr-HR" dirty="0" smtClean="0"/>
              <a:t>Za one koji su spremni znati malo više ili će im zatrebati kasnije.</a:t>
            </a:r>
          </a:p>
          <a:p>
            <a:endParaRPr lang="hr-HR" dirty="0" smtClean="0"/>
          </a:p>
          <a:p>
            <a:r>
              <a:rPr lang="hr-HR" dirty="0" smtClean="0"/>
              <a:t>Pročitajte sami, veoma pojednostavljenu verziju teorije.</a:t>
            </a:r>
          </a:p>
          <a:p>
            <a:endParaRPr lang="hr-HR" dirty="0" smtClean="0"/>
          </a:p>
          <a:p>
            <a:r>
              <a:rPr lang="hr-HR" dirty="0" smtClean="0"/>
              <a:t>Postoji velik broj znanstvenika koji se s teorijom ne slažu.</a:t>
            </a:r>
          </a:p>
          <a:p>
            <a:endParaRPr lang="hr-HR" dirty="0"/>
          </a:p>
          <a:p>
            <a:r>
              <a:rPr lang="hr-HR" dirty="0" smtClean="0"/>
              <a:t>Pokazala se izuzetno korisnom u praksi.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49756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Geostatistika </a:t>
            </a:r>
            <a:r>
              <a:rPr lang="fi-FI" dirty="0"/>
              <a:t>u sustavu 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Postoji ogroman broj metoda i pristupa u procesu interpolacije točkastih vrijednosti na raster. </a:t>
            </a:r>
            <a:endParaRPr lang="hr-HR" dirty="0" smtClean="0"/>
          </a:p>
          <a:p>
            <a:r>
              <a:rPr lang="hr-HR" dirty="0" smtClean="0"/>
              <a:t>Unutar </a:t>
            </a:r>
            <a:r>
              <a:rPr lang="hr-HR" dirty="0"/>
              <a:t>sustava R </a:t>
            </a:r>
            <a:r>
              <a:rPr lang="hr-HR" dirty="0" smtClean="0"/>
              <a:t>- veći </a:t>
            </a:r>
            <a:r>
              <a:rPr lang="hr-HR" dirty="0"/>
              <a:t>broj paketa koji se bave </a:t>
            </a:r>
            <a:r>
              <a:rPr lang="hr-HR" dirty="0" err="1"/>
              <a:t>geostatističkim</a:t>
            </a:r>
            <a:r>
              <a:rPr lang="hr-HR" dirty="0"/>
              <a:t> analizama i interpolacijama. </a:t>
            </a:r>
            <a:endParaRPr lang="hr-HR" dirty="0" smtClean="0"/>
          </a:p>
          <a:p>
            <a:r>
              <a:rPr lang="hr-HR" dirty="0" smtClean="0"/>
              <a:t>To </a:t>
            </a:r>
            <a:r>
              <a:rPr lang="hr-HR" dirty="0"/>
              <a:t>su specijalizirani paketi (</a:t>
            </a:r>
            <a:r>
              <a:rPr lang="hr-HR" dirty="0" err="1"/>
              <a:t>akima</a:t>
            </a:r>
            <a:r>
              <a:rPr lang="hr-HR" dirty="0"/>
              <a:t>, </a:t>
            </a:r>
            <a:r>
              <a:rPr lang="hr-HR" dirty="0" err="1"/>
              <a:t>loess</a:t>
            </a:r>
            <a:r>
              <a:rPr lang="hr-HR" dirty="0"/>
              <a:t>, </a:t>
            </a:r>
            <a:r>
              <a:rPr lang="hr-HR" dirty="0" err="1"/>
              <a:t>spatial</a:t>
            </a:r>
            <a:r>
              <a:rPr lang="hr-HR" dirty="0"/>
              <a:t>, </a:t>
            </a:r>
            <a:r>
              <a:rPr lang="hr-HR" dirty="0" err="1"/>
              <a:t>gstat</a:t>
            </a:r>
            <a:r>
              <a:rPr lang="hr-HR" dirty="0"/>
              <a:t>, </a:t>
            </a:r>
            <a:r>
              <a:rPr lang="hr-HR" dirty="0" err="1"/>
              <a:t>GeoR</a:t>
            </a:r>
            <a:r>
              <a:rPr lang="hr-HR" dirty="0"/>
              <a:t>, ali i mnogi drugi) koji nude ogroman broj tehnika</a:t>
            </a:r>
            <a:r>
              <a:rPr lang="hr-HR" dirty="0" smtClean="0"/>
              <a:t>. </a:t>
            </a:r>
          </a:p>
          <a:p>
            <a:r>
              <a:rPr lang="hr-HR" dirty="0" smtClean="0"/>
              <a:t>Tijekom </a:t>
            </a:r>
            <a:r>
              <a:rPr lang="hr-HR" dirty="0"/>
              <a:t>ovog tečaja detaljnije ćemo se upoznati samo s jednim, paketom "</a:t>
            </a:r>
            <a:r>
              <a:rPr lang="hr-HR" dirty="0" err="1"/>
              <a:t>gstat</a:t>
            </a:r>
            <a:r>
              <a:rPr lang="hr-HR" dirty="0"/>
              <a:t>".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58648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Paket </a:t>
            </a:r>
            <a:r>
              <a:rPr lang="hr-HR" dirty="0"/>
              <a:t>"</a:t>
            </a:r>
            <a:r>
              <a:rPr lang="hr-HR" dirty="0" err="1"/>
              <a:t>gstat</a:t>
            </a:r>
            <a:r>
              <a:rPr lang="hr-HR" dirty="0"/>
              <a:t>"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r-HR" dirty="0"/>
              <a:t>R</a:t>
            </a:r>
            <a:r>
              <a:rPr lang="hr-HR" dirty="0" smtClean="0"/>
              <a:t> </a:t>
            </a:r>
            <a:r>
              <a:rPr lang="hr-HR" dirty="0"/>
              <a:t>implementacija samostalnog programa „</a:t>
            </a:r>
            <a:r>
              <a:rPr lang="hr-HR" dirty="0" err="1"/>
              <a:t>gstat</a:t>
            </a:r>
            <a:r>
              <a:rPr lang="hr-HR" dirty="0"/>
              <a:t>“ za </a:t>
            </a:r>
            <a:r>
              <a:rPr lang="hr-HR" dirty="0" err="1"/>
              <a:t>geostatističke</a:t>
            </a:r>
            <a:r>
              <a:rPr lang="hr-HR" dirty="0"/>
              <a:t> </a:t>
            </a:r>
            <a:r>
              <a:rPr lang="hr-HR" dirty="0" smtClean="0"/>
              <a:t>analize,</a:t>
            </a:r>
          </a:p>
          <a:p>
            <a:r>
              <a:rPr lang="hr-HR" dirty="0" smtClean="0"/>
              <a:t> </a:t>
            </a:r>
            <a:r>
              <a:rPr lang="hr-HR" dirty="0"/>
              <a:t>Uglavnom razvijen na sveučilištu u </a:t>
            </a:r>
            <a:r>
              <a:rPr lang="hr-HR" dirty="0" err="1"/>
              <a:t>Utrecht</a:t>
            </a:r>
            <a:r>
              <a:rPr lang="hr-HR" dirty="0"/>
              <a:t>-u (NL) 1992 – 2007, </a:t>
            </a:r>
            <a:r>
              <a:rPr lang="hr-HR" dirty="0" smtClean="0"/>
              <a:t>nakon </a:t>
            </a:r>
            <a:r>
              <a:rPr lang="hr-HR" dirty="0"/>
              <a:t>2007. </a:t>
            </a:r>
            <a:r>
              <a:rPr lang="hr-HR" dirty="0" smtClean="0"/>
              <a:t>Institut </a:t>
            </a:r>
            <a:r>
              <a:rPr lang="hr-HR" dirty="0"/>
              <a:t>za </a:t>
            </a:r>
            <a:r>
              <a:rPr lang="hr-HR" dirty="0" err="1"/>
              <a:t>geoinformatiku</a:t>
            </a:r>
            <a:r>
              <a:rPr lang="hr-HR" dirty="0"/>
              <a:t> Sveučilišta u </a:t>
            </a:r>
            <a:r>
              <a:rPr lang="hr-HR" dirty="0" err="1"/>
              <a:t>Münster</a:t>
            </a:r>
            <a:r>
              <a:rPr lang="hr-HR" dirty="0"/>
              <a:t>-u (D). </a:t>
            </a:r>
            <a:endParaRPr lang="hr-HR" dirty="0" smtClean="0"/>
          </a:p>
          <a:p>
            <a:r>
              <a:rPr lang="hr-HR" dirty="0" smtClean="0"/>
              <a:t>Cilj </a:t>
            </a:r>
            <a:r>
              <a:rPr lang="hr-HR" dirty="0"/>
              <a:t>je bio izrada alata za modeliranje, predikcije i simulacije </a:t>
            </a:r>
            <a:r>
              <a:rPr lang="hr-HR" dirty="0" err="1"/>
              <a:t>geostatističkih</a:t>
            </a:r>
            <a:r>
              <a:rPr lang="hr-HR" dirty="0"/>
              <a:t> podataka u jednoj, dvije ili tri dimenzije</a:t>
            </a:r>
            <a:r>
              <a:rPr lang="hr-HR" dirty="0" smtClean="0"/>
              <a:t>.</a:t>
            </a:r>
          </a:p>
          <a:p>
            <a:r>
              <a:rPr lang="hr-HR" dirty="0" smtClean="0"/>
              <a:t>Ista </a:t>
            </a:r>
            <a:r>
              <a:rPr lang="hr-HR" dirty="0"/>
              <a:t>grupa danas razvija strukture podataka i analitičke metode za prostorno-vremenske setove podataka – analitika u četiri dimenzije (</a:t>
            </a:r>
            <a:r>
              <a:rPr lang="hr-HR" dirty="0" smtClean="0"/>
              <a:t>paketi  </a:t>
            </a:r>
            <a:r>
              <a:rPr lang="hr-HR" dirty="0"/>
              <a:t>"</a:t>
            </a:r>
            <a:r>
              <a:rPr lang="hr-HR" dirty="0" err="1"/>
              <a:t>spacetime</a:t>
            </a:r>
            <a:r>
              <a:rPr lang="hr-HR" dirty="0"/>
              <a:t>"). </a:t>
            </a:r>
            <a:endParaRPr lang="hr-HR" dirty="0" smtClean="0"/>
          </a:p>
          <a:p>
            <a:r>
              <a:rPr lang="hr-HR" dirty="0" smtClean="0"/>
              <a:t>Za </a:t>
            </a:r>
            <a:r>
              <a:rPr lang="hr-HR" dirty="0"/>
              <a:t>svoje metode koristi "</a:t>
            </a:r>
            <a:r>
              <a:rPr lang="hr-HR" dirty="0" err="1"/>
              <a:t>sp</a:t>
            </a:r>
            <a:r>
              <a:rPr lang="hr-HR" dirty="0"/>
              <a:t>" strukturu podataka. </a:t>
            </a:r>
            <a:endParaRPr lang="hr-HR" dirty="0" smtClean="0"/>
          </a:p>
          <a:p>
            <a:r>
              <a:rPr lang="hr-HR" dirty="0" smtClean="0"/>
              <a:t>Osim </a:t>
            </a:r>
            <a:r>
              <a:rPr lang="hr-HR" dirty="0"/>
              <a:t>ovog, postoji i niz drugih paketa za analitiku prostornih podataka i u određenoj se mjeri preklapaju s "</a:t>
            </a:r>
            <a:r>
              <a:rPr lang="hr-HR" dirty="0" err="1"/>
              <a:t>gstat</a:t>
            </a:r>
            <a:r>
              <a:rPr lang="hr-HR" dirty="0"/>
              <a:t>" tako na primjer (paketi "</a:t>
            </a:r>
            <a:r>
              <a:rPr lang="hr-HR" dirty="0" err="1"/>
              <a:t>geoR</a:t>
            </a:r>
            <a:r>
              <a:rPr lang="hr-HR" dirty="0"/>
              <a:t>" i "raster" s vlastitom klasom za prostorne podatke </a:t>
            </a:r>
            <a:r>
              <a:rPr lang="hr-HR" dirty="0" err="1"/>
              <a:t>geodata</a:t>
            </a:r>
            <a:r>
              <a:rPr lang="hr-HR" dirty="0"/>
              <a:t> i raster te paket "</a:t>
            </a:r>
            <a:r>
              <a:rPr lang="hr-HR" dirty="0" err="1"/>
              <a:t>spatial</a:t>
            </a:r>
            <a:r>
              <a:rPr lang="hr-HR" dirty="0"/>
              <a:t>" za analize točkastih procesa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point</a:t>
            </a:r>
            <a:r>
              <a:rPr lang="hr-HR" i="1" dirty="0"/>
              <a:t> </a:t>
            </a:r>
            <a:r>
              <a:rPr lang="hr-HR" i="1" dirty="0" err="1"/>
              <a:t>pattern</a:t>
            </a:r>
            <a:r>
              <a:rPr lang="hr-HR" dirty="0"/>
              <a:t>).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74276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Prostorno – vremenski podaci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r>
              <a:rPr lang="hr-HR" dirty="0" smtClean="0"/>
              <a:t>Veoma </a:t>
            </a:r>
            <a:r>
              <a:rPr lang="hr-HR" dirty="0"/>
              <a:t>često su se prostorno-vremenski podaci analizirali na način da se posebno analizira prostorna, a posebno vremenska komponenta podataka.</a:t>
            </a:r>
          </a:p>
          <a:p>
            <a:endParaRPr lang="hr-HR" dirty="0" smtClean="0"/>
          </a:p>
          <a:p>
            <a:r>
              <a:rPr lang="hr-HR" dirty="0" smtClean="0"/>
              <a:t>Specifičnost </a:t>
            </a:r>
            <a:r>
              <a:rPr lang="hr-HR" dirty="0"/>
              <a:t>je ovog tipa podataka da veoma često bude često prikupljana ili u prostornoj ili u vremenskoj komponenti, ali rijetko u obje na istoj kvaliteti.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5930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Klase </a:t>
            </a:r>
            <a:r>
              <a:rPr lang="hr-HR" dirty="0"/>
              <a:t>za pohranu prostorno vremenskih podataka u sustavu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Paketi koji se </a:t>
            </a:r>
            <a:r>
              <a:rPr lang="hr-HR" dirty="0"/>
              <a:t>koji se razvijaju radi kreiranja klasa i metoda za pohranu, vizualizaciju i analizu prostorno – vremenski referenciranih podataka</a:t>
            </a:r>
            <a:r>
              <a:rPr lang="hr-HR" dirty="0" smtClean="0"/>
              <a:t>.</a:t>
            </a:r>
          </a:p>
          <a:p>
            <a:r>
              <a:rPr lang="hr-HR" dirty="0" smtClean="0"/>
              <a:t>Najznačajniji paketi:</a:t>
            </a:r>
          </a:p>
          <a:p>
            <a:r>
              <a:rPr lang="hr-HR" dirty="0" smtClean="0"/>
              <a:t>Paket „</a:t>
            </a:r>
            <a:r>
              <a:rPr lang="hr-HR" dirty="0" err="1" smtClean="0"/>
              <a:t>Spatio</a:t>
            </a:r>
            <a:r>
              <a:rPr lang="hr-HR" dirty="0" smtClean="0"/>
              <a:t> </a:t>
            </a:r>
            <a:r>
              <a:rPr lang="hr-HR" dirty="0" err="1" smtClean="0"/>
              <a:t>Temporal</a:t>
            </a:r>
            <a:r>
              <a:rPr lang="hr-HR" dirty="0" smtClean="0"/>
              <a:t>”</a:t>
            </a:r>
          </a:p>
          <a:p>
            <a:r>
              <a:rPr lang="hr-HR" dirty="0" smtClean="0"/>
              <a:t>Paket „</a:t>
            </a:r>
            <a:r>
              <a:rPr lang="hr-HR" dirty="0" err="1" smtClean="0"/>
              <a:t>spacetime</a:t>
            </a:r>
            <a:r>
              <a:rPr lang="hr-HR" dirty="0" smtClean="0"/>
              <a:t>”</a:t>
            </a:r>
          </a:p>
          <a:p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7642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Paket </a:t>
            </a:r>
            <a:r>
              <a:rPr lang="hr-HR" dirty="0"/>
              <a:t>„</a:t>
            </a:r>
            <a:r>
              <a:rPr lang="hr-HR" dirty="0" err="1"/>
              <a:t>spacetime</a:t>
            </a:r>
            <a:r>
              <a:rPr lang="hr-HR" dirty="0"/>
              <a:t>"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Razvija </a:t>
            </a:r>
            <a:r>
              <a:rPr lang="hr-HR" dirty="0"/>
              <a:t>klase i metode za optimalnu pohranu prostorno-vremenski referenciranih podataka koje </a:t>
            </a:r>
            <a:r>
              <a:rPr lang="hr-HR" dirty="0" smtClean="0"/>
              <a:t>uključuju:</a:t>
            </a:r>
          </a:p>
          <a:p>
            <a:r>
              <a:rPr lang="hr-HR" dirty="0" smtClean="0"/>
              <a:t>prostorno-vremenske </a:t>
            </a:r>
            <a:r>
              <a:rPr lang="hr-HR" dirty="0"/>
              <a:t>regularne površine, </a:t>
            </a:r>
            <a:endParaRPr lang="hr-HR" dirty="0" smtClean="0"/>
          </a:p>
          <a:p>
            <a:r>
              <a:rPr lang="hr-HR" dirty="0" smtClean="0"/>
              <a:t>iregularne podatke,</a:t>
            </a:r>
          </a:p>
          <a:p>
            <a:r>
              <a:rPr lang="hr-HR" dirty="0" smtClean="0"/>
              <a:t>putanje </a:t>
            </a:r>
            <a:r>
              <a:rPr lang="hr-HR" dirty="0"/>
              <a:t>(trajektorije) te </a:t>
            </a:r>
            <a:endParaRPr lang="hr-HR" dirty="0" smtClean="0"/>
          </a:p>
          <a:p>
            <a:r>
              <a:rPr lang="hr-HR" dirty="0" smtClean="0"/>
              <a:t>adekvatne </a:t>
            </a:r>
            <a:r>
              <a:rPr lang="hr-HR" dirty="0"/>
              <a:t>funkcije za grafički prikaz i animacije vremenskih serija</a:t>
            </a:r>
            <a:r>
              <a:rPr lang="hr-HR" dirty="0" smtClean="0"/>
              <a:t>,</a:t>
            </a:r>
          </a:p>
          <a:p>
            <a:r>
              <a:rPr lang="hr-HR" dirty="0" smtClean="0"/>
              <a:t>metode </a:t>
            </a:r>
            <a:r>
              <a:rPr lang="hr-HR" dirty="0"/>
              <a:t>za prostorno-vremensku selekciju podataka, </a:t>
            </a:r>
            <a:endParaRPr lang="hr-HR" dirty="0" smtClean="0"/>
          </a:p>
          <a:p>
            <a:r>
              <a:rPr lang="hr-HR" dirty="0" smtClean="0"/>
              <a:t>prostorno-vremenska </a:t>
            </a:r>
            <a:r>
              <a:rPr lang="hr-HR" dirty="0"/>
              <a:t>agregiranja i slično. </a:t>
            </a:r>
            <a:endParaRPr lang="hr-HR" dirty="0" smtClean="0"/>
          </a:p>
          <a:p>
            <a:r>
              <a:rPr lang="hr-HR" dirty="0" smtClean="0"/>
              <a:t>Koristi </a:t>
            </a:r>
            <a:r>
              <a:rPr lang="hr-HR" dirty="0"/>
              <a:t>strukturu podataka paketa "</a:t>
            </a:r>
            <a:r>
              <a:rPr lang="hr-HR" dirty="0" err="1"/>
              <a:t>sp</a:t>
            </a:r>
            <a:r>
              <a:rPr lang="hr-HR" dirty="0"/>
              <a:t>" za prostornu komponentu i strukturu paketa "</a:t>
            </a:r>
            <a:r>
              <a:rPr lang="hr-HR" dirty="0" err="1"/>
              <a:t>xts</a:t>
            </a:r>
            <a:r>
              <a:rPr lang="hr-HR" dirty="0"/>
              <a:t>" za vremenski dio</a:t>
            </a:r>
            <a:r>
              <a:rPr lang="hr-HR" dirty="0" smtClean="0"/>
              <a:t>.</a:t>
            </a:r>
          </a:p>
          <a:p>
            <a:r>
              <a:rPr lang="hr-HR" dirty="0" smtClean="0"/>
              <a:t>Integralni modeli obje komponente odjednom – prostor i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3379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Paket „</a:t>
            </a:r>
            <a:r>
              <a:rPr lang="hr-HR" dirty="0" err="1" smtClean="0"/>
              <a:t>spacetime</a:t>
            </a:r>
            <a:r>
              <a:rPr lang="hr-HR" dirty="0" smtClean="0"/>
              <a:t>” – klase 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/>
              <a:t>Ovisno o tipu prostorno – vremenski </a:t>
            </a:r>
            <a:r>
              <a:rPr lang="hr-HR" dirty="0" err="1"/>
              <a:t>referencijarnih</a:t>
            </a:r>
            <a:r>
              <a:rPr lang="hr-HR" dirty="0"/>
              <a:t> </a:t>
            </a:r>
            <a:r>
              <a:rPr lang="hr-HR" dirty="0" err="1"/>
              <a:t>podata</a:t>
            </a:r>
            <a:r>
              <a:rPr lang="hr-HR" dirty="0"/>
              <a:t> trenutno su razvijeni sljedeći formati za pohranu:</a:t>
            </a:r>
          </a:p>
          <a:p>
            <a:pPr lvl="0"/>
            <a:r>
              <a:rPr lang="hr-HR" dirty="0"/>
              <a:t>pune površine STF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spatio-temporal</a:t>
            </a:r>
            <a:r>
              <a:rPr lang="hr-HR" i="1" dirty="0"/>
              <a:t> </a:t>
            </a:r>
            <a:r>
              <a:rPr lang="hr-HR" i="1" dirty="0" err="1"/>
              <a:t>full</a:t>
            </a:r>
            <a:r>
              <a:rPr lang="hr-HR" i="1" dirty="0"/>
              <a:t> </a:t>
            </a:r>
            <a:r>
              <a:rPr lang="hr-HR" i="1" dirty="0" err="1"/>
              <a:t>grids</a:t>
            </a:r>
            <a:r>
              <a:rPr lang="hr-HR" dirty="0"/>
              <a:t>) </a:t>
            </a:r>
            <a:endParaRPr lang="hr-HR" dirty="0" smtClean="0"/>
          </a:p>
          <a:p>
            <a:pPr lvl="0"/>
            <a:r>
              <a:rPr lang="hr-HR" dirty="0" smtClean="0"/>
              <a:t>rahle </a:t>
            </a:r>
            <a:r>
              <a:rPr lang="hr-HR" dirty="0"/>
              <a:t>površine STS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sparse</a:t>
            </a:r>
            <a:r>
              <a:rPr lang="hr-HR" i="1" dirty="0"/>
              <a:t> </a:t>
            </a:r>
            <a:r>
              <a:rPr lang="hr-HR" i="1" dirty="0" err="1"/>
              <a:t>grid</a:t>
            </a:r>
            <a:r>
              <a:rPr lang="hr-HR" dirty="0"/>
              <a:t>) </a:t>
            </a:r>
            <a:endParaRPr lang="hr-HR" dirty="0" smtClean="0"/>
          </a:p>
          <a:p>
            <a:pPr lvl="0"/>
            <a:r>
              <a:rPr lang="hr-HR" dirty="0" smtClean="0"/>
              <a:t>nepravilni </a:t>
            </a:r>
            <a:r>
              <a:rPr lang="hr-HR" dirty="0"/>
              <a:t>rasporedi STI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irregular</a:t>
            </a:r>
            <a:r>
              <a:rPr lang="hr-HR" i="1" dirty="0"/>
              <a:t> </a:t>
            </a:r>
            <a:r>
              <a:rPr lang="hr-HR" i="1" dirty="0" err="1"/>
              <a:t>layout</a:t>
            </a:r>
            <a:r>
              <a:rPr lang="hr-HR" dirty="0"/>
              <a:t>) – svaka opservacija posjeduje svoju oznaku prostora ii vremena. Mjerene točke u </a:t>
            </a:r>
            <a:r>
              <a:rPr lang="hr-HR" dirty="0" smtClean="0"/>
              <a:t>prostoru </a:t>
            </a:r>
            <a:r>
              <a:rPr lang="hr-HR" dirty="0"/>
              <a:t>i vremenu ne posjeduju vidljivo pravilo.</a:t>
            </a:r>
          </a:p>
          <a:p>
            <a:pPr lvl="0"/>
            <a:r>
              <a:rPr lang="hr-HR" dirty="0" smtClean="0"/>
              <a:t>trajektorije </a:t>
            </a:r>
            <a:r>
              <a:rPr lang="hr-HR" dirty="0"/>
              <a:t>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dirty="0" err="1"/>
              <a:t>trayectory</a:t>
            </a:r>
            <a:r>
              <a:rPr lang="hr-HR" dirty="0"/>
              <a:t>) STT - </a:t>
            </a:r>
            <a:r>
              <a:rPr lang="hr-HR" dirty="0" smtClean="0"/>
              <a:t>intervalno </a:t>
            </a:r>
            <a:r>
              <a:rPr lang="hr-HR" dirty="0"/>
              <a:t>vrijeme, objekti u pokretu, jednostavne putanje – na ovaj način pohranjuju se informacije o objektima bez vremenskog trajanja, objektima određenog vremena trajanja koji se ne kreću te o objektima u pokretu.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53511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Paket „</a:t>
            </a:r>
            <a:r>
              <a:rPr lang="hr-HR" dirty="0" err="1" smtClean="0"/>
              <a:t>spacetime</a:t>
            </a:r>
            <a:r>
              <a:rPr lang="hr-HR" dirty="0" smtClean="0"/>
              <a:t>” – klase, nastavak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Najprije se indeksira </a:t>
            </a:r>
          </a:p>
          <a:p>
            <a:pPr marL="0" indent="0">
              <a:buNone/>
            </a:pPr>
            <a:r>
              <a:rPr lang="hr-HR" dirty="0" smtClean="0"/>
              <a:t>prostorna komponenta a </a:t>
            </a:r>
          </a:p>
          <a:p>
            <a:pPr marL="0" indent="0">
              <a:buNone/>
            </a:pPr>
            <a:r>
              <a:rPr lang="hr-HR" dirty="0"/>
              <a:t>o</a:t>
            </a:r>
            <a:r>
              <a:rPr lang="hr-HR" dirty="0" smtClean="0"/>
              <a:t>nda vremenska.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 descr="spacetime_objects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17439" y="1413515"/>
            <a:ext cx="3568655" cy="3242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58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Paket „</a:t>
            </a:r>
            <a:r>
              <a:rPr lang="hr-HR" dirty="0" err="1" smtClean="0"/>
              <a:t>spacetime</a:t>
            </a:r>
            <a:r>
              <a:rPr lang="hr-HR" dirty="0" smtClean="0"/>
              <a:t>” – klase, nastavak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Metode za prijelaz </a:t>
            </a:r>
            <a:r>
              <a:rPr lang="hr-HR" dirty="0"/>
              <a:t>iz jednog </a:t>
            </a:r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formata </a:t>
            </a:r>
            <a:r>
              <a:rPr lang="hr-HR" dirty="0"/>
              <a:t>u drugi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coercion</a:t>
            </a:r>
            <a:r>
              <a:rPr lang="hr-HR" dirty="0"/>
              <a:t>)</a:t>
            </a:r>
            <a:r>
              <a:rPr lang="hr-HR" dirty="0" smtClean="0"/>
              <a:t> 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6" name="Picture 5" descr="klase_spacetime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0" y="1510308"/>
            <a:ext cx="2600325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2439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U </a:t>
            </a:r>
            <a:r>
              <a:rPr lang="hr-HR" dirty="0" err="1" smtClean="0"/>
              <a:t>RStudio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endParaRPr lang="hr-HR" dirty="0" smtClean="0"/>
          </a:p>
          <a:p>
            <a:endParaRPr lang="hr-HR" dirty="0"/>
          </a:p>
          <a:p>
            <a:pPr marL="0" indent="0" algn="ctr">
              <a:buNone/>
            </a:pPr>
            <a:r>
              <a:rPr lang="hr-HR" dirty="0" smtClean="0"/>
              <a:t>Učitajte R objekt naziva </a:t>
            </a:r>
            <a:r>
              <a:rPr lang="hr-HR" b="1" dirty="0" smtClean="0"/>
              <a:t>"</a:t>
            </a:r>
            <a:r>
              <a:rPr lang="hr-HR" b="1" dirty="0" err="1" smtClean="0"/>
              <a:t>Produc.st.RData</a:t>
            </a:r>
            <a:r>
              <a:rPr lang="hr-HR" b="1" dirty="0" smtClean="0"/>
              <a:t>"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44438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Postavljanje </a:t>
            </a:r>
            <a:r>
              <a:rPr lang="hr-HR" dirty="0" smtClean="0"/>
              <a:t>radnog direktorija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Prije početka rada potrebno je definirati radni </a:t>
            </a:r>
            <a:r>
              <a:rPr lang="hr-HR" dirty="0" smtClean="0"/>
              <a:t>direktorij. Informacija </a:t>
            </a:r>
            <a:r>
              <a:rPr lang="hr-HR" dirty="0"/>
              <a:t>o trenutačnom radnom direktoriju dobiva se na ovaj način</a:t>
            </a:r>
            <a:r>
              <a:rPr lang="hr-HR" dirty="0" smtClean="0"/>
              <a:t>:</a:t>
            </a:r>
          </a:p>
          <a:p>
            <a:pPr marL="0" indent="0" algn="ctr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hr-HR" dirty="0" smtClean="0"/>
              <a:t>()</a:t>
            </a:r>
          </a:p>
          <a:p>
            <a:pPr marL="0" indent="0" algn="ctr">
              <a:buNone/>
            </a:pPr>
            <a:endParaRPr lang="hr-HR" b="1" dirty="0"/>
          </a:p>
          <a:p>
            <a:r>
              <a:rPr lang="hr-HR" dirty="0"/>
              <a:t>Radni direktorij određuje se na sljedeći način:</a:t>
            </a:r>
          </a:p>
          <a:p>
            <a:pPr marL="0" indent="0" algn="ctr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hr-HR" dirty="0"/>
              <a:t>()</a:t>
            </a:r>
            <a:endParaRPr lang="hr-HR" b="1" dirty="0"/>
          </a:p>
          <a:p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560075630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U </a:t>
            </a:r>
            <a:r>
              <a:rPr lang="hr-HR" dirty="0" err="1" smtClean="0"/>
              <a:t>RStudio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Upoznat ćemo se s načinom </a:t>
            </a:r>
            <a:r>
              <a:rPr lang="hr-HR" dirty="0"/>
              <a:t>povezivanja sustava R i baze  </a:t>
            </a:r>
            <a:r>
              <a:rPr lang="hr-HR" dirty="0" smtClean="0"/>
              <a:t>podataka tipa Access.</a:t>
            </a:r>
          </a:p>
          <a:p>
            <a:r>
              <a:rPr lang="hr-HR" dirty="0" smtClean="0"/>
              <a:t>Kreirat ćemo </a:t>
            </a:r>
            <a:r>
              <a:rPr lang="hr-HR" dirty="0"/>
              <a:t>prostorno-vremenski </a:t>
            </a:r>
            <a:r>
              <a:rPr lang="hr-HR" dirty="0" smtClean="0"/>
              <a:t>referencirane podatke i vizualizirati ih na </a:t>
            </a:r>
            <a:r>
              <a:rPr lang="hr-HR" dirty="0"/>
              <a:t>Google </a:t>
            </a:r>
            <a:r>
              <a:rPr lang="hr-HR" dirty="0" err="1" smtClean="0"/>
              <a:t>Earth</a:t>
            </a:r>
            <a:r>
              <a:rPr lang="hr-HR" dirty="0" smtClean="0"/>
              <a:t>-u.</a:t>
            </a:r>
          </a:p>
          <a:p>
            <a:endParaRPr lang="hr-HR" dirty="0"/>
          </a:p>
          <a:p>
            <a:endParaRPr lang="hr-HR" dirty="0"/>
          </a:p>
          <a:p>
            <a:pPr marL="0" indent="0" algn="ctr">
              <a:buNone/>
            </a:pPr>
            <a:r>
              <a:rPr lang="hr-HR" dirty="0" smtClean="0"/>
              <a:t>Učitajte program naziva </a:t>
            </a:r>
            <a:r>
              <a:rPr lang="hr-HR" b="1" dirty="0" smtClean="0"/>
              <a:t>"</a:t>
            </a:r>
            <a:r>
              <a:rPr lang="hr-HR" dirty="0"/>
              <a:t>Učitajte program naziva </a:t>
            </a:r>
            <a:r>
              <a:rPr lang="hr-HR" b="1" dirty="0"/>
              <a:t>"</a:t>
            </a:r>
            <a:r>
              <a:rPr lang="hr-HR" b="1" dirty="0" err="1" smtClean="0"/>
              <a:t>R_access.R</a:t>
            </a:r>
            <a:r>
              <a:rPr lang="hr-HR" b="1" dirty="0"/>
              <a:t>"</a:t>
            </a:r>
            <a:r>
              <a:rPr lang="hr-HR" dirty="0"/>
              <a:t>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6750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Opcionalno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Primjer izrade karte pogodnosti staništa za biljnu vrstu xy za cjelokupno područje Republike Hrvatske.</a:t>
            </a:r>
          </a:p>
          <a:p>
            <a:endParaRPr lang="hr-HR" dirty="0" smtClean="0"/>
          </a:p>
          <a:p>
            <a:r>
              <a:rPr lang="hr-HR" dirty="0" err="1" smtClean="0"/>
              <a:t>Habitat</a:t>
            </a:r>
            <a:r>
              <a:rPr lang="hr-HR" dirty="0" smtClean="0"/>
              <a:t> </a:t>
            </a:r>
            <a:r>
              <a:rPr lang="hr-HR" dirty="0" err="1" smtClean="0"/>
              <a:t>suitability</a:t>
            </a:r>
            <a:r>
              <a:rPr lang="hr-HR" dirty="0" smtClean="0"/>
              <a:t> model – </a:t>
            </a:r>
            <a:r>
              <a:rPr lang="hr-HR" dirty="0" err="1" smtClean="0"/>
              <a:t>Ecological</a:t>
            </a:r>
            <a:r>
              <a:rPr lang="hr-HR" dirty="0" smtClean="0"/>
              <a:t> </a:t>
            </a:r>
            <a:r>
              <a:rPr lang="hr-HR" dirty="0" err="1" smtClean="0"/>
              <a:t>Niche</a:t>
            </a:r>
            <a:r>
              <a:rPr lang="hr-HR" dirty="0" smtClean="0"/>
              <a:t> </a:t>
            </a:r>
            <a:r>
              <a:rPr lang="hr-HR" dirty="0" err="1" smtClean="0"/>
              <a:t>Factor</a:t>
            </a:r>
            <a:r>
              <a:rPr lang="hr-HR" dirty="0" smtClean="0"/>
              <a:t> </a:t>
            </a:r>
            <a:r>
              <a:rPr lang="hr-HR" dirty="0" err="1" smtClean="0"/>
              <a:t>Analysis</a:t>
            </a:r>
            <a:endParaRPr lang="hr-HR" dirty="0" smtClean="0"/>
          </a:p>
          <a:p>
            <a:endParaRPr lang="hr-HR" dirty="0"/>
          </a:p>
          <a:p>
            <a:pPr marL="0" indent="0" algn="ctr">
              <a:buNone/>
            </a:pPr>
            <a:endParaRPr lang="hr-HR" dirty="0" smtClean="0"/>
          </a:p>
          <a:p>
            <a:pPr marL="0" indent="0" algn="ctr">
              <a:buNone/>
            </a:pPr>
            <a:r>
              <a:rPr lang="hr-HR" dirty="0" smtClean="0"/>
              <a:t>Učitajte u </a:t>
            </a:r>
            <a:r>
              <a:rPr lang="hr-HR" dirty="0" err="1" smtClean="0"/>
              <a:t>Rstudio</a:t>
            </a:r>
            <a:r>
              <a:rPr lang="hr-HR" dirty="0" smtClean="0"/>
              <a:t> program naziva „</a:t>
            </a:r>
            <a:r>
              <a:rPr lang="hr-HR" dirty="0" err="1" smtClean="0"/>
              <a:t>enfa.R</a:t>
            </a:r>
            <a:r>
              <a:rPr lang="hr-HR" dirty="0" smtClean="0"/>
              <a:t>” 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29968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 smtClean="0"/>
              <a:t>Hvala na pažnji i suradnji!</a:t>
            </a:r>
            <a:endParaRPr lang="hr-H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52757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Z</a:t>
            </a:r>
            <a:r>
              <a:rPr lang="hr-HR" dirty="0" smtClean="0"/>
              <a:t>adavanje </a:t>
            </a:r>
            <a:r>
              <a:rPr lang="hr-HR" dirty="0"/>
              <a:t>naredbi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r-HR" dirty="0"/>
              <a:t>Postoji nekoliko načina da sustavu prenesete naredbe:</a:t>
            </a:r>
          </a:p>
          <a:p>
            <a:endParaRPr lang="hr-HR" dirty="0" smtClean="0"/>
          </a:p>
          <a:p>
            <a:pPr lvl="1"/>
            <a:r>
              <a:rPr lang="hr-HR" dirty="0"/>
              <a:t>izravan upis naredbe u </a:t>
            </a:r>
            <a:r>
              <a:rPr lang="hr-HR" dirty="0" err="1"/>
              <a:t>prompt</a:t>
            </a:r>
            <a:r>
              <a:rPr lang="hr-HR" dirty="0"/>
              <a:t> </a:t>
            </a:r>
            <a:r>
              <a:rPr lang="hr-HR" dirty="0" smtClean="0"/>
              <a:t>prozor, nakon </a:t>
            </a:r>
            <a:r>
              <a:rPr lang="hr-HR" dirty="0"/>
              <a:t>pisanja naredbe potrebno je pritisnuti tipku [ENTER</a:t>
            </a:r>
            <a:r>
              <a:rPr lang="hr-HR" dirty="0" smtClean="0"/>
              <a:t>],</a:t>
            </a:r>
            <a:endParaRPr lang="hr-HR" dirty="0"/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kopiranje </a:t>
            </a:r>
            <a:r>
              <a:rPr lang="hr-HR" dirty="0"/>
              <a:t>i lijepljenje naredbe iz nekog drugog dokumenta (pojedini red, dio ili cijeli kôd) – pritom se treba paziti da se ne kopira znak spremnosti sustava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prompt</a:t>
            </a:r>
            <a:r>
              <a:rPr lang="hr-HR" dirty="0"/>
              <a:t>) &gt; ili znak prekida naredbe </a:t>
            </a:r>
            <a:r>
              <a:rPr lang="hr-HR" dirty="0" smtClean="0"/>
              <a:t>+,</a:t>
            </a:r>
            <a:endParaRPr lang="hr-HR" dirty="0"/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kopiranje </a:t>
            </a:r>
            <a:r>
              <a:rPr lang="hr-HR" dirty="0"/>
              <a:t>i lijepljenje naredbe iz tekstne datoteke s kôdom sustava R koji nosi ekstenziju .R – ovaj oblik datoteka može se otvoriti u tekst-editoru ili u editoru kôda kakav je </a:t>
            </a:r>
            <a:r>
              <a:rPr lang="hr-HR" i="1" dirty="0" err="1"/>
              <a:t>Tinn</a:t>
            </a:r>
            <a:r>
              <a:rPr lang="hr-HR" i="1" dirty="0"/>
              <a:t>-R</a:t>
            </a:r>
            <a:r>
              <a:rPr lang="hr-HR" dirty="0"/>
              <a:t> ili </a:t>
            </a:r>
            <a:r>
              <a:rPr lang="hr-HR" i="1" dirty="0" err="1" smtClean="0"/>
              <a:t>Rstudio</a:t>
            </a:r>
            <a:r>
              <a:rPr lang="hr-HR" i="1" dirty="0" smtClean="0"/>
              <a:t>,</a:t>
            </a:r>
            <a:endParaRPr lang="hr-HR" dirty="0"/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pripremiti </a:t>
            </a:r>
            <a:r>
              <a:rPr lang="hr-HR" dirty="0"/>
              <a:t>cjelokupnu skriptu u editoru kôda i poslati je na izvršenje na R konzolu.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116828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U slučaju pogreške…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r>
              <a:rPr lang="hr-HR" dirty="0" smtClean="0"/>
              <a:t>Sustav </a:t>
            </a:r>
            <a:r>
              <a:rPr lang="hr-HR" dirty="0"/>
              <a:t>R će prihvatiti naredbu koja ima ispravnu sintaksu. </a:t>
            </a:r>
            <a:endParaRPr lang="hr-HR" dirty="0" smtClean="0"/>
          </a:p>
          <a:p>
            <a:endParaRPr lang="hr-HR" dirty="0" smtClean="0"/>
          </a:p>
          <a:p>
            <a:r>
              <a:rPr lang="hr-HR" dirty="0" smtClean="0"/>
              <a:t>Ako </a:t>
            </a:r>
            <a:r>
              <a:rPr lang="hr-HR" dirty="0"/>
              <a:t>to nije slučaj pojavit će se oznaka kojom sustav traži završetak sintakse u obliku znaka plus +. </a:t>
            </a:r>
            <a:endParaRPr lang="hr-HR" dirty="0" smtClean="0"/>
          </a:p>
          <a:p>
            <a:endParaRPr lang="hr-HR" dirty="0" smtClean="0"/>
          </a:p>
          <a:p>
            <a:r>
              <a:rPr lang="hr-HR" dirty="0" smtClean="0"/>
              <a:t>Ukoliko </a:t>
            </a:r>
            <a:r>
              <a:rPr lang="hr-HR" dirty="0"/>
              <a:t>ne želite završavati naredbu, pritisnite tipku [</a:t>
            </a:r>
            <a:r>
              <a:rPr lang="hr-HR" dirty="0" err="1"/>
              <a:t>esc</a:t>
            </a:r>
            <a:r>
              <a:rPr lang="hr-HR" dirty="0"/>
              <a:t>].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0248660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Osnove </a:t>
            </a:r>
            <a:r>
              <a:rPr lang="hr-HR" dirty="0"/>
              <a:t>rada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r-HR" dirty="0"/>
              <a:t>Naredbom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setRepositories</a:t>
            </a:r>
            <a:r>
              <a:rPr lang="hr-HR" dirty="0"/>
              <a:t>() odabiremo na kojim spremištima paketa želimo pretraživati </a:t>
            </a:r>
            <a:r>
              <a:rPr lang="hr-HR" dirty="0" smtClean="0"/>
              <a:t>funkcionalnosti.</a:t>
            </a:r>
          </a:p>
          <a:p>
            <a:endParaRPr lang="hr-HR" dirty="0"/>
          </a:p>
          <a:p>
            <a:endParaRPr lang="hr-HR" dirty="0" smtClean="0"/>
          </a:p>
          <a:p>
            <a:endParaRPr lang="hr-HR" dirty="0"/>
          </a:p>
          <a:p>
            <a:endParaRPr lang="hr-HR" dirty="0" smtClean="0"/>
          </a:p>
          <a:p>
            <a:endParaRPr lang="hr-HR" dirty="0"/>
          </a:p>
          <a:p>
            <a:endParaRPr lang="hr-HR" dirty="0" smtClean="0"/>
          </a:p>
          <a:p>
            <a:endParaRPr lang="hr-HR" dirty="0"/>
          </a:p>
          <a:p>
            <a:endParaRPr lang="hr-HR" dirty="0" smtClean="0"/>
          </a:p>
          <a:p>
            <a:r>
              <a:rPr lang="hr-HR" dirty="0"/>
              <a:t>Uz pomoć naredbe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chooseCRANmirror</a:t>
            </a:r>
            <a:r>
              <a:rPr lang="hr-HR" dirty="0"/>
              <a:t>() možemo izabrati željenu zrcalnu stranicu CRAN spremišta.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  <p:pic>
        <p:nvPicPr>
          <p:cNvPr id="5" name="Picture 4" descr="setRepositories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89081" y="2015392"/>
            <a:ext cx="1336032" cy="1525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2672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Razvoj R sustava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Osnovna </a:t>
            </a:r>
            <a:r>
              <a:rPr lang="hr-HR" dirty="0"/>
              <a:t>grupa za razvoj R jezika R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/>
              <a:t>R Core </a:t>
            </a:r>
            <a:r>
              <a:rPr lang="hr-HR" i="1" dirty="0" err="1"/>
              <a:t>Developing</a:t>
            </a:r>
            <a:r>
              <a:rPr lang="hr-HR" i="1" dirty="0"/>
              <a:t> </a:t>
            </a:r>
            <a:r>
              <a:rPr lang="hr-HR" i="1" dirty="0" smtClean="0"/>
              <a:t>Team)</a:t>
            </a:r>
          </a:p>
          <a:p>
            <a:endParaRPr lang="hr-HR" dirty="0" smtClean="0"/>
          </a:p>
          <a:p>
            <a:endParaRPr lang="hr-HR" dirty="0"/>
          </a:p>
          <a:p>
            <a:r>
              <a:rPr lang="hr-HR" dirty="0" smtClean="0"/>
              <a:t>R </a:t>
            </a:r>
            <a:r>
              <a:rPr lang="hr-HR" dirty="0"/>
              <a:t>Core Team (2014). R: A </a:t>
            </a:r>
            <a:r>
              <a:rPr lang="hr-HR" dirty="0" err="1"/>
              <a:t>language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environment</a:t>
            </a:r>
            <a:r>
              <a:rPr lang="hr-HR" dirty="0"/>
              <a:t> for </a:t>
            </a:r>
            <a:r>
              <a:rPr lang="hr-HR" dirty="0" err="1"/>
              <a:t>statistical</a:t>
            </a:r>
            <a:endParaRPr lang="hr-HR" dirty="0"/>
          </a:p>
          <a:p>
            <a:pPr marL="0" indent="0">
              <a:buNone/>
            </a:pPr>
            <a:r>
              <a:rPr lang="hr-HR" dirty="0" err="1" smtClean="0"/>
              <a:t>computing</a:t>
            </a:r>
            <a:r>
              <a:rPr lang="hr-HR" dirty="0"/>
              <a:t>. R </a:t>
            </a:r>
            <a:r>
              <a:rPr lang="hr-HR" dirty="0" err="1"/>
              <a:t>Foundation</a:t>
            </a:r>
            <a:r>
              <a:rPr lang="hr-HR" dirty="0"/>
              <a:t> for </a:t>
            </a:r>
            <a:r>
              <a:rPr lang="hr-HR" dirty="0" err="1"/>
              <a:t>Statistical</a:t>
            </a:r>
            <a:r>
              <a:rPr lang="hr-HR" dirty="0"/>
              <a:t> </a:t>
            </a:r>
            <a:r>
              <a:rPr lang="hr-HR" dirty="0" err="1"/>
              <a:t>Computing</a:t>
            </a:r>
            <a:r>
              <a:rPr lang="hr-HR" dirty="0"/>
              <a:t>, </a:t>
            </a:r>
            <a:r>
              <a:rPr lang="hr-HR" dirty="0" err="1"/>
              <a:t>Vienna</a:t>
            </a:r>
            <a:r>
              <a:rPr lang="hr-HR" dirty="0"/>
              <a:t>, </a:t>
            </a:r>
            <a:r>
              <a:rPr lang="hr-HR" dirty="0" err="1" smtClean="0"/>
              <a:t>Austria</a:t>
            </a:r>
            <a:r>
              <a:rPr lang="hr-HR" dirty="0" smtClean="0"/>
              <a:t>.  </a:t>
            </a:r>
            <a:r>
              <a:rPr lang="hr-HR" dirty="0"/>
              <a:t>URL </a:t>
            </a:r>
            <a:endParaRPr lang="hr-HR" dirty="0" smtClean="0"/>
          </a:p>
          <a:p>
            <a:pPr marL="0" indent="0">
              <a:buNone/>
            </a:pPr>
            <a:endParaRPr lang="hr-HR" u="sng" dirty="0">
              <a:solidFill>
                <a:srgbClr val="C00000"/>
              </a:solidFill>
            </a:endParaRPr>
          </a:p>
          <a:p>
            <a:r>
              <a:rPr lang="hr-HR" u="sng" dirty="0" smtClean="0">
                <a:solidFill>
                  <a:srgbClr val="C00000"/>
                </a:solidFill>
              </a:rPr>
              <a:t>http</a:t>
            </a:r>
            <a:r>
              <a:rPr lang="hr-HR" u="sng" dirty="0">
                <a:solidFill>
                  <a:srgbClr val="C00000"/>
                </a:solidFill>
              </a:rPr>
              <a:t>://</a:t>
            </a:r>
            <a:r>
              <a:rPr lang="hr-HR" u="sng" dirty="0" smtClean="0">
                <a:solidFill>
                  <a:srgbClr val="C00000"/>
                </a:solidFill>
              </a:rPr>
              <a:t>www.R-project.org</a:t>
            </a:r>
            <a:endParaRPr lang="hr-HR" u="sng" dirty="0"/>
          </a:p>
          <a:p>
            <a:endParaRPr lang="hr-HR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66787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Skupovi podataka za vježbu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R dolazi s određenim brojem podataka </a:t>
            </a:r>
            <a:r>
              <a:rPr lang="hr-HR" dirty="0"/>
              <a:t>na kojima možete isprobavati funkcije i pripremati analize</a:t>
            </a:r>
            <a:r>
              <a:rPr lang="hr-HR" dirty="0" smtClean="0"/>
              <a:t>.</a:t>
            </a:r>
          </a:p>
          <a:p>
            <a:pPr marL="0" indent="0" algn="ctr">
              <a:buNone/>
            </a:pPr>
            <a:endParaRPr lang="hr-HR" dirty="0"/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hr-HR" dirty="0"/>
              <a:t>() </a:t>
            </a:r>
            <a:r>
              <a:rPr lang="hr-HR" dirty="0" smtClean="0"/>
              <a:t>  #</a:t>
            </a:r>
            <a:r>
              <a:rPr lang="hr-HR" dirty="0"/>
              <a:t>unutar paketa "</a:t>
            </a:r>
            <a:r>
              <a:rPr lang="hr-HR" dirty="0" err="1" smtClean="0"/>
              <a:t>datasets</a:t>
            </a:r>
            <a:r>
              <a:rPr lang="hr-HR" dirty="0" smtClean="0"/>
              <a:t>”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hr-HR" dirty="0"/>
              <a:t>(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hr-HR" dirty="0"/>
              <a:t>(</a:t>
            </a:r>
            <a:r>
              <a:rPr lang="hr-HR" dirty="0" err="1"/>
              <a:t>package</a:t>
            </a:r>
            <a:r>
              <a:rPr lang="hr-HR" dirty="0"/>
              <a:t> = "raster"))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hr-HR" dirty="0"/>
              <a:t>(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hr-HR" dirty="0"/>
              <a:t>(</a:t>
            </a:r>
            <a:r>
              <a:rPr lang="hr-HR" dirty="0" err="1"/>
              <a:t>package</a:t>
            </a:r>
            <a:r>
              <a:rPr lang="hr-HR" dirty="0"/>
              <a:t> = "</a:t>
            </a:r>
            <a:r>
              <a:rPr lang="hr-HR" dirty="0" err="1"/>
              <a:t>sp</a:t>
            </a:r>
            <a:r>
              <a:rPr lang="hr-HR" dirty="0"/>
              <a:t>"))</a:t>
            </a:r>
            <a:endParaRPr lang="hr-HR" b="1" dirty="0"/>
          </a:p>
          <a:p>
            <a:endParaRPr lang="hr-HR" dirty="0" smtClean="0"/>
          </a:p>
          <a:p>
            <a:endParaRPr lang="hr-HR" dirty="0"/>
          </a:p>
          <a:p>
            <a:endParaRPr lang="hr-HR" dirty="0" smtClean="0"/>
          </a:p>
          <a:p>
            <a:r>
              <a:rPr lang="hr-HR" dirty="0"/>
              <a:t>Prokomentirajte razliku između paketa "raster" i "</a:t>
            </a:r>
            <a:r>
              <a:rPr lang="hr-HR" dirty="0" err="1" smtClean="0"/>
              <a:t>sp</a:t>
            </a:r>
            <a:r>
              <a:rPr lang="hr-HR" dirty="0" smtClean="0"/>
              <a:t>”.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1492419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Prvi </a:t>
            </a:r>
            <a:r>
              <a:rPr lang="hr-HR" dirty="0"/>
              <a:t>koraci su R-u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endParaRPr lang="hr-HR" dirty="0"/>
          </a:p>
          <a:p>
            <a:r>
              <a:rPr lang="hr-HR" dirty="0" smtClean="0"/>
              <a:t>Otvorite </a:t>
            </a:r>
            <a:r>
              <a:rPr lang="hr-HR" dirty="0"/>
              <a:t>sustav R. </a:t>
            </a:r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endParaRPr lang="hr-HR" dirty="0"/>
          </a:p>
          <a:p>
            <a:pPr marL="0" indent="0" algn="ctr">
              <a:buNone/>
            </a:pPr>
            <a:r>
              <a:rPr lang="hr-HR" dirty="0"/>
              <a:t>"</a:t>
            </a:r>
            <a:r>
              <a:rPr lang="hr-HR" dirty="0" smtClean="0"/>
              <a:t>S720_2_drugi_dio_sustav_R</a:t>
            </a:r>
            <a:r>
              <a:rPr lang="hr-HR" dirty="0"/>
              <a:t>".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890771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1.3.	</a:t>
            </a:r>
            <a:r>
              <a:rPr lang="hr-HR" dirty="0" smtClean="0"/>
              <a:t>Osnovne vrste </a:t>
            </a:r>
            <a:r>
              <a:rPr lang="hr-HR" dirty="0"/>
              <a:t>podataka u sustavu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r-HR" dirty="0"/>
              <a:t>Unutar sustava R </a:t>
            </a:r>
            <a:r>
              <a:rPr lang="hr-HR" dirty="0" err="1"/>
              <a:t>poznaji</a:t>
            </a:r>
            <a:r>
              <a:rPr lang="hr-HR" dirty="0"/>
              <a:t> šest osnovnih "atomskih"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atomic</a:t>
            </a:r>
            <a:r>
              <a:rPr lang="hr-HR" dirty="0"/>
              <a:t>) vrsta podataka</a:t>
            </a:r>
            <a:r>
              <a:rPr lang="hr-HR" dirty="0" smtClean="0"/>
              <a:t>:</a:t>
            </a:r>
          </a:p>
          <a:p>
            <a:pPr lvl="1"/>
            <a:r>
              <a:rPr lang="hr-HR" dirty="0" smtClean="0"/>
              <a:t>slovo </a:t>
            </a:r>
            <a:r>
              <a:rPr lang="hr-HR" dirty="0"/>
              <a:t>/ tekst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character</a:t>
            </a:r>
            <a:r>
              <a:rPr lang="hr-HR" dirty="0"/>
              <a:t>, </a:t>
            </a:r>
            <a:r>
              <a:rPr lang="hr-HR" i="1" dirty="0" err="1"/>
              <a:t>string</a:t>
            </a:r>
            <a:r>
              <a:rPr lang="hr-HR" dirty="0"/>
              <a:t>)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realan </a:t>
            </a:r>
            <a:r>
              <a:rPr lang="hr-HR" dirty="0"/>
              <a:t>broj / </a:t>
            </a:r>
            <a:r>
              <a:rPr lang="hr-HR" dirty="0" err="1"/>
              <a:t>numerik</a:t>
            </a:r>
            <a:r>
              <a:rPr lang="hr-HR" dirty="0"/>
              <a:t>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numeric</a:t>
            </a:r>
            <a:r>
              <a:rPr lang="hr-HR" dirty="0"/>
              <a:t>)</a:t>
            </a:r>
          </a:p>
          <a:p>
            <a:pPr lvl="1"/>
            <a:endParaRPr lang="hr-HR" dirty="0" smtClean="0"/>
          </a:p>
          <a:p>
            <a:pPr lvl="1"/>
            <a:r>
              <a:rPr lang="hr-HR" dirty="0" err="1" smtClean="0"/>
              <a:t>cjeli</a:t>
            </a:r>
            <a:r>
              <a:rPr lang="hr-HR" dirty="0" smtClean="0"/>
              <a:t> </a:t>
            </a:r>
            <a:r>
              <a:rPr lang="hr-HR" dirty="0"/>
              <a:t>broj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integer</a:t>
            </a:r>
            <a:r>
              <a:rPr lang="hr-HR" dirty="0"/>
              <a:t>)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kompleksni </a:t>
            </a:r>
            <a:r>
              <a:rPr lang="hr-HR" dirty="0"/>
              <a:t>broj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/>
              <a:t>complex</a:t>
            </a:r>
            <a:r>
              <a:rPr lang="hr-HR" dirty="0"/>
              <a:t>)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logički </a:t>
            </a:r>
            <a:r>
              <a:rPr lang="hr-HR" dirty="0"/>
              <a:t>operator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logical</a:t>
            </a:r>
            <a:r>
              <a:rPr lang="hr-HR" dirty="0"/>
              <a:t>) – T (TRUE) / F (FALSE)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sirovi </a:t>
            </a:r>
            <a:r>
              <a:rPr lang="hr-HR" dirty="0"/>
              <a:t>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raw</a:t>
            </a:r>
            <a:r>
              <a:rPr lang="hr-HR" dirty="0" smtClean="0"/>
              <a:t>).</a:t>
            </a:r>
          </a:p>
          <a:p>
            <a:r>
              <a:rPr lang="hr-HR" dirty="0"/>
              <a:t>Definirani su i specijalni brojevi beskonačnost </a:t>
            </a:r>
            <a:r>
              <a:rPr lang="hr-HR" dirty="0" err="1"/>
              <a:t>Inf</a:t>
            </a:r>
            <a:r>
              <a:rPr lang="hr-HR" dirty="0"/>
              <a:t>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infinity</a:t>
            </a:r>
            <a:r>
              <a:rPr lang="hr-HR" dirty="0"/>
              <a:t>) koji se mogu dobiti npr. 1/0 dok je 1/</a:t>
            </a:r>
            <a:r>
              <a:rPr lang="hr-HR" dirty="0" err="1"/>
              <a:t>Inf</a:t>
            </a:r>
            <a:r>
              <a:rPr lang="hr-HR" dirty="0"/>
              <a:t> = 0.</a:t>
            </a:r>
          </a:p>
          <a:p>
            <a:pPr lvl="1"/>
            <a:endParaRPr lang="hr-HR" dirty="0" smtClean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4837000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RStudio</a:t>
            </a:r>
            <a:r>
              <a:rPr lang="hr-HR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endParaRPr lang="hr-HR" dirty="0"/>
          </a:p>
          <a:p>
            <a:endParaRPr lang="hr-HR" dirty="0" smtClean="0"/>
          </a:p>
          <a:p>
            <a:endParaRPr lang="hr-HR" dirty="0"/>
          </a:p>
          <a:p>
            <a:r>
              <a:rPr lang="hr-HR" dirty="0" smtClean="0"/>
              <a:t>Radi </a:t>
            </a:r>
            <a:r>
              <a:rPr lang="hr-HR" dirty="0"/>
              <a:t>preglednosti kôda, od sada ćemo pripremljene programe otvarati u programu </a:t>
            </a:r>
            <a:r>
              <a:rPr lang="hr-HR" i="1" dirty="0" err="1"/>
              <a:t>RStudio</a:t>
            </a:r>
            <a:r>
              <a:rPr lang="hr-HR" dirty="0"/>
              <a:t>. Otvorite </a:t>
            </a:r>
            <a:r>
              <a:rPr lang="hr-HR" i="1" dirty="0" err="1"/>
              <a:t>RStudio</a:t>
            </a:r>
            <a:r>
              <a:rPr lang="hr-HR" dirty="0"/>
              <a:t>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77276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Osnovne </a:t>
            </a:r>
            <a:r>
              <a:rPr lang="pl-PL" dirty="0"/>
              <a:t>strukture podataka u sustavu 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6436" lvl="2">
              <a:spcBef>
                <a:spcPts val="422"/>
              </a:spcBef>
            </a:pPr>
            <a:endParaRPr lang="hr-HR" sz="788" dirty="0"/>
          </a:p>
          <a:p>
            <a:pPr marL="96436" lvl="2">
              <a:spcBef>
                <a:spcPts val="422"/>
              </a:spcBef>
            </a:pPr>
            <a:r>
              <a:rPr lang="hr-HR" sz="788" dirty="0"/>
              <a:t>R je objektno orijentirani jezik (C++, </a:t>
            </a:r>
            <a:r>
              <a:rPr lang="hr-HR" sz="788" dirty="0" err="1"/>
              <a:t>Python</a:t>
            </a:r>
            <a:r>
              <a:rPr lang="hr-HR" sz="788" dirty="0"/>
              <a:t>, </a:t>
            </a:r>
            <a:r>
              <a:rPr lang="hr-HR" sz="788" dirty="0" err="1"/>
              <a:t>Smalltalk</a:t>
            </a:r>
            <a:r>
              <a:rPr lang="hr-HR" sz="788" dirty="0"/>
              <a:t>, PHP, Java, </a:t>
            </a:r>
            <a:r>
              <a:rPr lang="hr-HR" sz="788" dirty="0" err="1"/>
              <a:t>Perl</a:t>
            </a:r>
            <a:r>
              <a:rPr lang="hr-HR" sz="788" dirty="0"/>
              <a:t>, </a:t>
            </a:r>
            <a:r>
              <a:rPr lang="hr-HR" sz="788" dirty="0" err="1"/>
              <a:t>Ruby</a:t>
            </a:r>
            <a:r>
              <a:rPr lang="hr-HR" sz="788" dirty="0"/>
              <a:t>). Objektno orijentirani jezici se temelje na konceptu da "objekt" posjeduje atribute koji ga opisuju te njemu pridružene procedure koje se još nazivaju metodama.</a:t>
            </a:r>
          </a:p>
          <a:p>
            <a:pPr marL="96436" lvl="2">
              <a:spcBef>
                <a:spcPts val="422"/>
              </a:spcBef>
            </a:pPr>
            <a:endParaRPr lang="hr-HR" sz="788" dirty="0"/>
          </a:p>
          <a:p>
            <a:pPr marL="96436" lvl="2">
              <a:spcBef>
                <a:spcPts val="422"/>
              </a:spcBef>
            </a:pPr>
            <a:r>
              <a:rPr lang="hr-HR" sz="788" dirty="0"/>
              <a:t>U sustavu R:</a:t>
            </a:r>
          </a:p>
          <a:p>
            <a:pPr marL="289308" lvl="3">
              <a:spcBef>
                <a:spcPts val="422"/>
              </a:spcBef>
            </a:pPr>
            <a:endParaRPr lang="hr-HR" dirty="0" smtClean="0"/>
          </a:p>
          <a:p>
            <a:pPr marL="289308" lvl="3">
              <a:spcBef>
                <a:spcPts val="422"/>
              </a:spcBef>
            </a:pPr>
            <a:r>
              <a:rPr lang="hr-HR" dirty="0"/>
              <a:t>Klasa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class</a:t>
            </a:r>
            <a:r>
              <a:rPr lang="hr-HR" dirty="0"/>
              <a:t>) je definicija </a:t>
            </a:r>
            <a:r>
              <a:rPr lang="hr-HR" dirty="0" smtClean="0"/>
              <a:t>objekta. Klase unutar </a:t>
            </a:r>
            <a:r>
              <a:rPr lang="hr-HR" dirty="0"/>
              <a:t>sebe imaju definirane isječke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b="1" i="1" dirty="0" err="1"/>
              <a:t>slot</a:t>
            </a:r>
            <a:r>
              <a:rPr lang="hr-HR" dirty="0"/>
              <a:t>) koji se koriste za čuvanje specifičnih informacija za tu klasu objekta. </a:t>
            </a:r>
            <a:endParaRPr lang="hr-HR" dirty="0" smtClean="0"/>
          </a:p>
          <a:p>
            <a:pPr marL="289308" lvl="3">
              <a:spcBef>
                <a:spcPts val="422"/>
              </a:spcBef>
            </a:pPr>
            <a:endParaRPr lang="hr-HR" dirty="0" smtClean="0"/>
          </a:p>
          <a:p>
            <a:pPr marL="289308" lvl="3">
              <a:spcBef>
                <a:spcPts val="422"/>
              </a:spcBef>
            </a:pPr>
            <a:r>
              <a:rPr lang="hr-HR" dirty="0" smtClean="0"/>
              <a:t>Metode </a:t>
            </a:r>
            <a:r>
              <a:rPr lang="hr-HR" dirty="0"/>
              <a:t>su funkcije koje djeluju jedino na određenoj klasi objekata</a:t>
            </a:r>
            <a:r>
              <a:rPr lang="hr-HR" dirty="0" smtClean="0"/>
              <a:t>.</a:t>
            </a:r>
          </a:p>
          <a:p>
            <a:pPr marL="96436" lvl="2">
              <a:spcBef>
                <a:spcPts val="422"/>
              </a:spcBef>
            </a:pPr>
            <a:r>
              <a:rPr lang="hr-HR" dirty="0"/>
              <a:t>Generičke funkcije u sebi nose neku generičku (bazičnu) funkcionalnost - </a:t>
            </a:r>
            <a:r>
              <a:rPr lang="hr-HR" dirty="0" smtClean="0"/>
              <a:t>koncept. Svaka </a:t>
            </a:r>
            <a:r>
              <a:rPr lang="hr-HR" dirty="0"/>
              <a:t>od tih funkcija ponaša se nešto drugačije u odnosu na klasu objekta na koji je primijenjena. U osnovi, generička funkcija ništa ne radi/računa već prepoznaje klasu objekta i tada pronalazi odgovarajuću metodu koja odgovara tom tipu objekta i zove metodu.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91252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Strukture podatak s obzirom na </a:t>
            </a:r>
            <a:r>
              <a:rPr lang="hr-HR" dirty="0" err="1" smtClean="0"/>
              <a:t>dimenzionalnost</a:t>
            </a:r>
            <a:r>
              <a:rPr lang="hr-HR" dirty="0" smtClean="0"/>
              <a:t> i homogenost</a:t>
            </a:r>
            <a:endParaRPr lang="hr-HR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0544569"/>
              </p:ext>
            </p:extLst>
          </p:nvPr>
        </p:nvGraphicFramePr>
        <p:xfrm>
          <a:off x="1441274" y="2793602"/>
          <a:ext cx="3713899" cy="685800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730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13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1450">
                <a:tc>
                  <a:txBody>
                    <a:bodyPr/>
                    <a:lstStyle/>
                    <a:p>
                      <a:pPr marL="71755"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90170" algn="l"/>
                        </a:tabLst>
                      </a:pPr>
                      <a:r>
                        <a:rPr lang="hr-HR" sz="700" kern="50" dirty="0">
                          <a:effectLst/>
                        </a:rPr>
                        <a:t>N- dimenzija</a:t>
                      </a:r>
                      <a:endParaRPr lang="hr-HR" sz="800" kern="5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71755"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90170" algn="l"/>
                        </a:tabLst>
                      </a:pPr>
                      <a:r>
                        <a:rPr lang="hr-HR" sz="700" kern="50">
                          <a:effectLst/>
                        </a:rPr>
                        <a:t>Homogeni</a:t>
                      </a:r>
                      <a:endParaRPr lang="hr-HR" sz="800" kern="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71755"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90170" algn="l"/>
                        </a:tabLst>
                      </a:pPr>
                      <a:r>
                        <a:rPr lang="hr-HR" sz="700" kern="50">
                          <a:effectLst/>
                        </a:rPr>
                        <a:t>Heterogeni</a:t>
                      </a:r>
                      <a:endParaRPr lang="hr-HR" sz="800" kern="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71755"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90170" algn="l"/>
                        </a:tabLst>
                      </a:pPr>
                      <a:r>
                        <a:rPr lang="hr-HR" sz="700" kern="50">
                          <a:effectLst/>
                        </a:rPr>
                        <a:t>1</a:t>
                      </a:r>
                      <a:endParaRPr lang="hr-HR" sz="800" kern="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71755"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90170" algn="l"/>
                        </a:tabLst>
                      </a:pPr>
                      <a:r>
                        <a:rPr lang="hr-HR" sz="700" kern="50">
                          <a:effectLst/>
                        </a:rPr>
                        <a:t>Vektori (Atomic Vector)</a:t>
                      </a:r>
                      <a:endParaRPr lang="hr-HR" sz="800" kern="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71755"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90170" algn="l"/>
                        </a:tabLst>
                      </a:pPr>
                      <a:r>
                        <a:rPr lang="hr-HR" sz="700" kern="50">
                          <a:effectLst/>
                        </a:rPr>
                        <a:t>Popisi (List)</a:t>
                      </a:r>
                      <a:endParaRPr lang="hr-HR" sz="800" kern="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71755"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90170" algn="l"/>
                        </a:tabLst>
                      </a:pPr>
                      <a:r>
                        <a:rPr lang="hr-HR" sz="700" kern="50">
                          <a:effectLst/>
                        </a:rPr>
                        <a:t>2</a:t>
                      </a:r>
                      <a:endParaRPr lang="hr-HR" sz="800" kern="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71755"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90170" algn="l"/>
                        </a:tabLst>
                      </a:pPr>
                      <a:r>
                        <a:rPr lang="hr-HR" sz="700" kern="50">
                          <a:effectLst/>
                        </a:rPr>
                        <a:t>Matrice (Matrix)</a:t>
                      </a:r>
                      <a:endParaRPr lang="hr-HR" sz="800" kern="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71755"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90170" algn="l"/>
                        </a:tabLst>
                      </a:pPr>
                      <a:r>
                        <a:rPr lang="hr-HR" sz="700" kern="50" dirty="0" smtClean="0">
                          <a:effectLst/>
                        </a:rPr>
                        <a:t>Skupovi (setovi </a:t>
                      </a:r>
                      <a:r>
                        <a:rPr lang="hr-HR" sz="700" kern="50" dirty="0">
                          <a:effectLst/>
                        </a:rPr>
                        <a:t>podataka </a:t>
                      </a:r>
                      <a:r>
                        <a:rPr lang="hr-HR" sz="700" kern="50" dirty="0" smtClean="0">
                          <a:effectLst/>
                        </a:rPr>
                        <a:t>(</a:t>
                      </a:r>
                      <a:r>
                        <a:rPr lang="hr-HR" sz="700" kern="50" dirty="0">
                          <a:effectLst/>
                        </a:rPr>
                        <a:t>Data Frame</a:t>
                      </a:r>
                      <a:r>
                        <a:rPr lang="hr-HR" sz="700" kern="50" dirty="0" smtClean="0">
                          <a:effectLst/>
                        </a:rPr>
                        <a:t>))</a:t>
                      </a:r>
                      <a:endParaRPr lang="hr-HR" sz="800" kern="5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71755"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90170" algn="l"/>
                        </a:tabLst>
                      </a:pPr>
                      <a:r>
                        <a:rPr lang="hr-HR" sz="700" kern="50" dirty="0">
                          <a:effectLst/>
                        </a:rPr>
                        <a:t>N</a:t>
                      </a:r>
                      <a:endParaRPr lang="hr-HR" sz="800" kern="5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71755"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90170" algn="l"/>
                        </a:tabLst>
                      </a:pPr>
                      <a:r>
                        <a:rPr lang="hr-HR" sz="700" kern="50">
                          <a:effectLst/>
                        </a:rPr>
                        <a:t>Nizovi / polja (Array)</a:t>
                      </a:r>
                      <a:endParaRPr lang="hr-HR" sz="800" kern="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71755"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90170" algn="l"/>
                        </a:tabLst>
                      </a:pPr>
                      <a:r>
                        <a:rPr lang="hr-HR" sz="700" kern="50" dirty="0">
                          <a:effectLst/>
                        </a:rPr>
                        <a:t> </a:t>
                      </a:r>
                      <a:endParaRPr lang="hr-HR" sz="800" kern="5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10866" y="1669852"/>
            <a:ext cx="4436269" cy="244762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28585" indent="-128585" algn="l" defTabSz="514337" rtl="0" eaLnBrk="1" latinLnBrk="0" hangingPunct="1">
              <a:lnSpc>
                <a:spcPct val="90000"/>
              </a:lnSpc>
              <a:spcBef>
                <a:spcPts val="563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5753" indent="-128585" algn="l" defTabSz="514337" rtl="0" eaLnBrk="1" latinLnBrk="0" hangingPunct="1">
              <a:lnSpc>
                <a:spcPct val="90000"/>
              </a:lnSpc>
              <a:spcBef>
                <a:spcPts val="281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2921" indent="-128585" algn="l" defTabSz="514337" rtl="0" eaLnBrk="1" latinLnBrk="0" hangingPunct="1">
              <a:lnSpc>
                <a:spcPct val="90000"/>
              </a:lnSpc>
              <a:spcBef>
                <a:spcPts val="281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00090" indent="-128585" algn="l" defTabSz="514337" rtl="0" eaLnBrk="1" latinLnBrk="0" hangingPunct="1">
              <a:lnSpc>
                <a:spcPct val="90000"/>
              </a:lnSpc>
              <a:spcBef>
                <a:spcPts val="281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57259" indent="-128585" algn="l" defTabSz="514337" rtl="0" eaLnBrk="1" latinLnBrk="0" hangingPunct="1">
              <a:lnSpc>
                <a:spcPct val="90000"/>
              </a:lnSpc>
              <a:spcBef>
                <a:spcPts val="281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414427" indent="-128585" algn="l" defTabSz="514337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596" indent="-128585" algn="l" defTabSz="514337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765" indent="-128585" algn="l" defTabSz="514337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33" indent="-128585" algn="l" defTabSz="514337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r-HR" sz="1013" dirty="0"/>
          </a:p>
          <a:p>
            <a:r>
              <a:rPr lang="hr-HR" sz="1013" dirty="0"/>
              <a:t>R nema definiran skalar! Vektori duljine 1.</a:t>
            </a:r>
          </a:p>
          <a:p>
            <a:pPr marL="0" indent="0">
              <a:buNone/>
            </a:pPr>
            <a:r>
              <a:rPr lang="hr-HR" sz="1013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  <a:p>
            <a:pPr marL="0" indent="0">
              <a:buNone/>
            </a:pPr>
            <a:r>
              <a:rPr lang="hr-HR" sz="1013" dirty="0">
                <a:latin typeface="Courier New" panose="02070309020205020404" pitchFamily="49" charset="0"/>
                <a:cs typeface="Courier New" panose="02070309020205020404" pitchFamily="49" charset="0"/>
              </a:rPr>
              <a:t>					str</a:t>
            </a:r>
            <a:r>
              <a:rPr lang="hr-HR" sz="1013" dirty="0"/>
              <a:t>()</a:t>
            </a:r>
          </a:p>
          <a:p>
            <a:endParaRPr lang="hr-HR" sz="1013" dirty="0"/>
          </a:p>
        </p:txBody>
      </p:sp>
    </p:spTree>
    <p:extLst>
      <p:ext uri="{BB962C8B-B14F-4D97-AF65-F5344CB8AC3E}">
        <p14:creationId xmlns:p14="http://schemas.microsoft.com/office/powerpoint/2010/main" val="265729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Vektori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r-HR" dirty="0"/>
              <a:t>Osnovna vrsta podataka u sustavu </a:t>
            </a:r>
            <a:r>
              <a:rPr lang="hr-HR" dirty="0" smtClean="0"/>
              <a:t>R.</a:t>
            </a:r>
          </a:p>
          <a:p>
            <a:pPr lvl="1"/>
            <a:r>
              <a:rPr lang="hr-HR" dirty="0" smtClean="0"/>
              <a:t>Atomski (</a:t>
            </a:r>
            <a:r>
              <a:rPr lang="hr-HR" dirty="0" err="1" smtClean="0"/>
              <a:t>eng</a:t>
            </a:r>
            <a:r>
              <a:rPr lang="hr-HR" dirty="0" smtClean="0"/>
              <a:t>. „</a:t>
            </a:r>
            <a:r>
              <a:rPr lang="hr-HR" dirty="0" err="1" smtClean="0"/>
              <a:t>atomic</a:t>
            </a:r>
            <a:r>
              <a:rPr lang="hr-HR" dirty="0" smtClean="0"/>
              <a:t>”) – podaci unutar vektora iste vrste.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Popisi, liste (</a:t>
            </a:r>
            <a:r>
              <a:rPr lang="hr-HR" dirty="0" err="1" smtClean="0"/>
              <a:t>eng</a:t>
            </a:r>
            <a:r>
              <a:rPr lang="hr-HR" dirty="0" smtClean="0"/>
              <a:t>. „list”) - </a:t>
            </a:r>
            <a:r>
              <a:rPr lang="hr-HR" dirty="0"/>
              <a:t>podaci unutar vektora </a:t>
            </a:r>
            <a:r>
              <a:rPr lang="hr-HR" b="1" dirty="0" smtClean="0"/>
              <a:t>nisu nužno</a:t>
            </a:r>
            <a:r>
              <a:rPr lang="hr-HR" dirty="0" smtClean="0"/>
              <a:t> iste vrste.</a:t>
            </a:r>
          </a:p>
          <a:p>
            <a:pPr marL="0" indent="0">
              <a:buNone/>
            </a:pPr>
            <a:r>
              <a:rPr lang="hr-HR" dirty="0" smtClean="0"/>
              <a:t> </a:t>
            </a:r>
          </a:p>
          <a:p>
            <a:r>
              <a:rPr lang="hr-HR" dirty="0" smtClean="0"/>
              <a:t>Imaju tri glavna obilježja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Što su?</a:t>
            </a:r>
          </a:p>
          <a:p>
            <a:pPr marL="192871" lvl="1" indent="0" algn="ctr">
              <a:buNone/>
            </a:pPr>
            <a:r>
              <a:rPr lang="hr-HR" dirty="0" smtClean="0"/>
              <a:t>&gt;</a:t>
            </a:r>
            <a:r>
              <a:rPr lang="hr-HR" sz="1013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lang="hr-HR" dirty="0" smtClean="0"/>
              <a:t>()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Duljina </a:t>
            </a:r>
          </a:p>
          <a:p>
            <a:pPr marL="192871" lvl="1" indent="0" algn="ctr">
              <a:buNone/>
            </a:pPr>
            <a:r>
              <a:rPr lang="hr-HR" dirty="0"/>
              <a:t>&gt;</a:t>
            </a:r>
            <a:r>
              <a:rPr lang="hr-HR" sz="1013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hr-HR" dirty="0"/>
              <a:t>()</a:t>
            </a:r>
            <a:endParaRPr lang="hr-HR" b="1" dirty="0"/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Atributi </a:t>
            </a:r>
            <a:r>
              <a:rPr lang="hr-HR" dirty="0"/>
              <a:t>– dodatni </a:t>
            </a:r>
            <a:r>
              <a:rPr lang="hr-HR" dirty="0" err="1"/>
              <a:t>metapodaci</a:t>
            </a:r>
            <a:r>
              <a:rPr lang="hr-HR" dirty="0"/>
              <a:t> o vektoru</a:t>
            </a:r>
          </a:p>
          <a:p>
            <a:pPr marL="192871" lvl="1" indent="0" algn="ctr">
              <a:buNone/>
            </a:pPr>
            <a:r>
              <a:rPr lang="hr-HR" dirty="0"/>
              <a:t>&gt;</a:t>
            </a:r>
            <a:r>
              <a:rPr lang="hr-HR" sz="1013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attributes</a:t>
            </a:r>
            <a:r>
              <a:rPr lang="hr-HR" dirty="0"/>
              <a:t>()</a:t>
            </a:r>
            <a:endParaRPr lang="hr-HR" b="1" dirty="0"/>
          </a:p>
          <a:p>
            <a:pPr lvl="1"/>
            <a:endParaRPr lang="hr-HR" dirty="0"/>
          </a:p>
          <a:p>
            <a:pPr lvl="1"/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8055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Atomski vektori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/>
              <a:t>Atomski vektori </a:t>
            </a:r>
            <a:r>
              <a:rPr lang="hr-HR" dirty="0" smtClean="0"/>
              <a:t>mogu biti: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logički </a:t>
            </a:r>
            <a:r>
              <a:rPr lang="hr-HR" dirty="0"/>
              <a:t>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logical</a:t>
            </a:r>
            <a:r>
              <a:rPr lang="hr-HR" dirty="0"/>
              <a:t>), </a:t>
            </a:r>
            <a:endParaRPr lang="hr-HR" dirty="0" smtClean="0"/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cjelobrojni </a:t>
            </a:r>
            <a:r>
              <a:rPr lang="hr-HR" dirty="0"/>
              <a:t>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integer</a:t>
            </a:r>
            <a:r>
              <a:rPr lang="hr-HR" dirty="0" smtClean="0"/>
              <a:t>),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numerički </a:t>
            </a:r>
            <a:r>
              <a:rPr lang="hr-HR" dirty="0"/>
              <a:t>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numeric</a:t>
            </a:r>
            <a:r>
              <a:rPr lang="hr-HR" dirty="0" smtClean="0"/>
              <a:t>),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tekstni </a:t>
            </a:r>
            <a:r>
              <a:rPr lang="hr-HR" dirty="0"/>
              <a:t>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character</a:t>
            </a:r>
            <a:r>
              <a:rPr lang="hr-HR" dirty="0"/>
              <a:t> ili </a:t>
            </a:r>
            <a:r>
              <a:rPr lang="hr-HR" i="1" dirty="0" err="1"/>
              <a:t>string</a:t>
            </a:r>
            <a:r>
              <a:rPr lang="hr-HR" dirty="0" smtClean="0"/>
              <a:t>),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kompleksni </a:t>
            </a:r>
            <a:r>
              <a:rPr lang="hr-HR" dirty="0"/>
              <a:t>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/>
              <a:t>complex</a:t>
            </a:r>
            <a:r>
              <a:rPr lang="hr-HR" dirty="0" smtClean="0"/>
              <a:t>),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sirovi </a:t>
            </a:r>
            <a:r>
              <a:rPr lang="hr-HR" dirty="0"/>
              <a:t>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raw</a:t>
            </a:r>
            <a:r>
              <a:rPr lang="hr-HR" dirty="0"/>
              <a:t>). </a:t>
            </a:r>
            <a:endParaRPr lang="hr-HR" dirty="0" smtClean="0"/>
          </a:p>
          <a:p>
            <a:endParaRPr lang="hr-HR" dirty="0"/>
          </a:p>
          <a:p>
            <a:endParaRPr lang="hr-HR" dirty="0" smtClean="0"/>
          </a:p>
          <a:p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8333098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Kreiranje vektora – </a:t>
            </a:r>
            <a:r>
              <a:rPr lang="hr-HR" dirty="0" err="1" smtClean="0"/>
              <a:t>combine</a:t>
            </a:r>
            <a:r>
              <a:rPr lang="hr-HR" dirty="0" smtClean="0"/>
              <a:t> c() (</a:t>
            </a:r>
            <a:r>
              <a:rPr lang="hr-HR" dirty="0" err="1" smtClean="0"/>
              <a:t>concatenate</a:t>
            </a:r>
            <a:r>
              <a:rPr lang="hr-HR" dirty="0" smtClean="0"/>
              <a:t>)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sz="1300" dirty="0" smtClean="0"/>
              <a:t>Vektori se najčešće izrađuju funkcijom c() što je prvo slovo engleske riječi </a:t>
            </a:r>
            <a:r>
              <a:rPr lang="hr-HR" sz="1300" i="1" dirty="0" err="1" smtClean="0"/>
              <a:t>concatenate</a:t>
            </a:r>
            <a:r>
              <a:rPr lang="hr-HR" sz="1300" dirty="0" smtClean="0"/>
              <a:t>, što znači povezivati u obliku lanca.</a:t>
            </a:r>
          </a:p>
          <a:p>
            <a:pPr marL="0" indent="0">
              <a:buNone/>
            </a:pPr>
            <a:endParaRPr lang="hr-HR" sz="1300" dirty="0" smtClean="0"/>
          </a:p>
          <a:p>
            <a:pPr marL="0" indent="0">
              <a:buNone/>
            </a:pPr>
            <a:r>
              <a:rPr lang="hr-HR" sz="1300" dirty="0" smtClean="0"/>
              <a:t>&gt;</a:t>
            </a:r>
            <a:r>
              <a:rPr lang="hr-HR" sz="1300" dirty="0" err="1"/>
              <a:t>tekstualni_vektor</a:t>
            </a:r>
            <a:r>
              <a:rPr lang="hr-HR" sz="1300" dirty="0"/>
              <a:t>&lt;- </a:t>
            </a:r>
            <a:r>
              <a:rPr lang="hr-HR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hr-HR" sz="1300" dirty="0"/>
              <a:t>("tekst1", "tekst2") </a:t>
            </a:r>
            <a:endParaRPr lang="hr-HR" sz="1300" dirty="0" smtClean="0"/>
          </a:p>
          <a:p>
            <a:pPr marL="0" indent="0">
              <a:buNone/>
            </a:pPr>
            <a:r>
              <a:rPr lang="hr-HR" sz="1300" dirty="0" smtClean="0"/>
              <a:t>&gt;</a:t>
            </a:r>
            <a:r>
              <a:rPr lang="hr-HR" sz="1300" dirty="0" err="1"/>
              <a:t>numerički_vektor</a:t>
            </a:r>
            <a:r>
              <a:rPr lang="hr-HR" sz="1300" dirty="0"/>
              <a:t> &lt;- </a:t>
            </a:r>
            <a:r>
              <a:rPr lang="hr-HR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hr-HR" sz="1300" dirty="0"/>
              <a:t>(1, 7.5, 6.5, 8.4)</a:t>
            </a:r>
            <a:endParaRPr lang="hr-HR" sz="1300" b="1" dirty="0"/>
          </a:p>
          <a:p>
            <a:pPr marL="0" indent="0">
              <a:buNone/>
            </a:pPr>
            <a:r>
              <a:rPr lang="hr-HR" sz="1300" dirty="0" smtClean="0"/>
              <a:t>&gt;</a:t>
            </a:r>
            <a:r>
              <a:rPr lang="hr-HR" sz="1300" dirty="0"/>
              <a:t>numerički_vektor2 &lt;- </a:t>
            </a:r>
            <a:r>
              <a:rPr lang="hr-HR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hr-HR" sz="1300" dirty="0"/>
              <a:t>(1,8,18,33)</a:t>
            </a:r>
            <a:endParaRPr lang="hr-HR" sz="1300" b="1" dirty="0"/>
          </a:p>
          <a:p>
            <a:pPr marL="0" indent="0">
              <a:buNone/>
            </a:pPr>
            <a:r>
              <a:rPr lang="hr-HR" sz="1300" dirty="0" smtClean="0"/>
              <a:t>&gt;</a:t>
            </a:r>
            <a:r>
              <a:rPr lang="hr-HR" sz="1300" dirty="0" err="1"/>
              <a:t>cjelobrojni_vektor</a:t>
            </a:r>
            <a:r>
              <a:rPr lang="hr-HR" sz="1300" dirty="0"/>
              <a:t> &lt;- </a:t>
            </a:r>
            <a:r>
              <a:rPr lang="hr-HR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hr-HR" sz="1300" dirty="0"/>
              <a:t>(1L, 6L, 10L) #</a:t>
            </a:r>
            <a:r>
              <a:rPr lang="hr-HR" sz="1300" dirty="0" smtClean="0"/>
              <a:t>eksplicitno </a:t>
            </a:r>
            <a:r>
              <a:rPr lang="hr-HR" sz="1300" dirty="0"/>
              <a:t>traženje </a:t>
            </a:r>
            <a:r>
              <a:rPr lang="hr-HR" sz="1300" dirty="0" smtClean="0"/>
              <a:t>cijelih brojeva</a:t>
            </a:r>
          </a:p>
          <a:p>
            <a:pPr marL="0" indent="0">
              <a:buNone/>
            </a:pPr>
            <a:r>
              <a:rPr lang="hr-HR" sz="1300" dirty="0" smtClean="0"/>
              <a:t>&gt;cjelobrojni_vektor2 </a:t>
            </a:r>
            <a:r>
              <a:rPr lang="hr-HR" sz="1300" dirty="0"/>
              <a:t>&lt;- 1:20 #sekvenca cjelobrojnih </a:t>
            </a:r>
            <a:r>
              <a:rPr lang="hr-HR" sz="1300" dirty="0" smtClean="0"/>
              <a:t>vrijednosti</a:t>
            </a:r>
          </a:p>
          <a:p>
            <a:pPr marL="0" indent="0">
              <a:buNone/>
            </a:pPr>
            <a:r>
              <a:rPr lang="hr-HR" sz="1300" dirty="0"/>
              <a:t>&gt;</a:t>
            </a:r>
            <a:r>
              <a:rPr lang="hr-HR" sz="1300" dirty="0" err="1"/>
              <a:t>logički_vektor</a:t>
            </a:r>
            <a:r>
              <a:rPr lang="hr-HR" sz="1300" dirty="0"/>
              <a:t> &lt;- </a:t>
            </a:r>
            <a:r>
              <a:rPr lang="hr-HR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hr-HR" sz="1300" dirty="0"/>
              <a:t>(TRUE, FALSE, T, F</a:t>
            </a:r>
            <a:r>
              <a:rPr lang="hr-HR" sz="1300" dirty="0" smtClean="0"/>
              <a:t>)</a:t>
            </a:r>
          </a:p>
          <a:p>
            <a:r>
              <a:rPr lang="hr-HR" sz="1300" dirty="0" smtClean="0"/>
              <a:t>Funkcija </a:t>
            </a:r>
            <a:r>
              <a:rPr lang="hr-HR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hr-HR" sz="1300" dirty="0" smtClean="0"/>
              <a:t>()</a:t>
            </a:r>
          </a:p>
          <a:p>
            <a:pPr marL="0" indent="0">
              <a:buNone/>
            </a:pPr>
            <a:r>
              <a:rPr lang="hr-HR" sz="1300" dirty="0"/>
              <a:t>&gt;logički_vektor_2 &lt;- </a:t>
            </a:r>
            <a:r>
              <a:rPr lang="hr-HR" sz="1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hr-HR" sz="1300" dirty="0"/>
              <a:t>("</a:t>
            </a:r>
            <a:r>
              <a:rPr lang="hr-HR" sz="1300" dirty="0" err="1"/>
              <a:t>logical</a:t>
            </a:r>
            <a:r>
              <a:rPr lang="hr-HR" sz="1300" dirty="0"/>
              <a:t>",</a:t>
            </a:r>
            <a:r>
              <a:rPr lang="hr-HR" sz="1300" dirty="0" err="1"/>
              <a:t>length</a:t>
            </a:r>
            <a:r>
              <a:rPr lang="hr-HR" sz="1300" dirty="0"/>
              <a:t>=15)</a:t>
            </a:r>
            <a:endParaRPr lang="hr-HR" sz="1300" b="1" dirty="0"/>
          </a:p>
          <a:p>
            <a:pPr marL="0" indent="0">
              <a:buNone/>
            </a:pPr>
            <a:endParaRPr lang="hr-HR" sz="1300" b="1" dirty="0"/>
          </a:p>
          <a:p>
            <a:pPr marL="0" indent="0">
              <a:buNone/>
            </a:pPr>
            <a:endParaRPr lang="hr-HR" sz="1300" b="1" dirty="0"/>
          </a:p>
          <a:p>
            <a:endParaRPr lang="hr-HR" sz="13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1723981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Tip vektora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Ukoliko želimo odrediti tip vektora:</a:t>
            </a:r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lang="hr-HR" dirty="0" smtClean="0"/>
              <a:t>()</a:t>
            </a:r>
          </a:p>
          <a:p>
            <a:pPr marL="0" indent="0">
              <a:buNone/>
            </a:pPr>
            <a:r>
              <a:rPr lang="hr-HR" dirty="0" smtClean="0"/>
              <a:t>	ili </a:t>
            </a:r>
            <a:r>
              <a:rPr lang="hr-HR" dirty="0"/>
              <a:t>sa specifičnijim testovima kao što su</a:t>
            </a:r>
            <a:r>
              <a:rPr lang="hr-HR" dirty="0" smtClean="0"/>
              <a:t>:</a:t>
            </a:r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is.character</a:t>
            </a:r>
            <a:r>
              <a:rPr lang="hr-HR" dirty="0" smtClean="0"/>
              <a:t>()</a:t>
            </a:r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is.double</a:t>
            </a:r>
            <a:r>
              <a:rPr lang="hr-HR" dirty="0" smtClean="0"/>
              <a:t>()</a:t>
            </a:r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is.integer</a:t>
            </a:r>
            <a:r>
              <a:rPr lang="hr-HR" dirty="0" smtClean="0"/>
              <a:t>() </a:t>
            </a:r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is.logical</a:t>
            </a:r>
            <a:r>
              <a:rPr lang="hr-HR" dirty="0" smtClean="0"/>
              <a:t>()</a:t>
            </a:r>
          </a:p>
          <a:p>
            <a:pPr marL="0" indent="0">
              <a:buNone/>
            </a:pPr>
            <a:r>
              <a:rPr lang="hr-HR" dirty="0"/>
              <a:t>	</a:t>
            </a:r>
            <a:r>
              <a:rPr lang="hr-HR" dirty="0" smtClean="0"/>
              <a:t> </a:t>
            </a:r>
            <a:r>
              <a:rPr lang="hr-HR" dirty="0"/>
              <a:t>ili općenitijima </a:t>
            </a:r>
            <a:endParaRPr lang="hr-HR" dirty="0" smtClean="0"/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is.atomic</a:t>
            </a:r>
            <a:r>
              <a:rPr lang="hr-HR" dirty="0" smtClean="0"/>
              <a:t>() </a:t>
            </a:r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is.na</a:t>
            </a:r>
            <a:r>
              <a:rPr lang="hr-HR" dirty="0" smtClean="0"/>
              <a:t>()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06952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„Open-</a:t>
            </a:r>
            <a:r>
              <a:rPr lang="hr-HR" dirty="0" err="1" smtClean="0"/>
              <a:t>soure</a:t>
            </a:r>
            <a:r>
              <a:rPr lang="hr-HR" dirty="0" smtClean="0"/>
              <a:t>” dilema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6436" lvl="1">
              <a:spcBef>
                <a:spcPts val="422"/>
              </a:spcBef>
            </a:pPr>
            <a:r>
              <a:rPr lang="hr-HR" sz="900" b="1" dirty="0"/>
              <a:t>ORACLE: </a:t>
            </a:r>
            <a:endParaRPr lang="hr-HR" sz="900" b="1" dirty="0">
              <a:hlinkClick r:id="rId2"/>
            </a:endParaRPr>
          </a:p>
          <a:p>
            <a:pPr marL="0" indent="0">
              <a:buNone/>
            </a:pPr>
            <a:r>
              <a:rPr lang="hr-HR" dirty="0" smtClean="0">
                <a:hlinkClick r:id="rId2"/>
              </a:rPr>
              <a:t>http</a:t>
            </a:r>
            <a:r>
              <a:rPr lang="hr-HR" dirty="0">
                <a:hlinkClick r:id="rId2"/>
              </a:rPr>
              <a:t>://</a:t>
            </a:r>
            <a:r>
              <a:rPr lang="hr-HR" dirty="0" smtClean="0">
                <a:hlinkClick r:id="rId2"/>
              </a:rPr>
              <a:t>www.oracle.com/technetwork/topics/bigdata/r-offerings-1566363.html</a:t>
            </a:r>
            <a:endParaRPr lang="hr-HR" dirty="0" smtClean="0"/>
          </a:p>
          <a:p>
            <a:endParaRPr lang="hr-HR" u="sng" dirty="0" smtClean="0"/>
          </a:p>
          <a:p>
            <a:pPr marL="96436" lvl="1">
              <a:spcBef>
                <a:spcPts val="422"/>
              </a:spcBef>
            </a:pPr>
            <a:r>
              <a:rPr lang="hr-HR" sz="900" b="1" dirty="0"/>
              <a:t>GARTNER (</a:t>
            </a:r>
            <a:r>
              <a:rPr lang="hr-HR" sz="900" b="1" dirty="0" err="1"/>
              <a:t>Revolution</a:t>
            </a:r>
            <a:r>
              <a:rPr lang="hr-HR" sz="900" b="1" dirty="0"/>
              <a:t> </a:t>
            </a:r>
            <a:r>
              <a:rPr lang="hr-HR" sz="900" b="1" dirty="0" err="1"/>
              <a:t>Analytics</a:t>
            </a:r>
            <a:r>
              <a:rPr lang="hr-HR" sz="900" b="1" dirty="0"/>
              <a:t>): </a:t>
            </a:r>
          </a:p>
          <a:p>
            <a:pPr marL="0" indent="0">
              <a:buNone/>
            </a:pPr>
            <a:r>
              <a:rPr lang="hr-HR" u="sng" dirty="0" smtClean="0">
                <a:hlinkClick r:id="rId3"/>
              </a:rPr>
              <a:t>http</a:t>
            </a:r>
            <a:r>
              <a:rPr lang="hr-HR" u="sng" dirty="0">
                <a:hlinkClick r:id="rId3"/>
              </a:rPr>
              <a:t>://www.revolutionanalytics.com/news-events/revolution-analytics-positioned-%</a:t>
            </a:r>
            <a:r>
              <a:rPr lang="hr-HR" u="sng" dirty="0" smtClean="0">
                <a:hlinkClick r:id="rId3"/>
              </a:rPr>
              <a:t>E2%80%9Cvisionaries%E2%80%9D-quadrant-first-ever-gartner-magic-quadrant</a:t>
            </a:r>
            <a:endParaRPr lang="hr-HR" u="sng" dirty="0" smtClean="0"/>
          </a:p>
          <a:p>
            <a:pPr marL="0" indent="0">
              <a:buNone/>
            </a:pPr>
            <a:endParaRPr lang="hr-HR" u="sng" dirty="0"/>
          </a:p>
          <a:p>
            <a:pPr marL="96436" lvl="1">
              <a:spcBef>
                <a:spcPts val="422"/>
              </a:spcBef>
            </a:pPr>
            <a:r>
              <a:rPr lang="hr-HR" sz="900" b="1" dirty="0"/>
              <a:t>OSTALE KOMPANIJE:</a:t>
            </a:r>
          </a:p>
          <a:p>
            <a:pPr marL="0" indent="0">
              <a:buNone/>
            </a:pPr>
            <a:r>
              <a:rPr lang="hr-HR" dirty="0">
                <a:hlinkClick r:id="rId4"/>
              </a:rPr>
              <a:t>http://www.revolutionanalytics.com/companies-using-r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36882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Atributi vektora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Najčešći atribut vektora je </a:t>
            </a:r>
            <a:r>
              <a:rPr lang="hr-HR" dirty="0" err="1" smtClean="0"/>
              <a:t>names</a:t>
            </a:r>
            <a:r>
              <a:rPr lang="hr-HR" dirty="0" smtClean="0"/>
              <a:t> ()</a:t>
            </a:r>
          </a:p>
          <a:p>
            <a:endParaRPr lang="hr-HR" dirty="0"/>
          </a:p>
          <a:p>
            <a:pPr marL="0" indent="0">
              <a:buNone/>
            </a:pPr>
            <a:r>
              <a:rPr lang="hr-HR" dirty="0"/>
              <a:t>&gt;vektor_1 &lt;-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hr-HR" dirty="0"/>
              <a:t>("Marko", 9, "sladoled", T)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/>
              <a:t>names</a:t>
            </a:r>
            <a:r>
              <a:rPr lang="hr-HR" dirty="0"/>
              <a:t>(vektor_1) &lt;-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hr-HR" dirty="0"/>
              <a:t>("ime", "starost", "</a:t>
            </a:r>
            <a:r>
              <a:rPr lang="hr-HR" dirty="0" err="1"/>
              <a:t>najdraža_hrana</a:t>
            </a:r>
            <a:r>
              <a:rPr lang="hr-HR" dirty="0"/>
              <a:t>", "</a:t>
            </a:r>
            <a:r>
              <a:rPr lang="hr-HR" dirty="0" err="1"/>
              <a:t>sestra_brat</a:t>
            </a:r>
            <a:r>
              <a:rPr lang="hr-HR" dirty="0" smtClean="0"/>
              <a:t>")</a:t>
            </a:r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r>
              <a:rPr lang="hr-HR" dirty="0"/>
              <a:t> </a:t>
            </a:r>
            <a:endParaRPr lang="hr-HR" dirty="0" smtClean="0"/>
          </a:p>
          <a:p>
            <a:pPr marL="0" indent="0">
              <a:buNone/>
            </a:pPr>
            <a:r>
              <a:rPr lang="hr-HR" dirty="0"/>
              <a:t>	</a:t>
            </a:r>
            <a:r>
              <a:rPr lang="hr-HR" dirty="0" smtClean="0"/>
              <a:t>	</a:t>
            </a:r>
            <a:r>
              <a:rPr lang="hr-HR" sz="750" dirty="0"/>
              <a:t>ime               starost    </a:t>
            </a:r>
            <a:r>
              <a:rPr lang="hr-HR" sz="750" dirty="0" err="1"/>
              <a:t>najdraža_hrana</a:t>
            </a:r>
            <a:r>
              <a:rPr lang="hr-HR" sz="750" dirty="0"/>
              <a:t>     </a:t>
            </a:r>
            <a:r>
              <a:rPr lang="hr-HR" sz="750" dirty="0" err="1"/>
              <a:t>sestra_brat</a:t>
            </a:r>
            <a:r>
              <a:rPr lang="hr-HR" sz="750" dirty="0"/>
              <a:t> </a:t>
            </a:r>
          </a:p>
          <a:p>
            <a:pPr marL="0" indent="0">
              <a:buNone/>
            </a:pPr>
            <a:r>
              <a:rPr lang="hr-HR" sz="750" dirty="0"/>
              <a:t>      		 "Marko"            "9"           "sladoled"           "TRUE" </a:t>
            </a:r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endParaRPr lang="hr-HR" b="1" dirty="0"/>
          </a:p>
          <a:p>
            <a:pPr marL="0" indent="0">
              <a:buNone/>
            </a:pPr>
            <a:endParaRPr lang="hr-HR" b="1" dirty="0" smtClean="0"/>
          </a:p>
          <a:p>
            <a:pPr marL="0" indent="0">
              <a:buNone/>
            </a:pP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82160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Indeksiranje </a:t>
            </a:r>
            <a:r>
              <a:rPr lang="hr-HR" dirty="0"/>
              <a:t>i selekcija podskupa vektora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/>
              <a:t>Selekcija elemenata vektora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subset</a:t>
            </a:r>
            <a:r>
              <a:rPr lang="hr-HR" dirty="0"/>
              <a:t>) radi se operandom </a:t>
            </a:r>
            <a:r>
              <a:rPr lang="hr-HR" dirty="0" smtClean="0"/>
              <a:t>[ ]</a:t>
            </a:r>
          </a:p>
          <a:p>
            <a:endParaRPr lang="hr-HR" dirty="0"/>
          </a:p>
          <a:p>
            <a:r>
              <a:rPr lang="hr-HR" dirty="0"/>
              <a:t>Selekcija drugog elementa objekta vektor_1:</a:t>
            </a:r>
          </a:p>
          <a:p>
            <a:pPr marL="0" indent="0" algn="ctr">
              <a:buNone/>
            </a:pPr>
            <a:r>
              <a:rPr lang="hr-HR" dirty="0"/>
              <a:t>&gt;vektor_1[2]</a:t>
            </a:r>
            <a:endParaRPr lang="hr-HR" b="1" dirty="0"/>
          </a:p>
          <a:p>
            <a:r>
              <a:rPr lang="hr-HR" dirty="0"/>
              <a:t>Selekcija prvog i trećeg elementa vektora_3:</a:t>
            </a:r>
          </a:p>
          <a:p>
            <a:pPr marL="0" indent="0" algn="ctr">
              <a:buNone/>
            </a:pPr>
            <a:r>
              <a:rPr lang="hr-HR" dirty="0"/>
              <a:t>&gt;vektor_3[c(1,3)]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	ili </a:t>
            </a:r>
            <a:r>
              <a:rPr lang="hr-HR" dirty="0"/>
              <a:t>putem atributa</a:t>
            </a:r>
          </a:p>
          <a:p>
            <a:pPr marL="0" indent="0" algn="ctr">
              <a:buNone/>
            </a:pPr>
            <a:r>
              <a:rPr lang="hr-HR" dirty="0"/>
              <a:t>&gt;vektor_1["starost"]</a:t>
            </a:r>
            <a:endParaRPr lang="hr-HR" b="1" dirty="0"/>
          </a:p>
          <a:p>
            <a:r>
              <a:rPr lang="hr-HR" dirty="0"/>
              <a:t>Negativni </a:t>
            </a:r>
            <a:r>
              <a:rPr lang="hr-HR" dirty="0" smtClean="0"/>
              <a:t>indeksi – brisanje pojedinog elementa vektora</a:t>
            </a:r>
          </a:p>
          <a:p>
            <a:pPr marL="0" indent="0" algn="ctr">
              <a:buNone/>
            </a:pPr>
            <a:r>
              <a:rPr lang="hr-HR" dirty="0"/>
              <a:t>&gt;vektor_1[-c(2,4)]</a:t>
            </a: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r>
              <a:rPr lang="hr-HR" dirty="0" smtClean="0"/>
              <a:t>Primijenjena statistika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09675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Popisi, liste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Za razliku </a:t>
            </a:r>
            <a:r>
              <a:rPr lang="hr-HR" dirty="0"/>
              <a:t>od atomskih vektora, mogu sadržavati i druge vrste vektora, uključujući i same </a:t>
            </a:r>
            <a:r>
              <a:rPr lang="hr-HR" dirty="0" smtClean="0"/>
              <a:t>popise.</a:t>
            </a:r>
          </a:p>
          <a:p>
            <a:pPr marL="0" indent="0" algn="ctr">
              <a:buNone/>
            </a:pPr>
            <a:r>
              <a:rPr lang="hr-HR" dirty="0" smtClean="0"/>
              <a:t>&gt;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hr-HR" dirty="0" smtClean="0"/>
              <a:t>()</a:t>
            </a:r>
          </a:p>
          <a:p>
            <a:pPr marL="0" indent="0" algn="ctr">
              <a:buNone/>
            </a:pPr>
            <a:r>
              <a:rPr lang="hr-HR" dirty="0" smtClean="0"/>
              <a:t>&gt;</a:t>
            </a:r>
            <a:r>
              <a:rPr lang="hr-HR" dirty="0"/>
              <a:t>lista_1 &lt;-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hr-HR" dirty="0"/>
              <a:t>(10, "z", FALSE, </a:t>
            </a:r>
            <a:r>
              <a:rPr lang="hr-HR" dirty="0" err="1"/>
              <a:t>matrix</a:t>
            </a:r>
            <a:r>
              <a:rPr lang="hr-HR" dirty="0"/>
              <a:t>(1:20, </a:t>
            </a:r>
            <a:r>
              <a:rPr lang="hr-HR" dirty="0" err="1"/>
              <a:t>ncol</a:t>
            </a:r>
            <a:r>
              <a:rPr lang="hr-HR" dirty="0"/>
              <a:t>=4, </a:t>
            </a:r>
            <a:r>
              <a:rPr lang="hr-HR" dirty="0" err="1"/>
              <a:t>nrow</a:t>
            </a:r>
            <a:r>
              <a:rPr lang="hr-HR" dirty="0"/>
              <a:t>=5))</a:t>
            </a:r>
            <a:endParaRPr lang="hr-HR" b="1" dirty="0"/>
          </a:p>
          <a:p>
            <a:endParaRPr lang="hr-HR" dirty="0" smtClean="0"/>
          </a:p>
          <a:p>
            <a:r>
              <a:rPr lang="hr-HR" dirty="0" smtClean="0"/>
              <a:t>Kreiranje </a:t>
            </a:r>
            <a:r>
              <a:rPr lang="hr-HR" dirty="0"/>
              <a:t>liste u dva ili jednom koraku:</a:t>
            </a:r>
          </a:p>
          <a:p>
            <a:endParaRPr lang="hr-HR" sz="900" dirty="0"/>
          </a:p>
          <a:p>
            <a:pPr marL="0" indent="0">
              <a:buNone/>
            </a:pPr>
            <a:r>
              <a:rPr lang="hr-HR" sz="900" dirty="0"/>
              <a:t>&gt;lista_2 &lt;- list("Pero", 1, </a:t>
            </a:r>
            <a:r>
              <a:rPr lang="hr-HR" sz="900" dirty="0" err="1"/>
              <a:t>matrix</a:t>
            </a:r>
            <a:r>
              <a:rPr lang="hr-HR" sz="900" dirty="0"/>
              <a:t>(</a:t>
            </a:r>
            <a:r>
              <a:rPr lang="hr-HR" sz="900" dirty="0" err="1"/>
              <a:t>runif</a:t>
            </a:r>
            <a:r>
              <a:rPr lang="hr-HR" sz="900" dirty="0"/>
              <a:t>(10)),5.3)</a:t>
            </a:r>
            <a:endParaRPr lang="hr-HR" sz="900" b="1" dirty="0"/>
          </a:p>
          <a:p>
            <a:pPr marL="0" indent="0">
              <a:buNone/>
            </a:pPr>
            <a:endParaRPr lang="hr-HR" sz="900" dirty="0"/>
          </a:p>
          <a:p>
            <a:pPr marL="0" indent="0">
              <a:buNone/>
            </a:pPr>
            <a:r>
              <a:rPr lang="hr-HR" sz="900" dirty="0"/>
              <a:t>&gt;</a:t>
            </a:r>
            <a:r>
              <a:rPr lang="hr-HR" sz="900" dirty="0" err="1"/>
              <a:t>names</a:t>
            </a:r>
            <a:r>
              <a:rPr lang="hr-HR" sz="900" dirty="0"/>
              <a:t>(lista_2) &lt;-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hr-HR" sz="900" dirty="0"/>
              <a:t>("ime", "broj", "moja_", "starost")</a:t>
            </a:r>
          </a:p>
          <a:p>
            <a:pPr marL="0" indent="0">
              <a:buNone/>
            </a:pPr>
            <a:r>
              <a:rPr lang="hr-HR" sz="900" dirty="0"/>
              <a:t>	ili</a:t>
            </a:r>
          </a:p>
          <a:p>
            <a:pPr marL="0" indent="0">
              <a:buNone/>
            </a:pPr>
            <a:r>
              <a:rPr lang="hr-HR" sz="900" dirty="0"/>
              <a:t>&gt;lista_2 &lt;-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hr-HR" sz="900" dirty="0"/>
              <a:t>(ime="Pero", broj=1, </a:t>
            </a:r>
            <a:r>
              <a:rPr lang="hr-HR" sz="900" dirty="0" err="1"/>
              <a:t>moja_matrica</a:t>
            </a:r>
            <a:r>
              <a:rPr lang="hr-HR" sz="900" dirty="0"/>
              <a:t>=</a:t>
            </a:r>
            <a:r>
              <a:rPr lang="hr-HR" sz="900" dirty="0" err="1"/>
              <a:t>matrix</a:t>
            </a:r>
            <a:r>
              <a:rPr lang="hr-HR" sz="900" dirty="0"/>
              <a:t>(</a:t>
            </a:r>
            <a:r>
              <a:rPr lang="hr-HR" sz="900" dirty="0" err="1"/>
              <a:t>runif</a:t>
            </a:r>
            <a:r>
              <a:rPr lang="hr-HR" sz="900" dirty="0"/>
              <a:t>(10)), starost=5.3)</a:t>
            </a:r>
            <a:endParaRPr lang="hr-HR" sz="900" b="1" dirty="0"/>
          </a:p>
          <a:p>
            <a:endParaRPr lang="hr-HR" dirty="0" smtClean="0"/>
          </a:p>
          <a:p>
            <a:endParaRPr lang="hr-HR" dirty="0"/>
          </a:p>
          <a:p>
            <a:endParaRPr lang="hr-HR" dirty="0"/>
          </a:p>
          <a:p>
            <a:pPr marL="0" indent="0">
              <a:buNone/>
            </a:pPr>
            <a:endParaRPr lang="hr-HR" sz="975" dirty="0"/>
          </a:p>
          <a:p>
            <a:pPr marL="0" indent="0" algn="ctr">
              <a:buNone/>
            </a:pP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48825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Selekcija na popisu</a:t>
            </a:r>
            <a:r>
              <a:rPr lang="hr-HR" dirty="0"/>
              <a:t> </a:t>
            </a:r>
            <a:r>
              <a:rPr lang="hr-HR" dirty="0" smtClean="0"/>
              <a:t>(listi)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Selekcija elemenata popisa [[ ]]</a:t>
            </a:r>
          </a:p>
          <a:p>
            <a:pPr marL="0" indent="0">
              <a:buNone/>
            </a:pPr>
            <a:r>
              <a:rPr lang="hr-HR" dirty="0"/>
              <a:t>Traženje drugog elementa u popisu:</a:t>
            </a:r>
          </a:p>
          <a:p>
            <a:pPr marL="0" indent="0" algn="ctr">
              <a:buNone/>
            </a:pPr>
            <a:r>
              <a:rPr lang="hr-HR" dirty="0"/>
              <a:t>&gt;lista_1[[2]]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Selekcija </a:t>
            </a:r>
            <a:r>
              <a:rPr lang="hr-HR" dirty="0"/>
              <a:t>drugog retka, trećeg stupca na četvrtom elementu popisa</a:t>
            </a:r>
            <a:endParaRPr lang="hr-HR" dirty="0" smtClean="0"/>
          </a:p>
          <a:p>
            <a:pPr marL="0" indent="0" algn="ctr">
              <a:buNone/>
            </a:pPr>
            <a:r>
              <a:rPr lang="hr-HR" dirty="0" smtClean="0"/>
              <a:t>&gt;lista_1[[</a:t>
            </a:r>
            <a:r>
              <a:rPr lang="hr-HR" dirty="0"/>
              <a:t>4]][2,3</a:t>
            </a:r>
            <a:r>
              <a:rPr lang="hr-HR" dirty="0" smtClean="0"/>
              <a:t>]</a:t>
            </a:r>
          </a:p>
          <a:p>
            <a:pPr marL="0" indent="0">
              <a:buNone/>
            </a:pPr>
            <a:r>
              <a:rPr lang="hr-HR" dirty="0"/>
              <a:t>Traženje elementa određenog naziva u popisu:</a:t>
            </a:r>
          </a:p>
          <a:p>
            <a:pPr marL="0" indent="0" algn="ctr">
              <a:buNone/>
            </a:pPr>
            <a:r>
              <a:rPr lang="hr-HR" dirty="0"/>
              <a:t>&gt;lista_2[["grad"]]</a:t>
            </a:r>
            <a:endParaRPr lang="hr-HR" b="1" dirty="0"/>
          </a:p>
          <a:p>
            <a:pPr marL="0" indent="0" algn="ctr">
              <a:buNone/>
            </a:pPr>
            <a:endParaRPr lang="hr-HR" dirty="0" smtClean="0"/>
          </a:p>
          <a:p>
            <a:pPr marL="0" indent="0" algn="ctr">
              <a:buNone/>
            </a:pPr>
            <a:endParaRPr lang="hr-HR" b="1" dirty="0"/>
          </a:p>
          <a:p>
            <a:endParaRPr lang="hr-HR" sz="1050" b="1" dirty="0"/>
          </a:p>
          <a:p>
            <a:endParaRPr lang="hr-HR" sz="1050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0857938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Popisi (liste), </a:t>
            </a:r>
            <a:r>
              <a:rPr lang="hr-HR" dirty="0" err="1" smtClean="0"/>
              <a:t>jaš</a:t>
            </a:r>
            <a:r>
              <a:rPr lang="hr-HR" dirty="0" smtClean="0"/>
              <a:t> malo </a:t>
            </a:r>
            <a:r>
              <a:rPr lang="hr-HR" dirty="0" err="1" smtClean="0"/>
              <a:t>komliciranije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r-HR" dirty="0"/>
              <a:t>Izrada liste koja u sebi nosi dvije liste.</a:t>
            </a:r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/>
              <a:t>lista_3&lt;-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hr-HR" dirty="0"/>
              <a:t>(grad="Zagreb",ulica="Ilica",k_br=17</a:t>
            </a:r>
            <a:r>
              <a:rPr lang="hr-HR" dirty="0" smtClean="0"/>
              <a:t>)</a:t>
            </a:r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/>
              <a:t>spoj_lista_c &lt;-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hr-HR" dirty="0"/>
              <a:t>(lista_2,lista_3)</a:t>
            </a:r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/>
              <a:t>spoj_lista_list &lt;-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hr-HR" dirty="0"/>
              <a:t>(lista_2,lista_3</a:t>
            </a:r>
            <a:r>
              <a:rPr lang="hr-HR" dirty="0" smtClean="0"/>
              <a:t>)</a:t>
            </a:r>
          </a:p>
          <a:p>
            <a:pPr marL="0" indent="0">
              <a:buNone/>
            </a:pPr>
            <a:r>
              <a:rPr lang="hr-HR" dirty="0"/>
              <a:t>	</a:t>
            </a:r>
            <a:r>
              <a:rPr lang="hr-HR" dirty="0" smtClean="0"/>
              <a:t>	</a:t>
            </a:r>
          </a:p>
          <a:p>
            <a:pPr marL="0" indent="0">
              <a:buNone/>
            </a:pPr>
            <a:r>
              <a:rPr lang="hr-HR" dirty="0"/>
              <a:t>	</a:t>
            </a:r>
            <a:r>
              <a:rPr lang="hr-HR" dirty="0" smtClean="0"/>
              <a:t>	&gt;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unlist</a:t>
            </a:r>
            <a:r>
              <a:rPr lang="hr-HR" dirty="0"/>
              <a:t>()</a:t>
            </a:r>
          </a:p>
          <a:p>
            <a:endParaRPr lang="hr-HR" dirty="0" smtClean="0"/>
          </a:p>
          <a:p>
            <a:r>
              <a:rPr lang="hr-HR" dirty="0" smtClean="0"/>
              <a:t>Usporedite </a:t>
            </a:r>
            <a:r>
              <a:rPr lang="hr-HR" dirty="0"/>
              <a:t>sa sljedećim kôdom:</a:t>
            </a:r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unlist</a:t>
            </a:r>
            <a:r>
              <a:rPr lang="hr-HR" dirty="0"/>
              <a:t>(spoj_lista_list)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/>
              <a:t>vektor_povrat &lt;-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unlist</a:t>
            </a:r>
            <a:r>
              <a:rPr lang="hr-HR" dirty="0"/>
              <a:t>(lista_2)</a:t>
            </a:r>
            <a:endParaRPr lang="hr-HR" b="1" dirty="0"/>
          </a:p>
          <a:p>
            <a:pPr marL="0" indent="0">
              <a:buNone/>
            </a:pP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3942366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Opcionalni </a:t>
            </a:r>
            <a:r>
              <a:rPr lang="hr-HR" dirty="0"/>
              <a:t>atributi objekata u sustavu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Svi objekti u sustavu R mogu imati opcionalne a</a:t>
            </a:r>
            <a:r>
              <a:rPr lang="hr-HR" dirty="0" smtClean="0"/>
              <a:t>tribute</a:t>
            </a:r>
            <a:r>
              <a:rPr lang="hr-HR" dirty="0"/>
              <a:t>. Atributi se mogu </a:t>
            </a:r>
            <a:r>
              <a:rPr lang="hr-HR" dirty="0" smtClean="0"/>
              <a:t>pogledati:</a:t>
            </a:r>
          </a:p>
          <a:p>
            <a:pPr lvl="1"/>
            <a:r>
              <a:rPr lang="hr-HR" dirty="0" smtClean="0"/>
              <a:t>pojedinačno</a:t>
            </a:r>
            <a:r>
              <a:rPr lang="hr-HR" dirty="0"/>
              <a:t>, funkcijom </a:t>
            </a:r>
            <a:r>
              <a:rPr lang="hr-HR" dirty="0" err="1"/>
              <a:t>attr</a:t>
            </a:r>
            <a:r>
              <a:rPr lang="hr-HR" dirty="0" smtClean="0"/>
              <a:t>(),</a:t>
            </a:r>
          </a:p>
          <a:p>
            <a:pPr lvl="1"/>
            <a:r>
              <a:rPr lang="hr-HR" dirty="0" smtClean="0"/>
              <a:t>svi odjednom </a:t>
            </a:r>
            <a:r>
              <a:rPr lang="hr-HR" dirty="0"/>
              <a:t>funkcijom </a:t>
            </a:r>
            <a:r>
              <a:rPr lang="hr-HR" dirty="0" err="1"/>
              <a:t>attributes</a:t>
            </a:r>
            <a:r>
              <a:rPr lang="hr-HR" dirty="0" smtClean="0"/>
              <a:t>()</a:t>
            </a:r>
          </a:p>
          <a:p>
            <a:pPr lvl="1"/>
            <a:endParaRPr lang="hr-HR" dirty="0"/>
          </a:p>
          <a:p>
            <a:pPr marL="0" indent="0" algn="ctr">
              <a:buNone/>
            </a:pPr>
            <a:r>
              <a:rPr lang="hr-HR" sz="1050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attributes</a:t>
            </a:r>
            <a:r>
              <a:rPr lang="hr-HR" sz="1050" dirty="0"/>
              <a:t>(lista_2)</a:t>
            </a:r>
            <a:endParaRPr lang="hr-HR" sz="1050" b="1" dirty="0"/>
          </a:p>
          <a:p>
            <a:pPr marL="0" indent="0" algn="ctr">
              <a:buNone/>
            </a:pPr>
            <a:r>
              <a:rPr lang="hr-HR" sz="1050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lang="hr-HR" sz="1050" dirty="0"/>
              <a:t>(lista_2, "</a:t>
            </a:r>
            <a:r>
              <a:rPr lang="hr-HR" sz="1050" dirty="0" err="1"/>
              <a:t>names</a:t>
            </a:r>
            <a:r>
              <a:rPr lang="hr-HR" sz="1050" dirty="0"/>
              <a:t>")</a:t>
            </a:r>
            <a:endParaRPr lang="hr-HR" sz="1050" b="1" dirty="0"/>
          </a:p>
          <a:p>
            <a:pPr lvl="1"/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11376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Imenovanje vektora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/>
              <a:t>Vektor možemo imenovati na tri načina: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prilikom </a:t>
            </a:r>
            <a:r>
              <a:rPr lang="hr-HR" dirty="0"/>
              <a:t>izrade vektora:</a:t>
            </a:r>
          </a:p>
          <a:p>
            <a:pPr marL="0" indent="0">
              <a:buNone/>
            </a:pPr>
            <a:r>
              <a:rPr lang="hr-HR" dirty="0"/>
              <a:t>&gt;x &lt;-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 c</a:t>
            </a:r>
            <a:r>
              <a:rPr lang="hr-HR" dirty="0"/>
              <a:t>(var1 = 1, var2 = 2, var3 = 3)</a:t>
            </a:r>
            <a:endParaRPr lang="hr-HR" b="1" dirty="0"/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izmjenom </a:t>
            </a:r>
            <a:r>
              <a:rPr lang="hr-HR" dirty="0"/>
              <a:t>postojećeg vektora: </a:t>
            </a:r>
          </a:p>
          <a:p>
            <a:pPr marL="0" indent="0">
              <a:buNone/>
            </a:pPr>
            <a:r>
              <a:rPr lang="hr-HR" dirty="0"/>
              <a:t>&gt;x &lt;- 1:3;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</a:t>
            </a:r>
            <a:r>
              <a:rPr lang="hr-HR" dirty="0"/>
              <a:t>(x) &lt;-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hr-HR" dirty="0"/>
              <a:t>("var1", "var2", "var3")</a:t>
            </a:r>
            <a:endParaRPr lang="hr-HR" b="1" dirty="0"/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izradom </a:t>
            </a:r>
            <a:r>
              <a:rPr lang="hr-HR" dirty="0"/>
              <a:t>izmijenjenog vektora:</a:t>
            </a:r>
          </a:p>
          <a:p>
            <a:pPr marL="0" indent="0">
              <a:buNone/>
            </a:pPr>
            <a:r>
              <a:rPr lang="hr-HR" dirty="0"/>
              <a:t>&gt;x &lt;-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setNames</a:t>
            </a:r>
            <a:r>
              <a:rPr lang="hr-HR" dirty="0"/>
              <a:t>(1:3, c("var1", "var2", "var3"))</a:t>
            </a: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8906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Selekcija logičkim vektorima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endParaRPr lang="hr-HR" dirty="0"/>
          </a:p>
          <a:p>
            <a:r>
              <a:rPr lang="hr-HR" dirty="0" smtClean="0"/>
              <a:t>Selekcija </a:t>
            </a:r>
            <a:r>
              <a:rPr lang="hr-HR" dirty="0"/>
              <a:t>elementa objekata (vektora, matrica, seta podataka, itd.) može se napraviti i logičkim vektorima, pri čemu vrijedi da je T / TRUE vrijednost koja će biti selektirana, a F / FALSE stoji za vrijednost koja neće biti uzeta u selekciju.</a:t>
            </a:r>
          </a:p>
          <a:p>
            <a:pPr marL="0" indent="0" algn="ctr">
              <a:buNone/>
            </a:pPr>
            <a:endParaRPr lang="hr-HR" dirty="0" smtClean="0"/>
          </a:p>
          <a:p>
            <a:pPr marL="0" indent="0" algn="ctr">
              <a:buNone/>
            </a:pPr>
            <a:r>
              <a:rPr lang="hr-HR" dirty="0" smtClean="0"/>
              <a:t>&gt;</a:t>
            </a:r>
            <a:r>
              <a:rPr lang="hr-HR" dirty="0" err="1" smtClean="0"/>
              <a:t>vektor_d</a:t>
            </a:r>
            <a:r>
              <a:rPr lang="hr-HR" dirty="0" smtClean="0"/>
              <a:t>[c(T,F)]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63115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Matrice </a:t>
            </a:r>
            <a:r>
              <a:rPr lang="hr-HR" dirty="0"/>
              <a:t>i polja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r-HR" dirty="0"/>
              <a:t>Polja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arrays</a:t>
            </a:r>
            <a:r>
              <a:rPr lang="hr-HR" dirty="0"/>
              <a:t>) su relativno rijetko korištene strukture podataka. </a:t>
            </a:r>
            <a:endParaRPr lang="hr-HR" dirty="0" smtClean="0"/>
          </a:p>
          <a:p>
            <a:r>
              <a:rPr lang="hr-HR" dirty="0" smtClean="0"/>
              <a:t>Mogu </a:t>
            </a:r>
            <a:r>
              <a:rPr lang="hr-HR" dirty="0"/>
              <a:t>biti višedimenzionalne, a specijalni slučaj dvodimenzionalnog polja je </a:t>
            </a:r>
            <a:r>
              <a:rPr lang="hr-HR" b="1" dirty="0"/>
              <a:t>matrica</a:t>
            </a:r>
            <a:r>
              <a:rPr lang="hr-HR" dirty="0"/>
              <a:t>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matrix</a:t>
            </a:r>
            <a:r>
              <a:rPr lang="hr-HR" dirty="0"/>
              <a:t>) i one čine osnovu za ogroman dio statističkih analiza. </a:t>
            </a:r>
            <a:endParaRPr lang="hr-HR" dirty="0" smtClean="0"/>
          </a:p>
          <a:p>
            <a:r>
              <a:rPr lang="hr-HR" dirty="0" smtClean="0"/>
              <a:t>Posjeduju </a:t>
            </a:r>
            <a:r>
              <a:rPr lang="hr-HR" dirty="0"/>
              <a:t>atribut dimenzije koji se traži funkcijom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dim</a:t>
            </a:r>
            <a:r>
              <a:rPr lang="hr-HR" dirty="0"/>
              <a:t>().</a:t>
            </a:r>
          </a:p>
          <a:p>
            <a:r>
              <a:rPr lang="hr-HR" dirty="0" smtClean="0"/>
              <a:t>Kreiranje matrice </a:t>
            </a:r>
            <a:r>
              <a:rPr lang="hr-HR" dirty="0" err="1" smtClean="0"/>
              <a:t>matrix</a:t>
            </a:r>
            <a:r>
              <a:rPr lang="hr-HR" dirty="0" smtClean="0"/>
              <a:t>()</a:t>
            </a:r>
          </a:p>
          <a:p>
            <a:r>
              <a:rPr lang="hr-HR" dirty="0" smtClean="0"/>
              <a:t>Definiranje dimenzije matrice (jednako vrijedi i za polja):</a:t>
            </a:r>
          </a:p>
          <a:p>
            <a:pPr lvl="1"/>
            <a:r>
              <a:rPr lang="hr-HR" dirty="0"/>
              <a:t>prilikom kreiranja </a:t>
            </a:r>
            <a:r>
              <a:rPr lang="hr-HR" dirty="0" smtClean="0"/>
              <a:t>matrice / polja</a:t>
            </a:r>
          </a:p>
          <a:p>
            <a:pPr marL="192871" lvl="1" indent="0">
              <a:buNone/>
            </a:pPr>
            <a:endParaRPr lang="hr-HR" dirty="0" smtClean="0"/>
          </a:p>
          <a:p>
            <a:pPr marL="192871" lvl="1" indent="0">
              <a:buNone/>
            </a:pPr>
            <a:r>
              <a:rPr lang="hr-HR" dirty="0" smtClean="0"/>
              <a:t>	&gt;</a:t>
            </a:r>
            <a:r>
              <a:rPr lang="hr-HR" dirty="0"/>
              <a:t>matrica_1 &lt;- </a:t>
            </a:r>
            <a:r>
              <a:rPr lang="hr-HR" sz="1013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matrix</a:t>
            </a:r>
            <a:r>
              <a:rPr lang="hr-HR" dirty="0"/>
              <a:t>(1:20, </a:t>
            </a:r>
            <a:r>
              <a:rPr lang="hr-HR" dirty="0" err="1"/>
              <a:t>ncol</a:t>
            </a:r>
            <a:r>
              <a:rPr lang="hr-HR" dirty="0"/>
              <a:t> = 4, </a:t>
            </a:r>
            <a:r>
              <a:rPr lang="hr-HR" dirty="0" err="1"/>
              <a:t>nrow</a:t>
            </a:r>
            <a:r>
              <a:rPr lang="hr-HR" dirty="0"/>
              <a:t> = 25</a:t>
            </a:r>
            <a:r>
              <a:rPr lang="hr-HR" dirty="0" smtClean="0"/>
              <a:t>)</a:t>
            </a:r>
            <a:endParaRPr lang="hr-HR" b="1" dirty="0" smtClean="0"/>
          </a:p>
          <a:p>
            <a:pPr marL="192871" lvl="1" indent="0">
              <a:buNone/>
            </a:pPr>
            <a:r>
              <a:rPr lang="hr-HR" dirty="0" smtClean="0"/>
              <a:t>	&gt;</a:t>
            </a:r>
            <a:r>
              <a:rPr lang="hr-HR" dirty="0" err="1"/>
              <a:t>polje_a</a:t>
            </a:r>
            <a:r>
              <a:rPr lang="hr-HR" dirty="0"/>
              <a:t> &lt;- </a:t>
            </a:r>
            <a:r>
              <a:rPr lang="hr-HR" sz="1013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hr-HR" dirty="0"/>
              <a:t>(1:12, c(2, 3, 2))</a:t>
            </a:r>
            <a:endParaRPr lang="hr-HR" b="1" dirty="0"/>
          </a:p>
          <a:p>
            <a:pPr marL="192871" lvl="1" indent="0">
              <a:buNone/>
            </a:pPr>
            <a:endParaRPr lang="hr-HR" dirty="0" smtClean="0"/>
          </a:p>
          <a:p>
            <a:pPr lvl="1"/>
            <a:r>
              <a:rPr lang="hr-HR" dirty="0"/>
              <a:t>modifikacijom već </a:t>
            </a:r>
            <a:r>
              <a:rPr lang="hr-HR" dirty="0" smtClean="0"/>
              <a:t>postojeće matrice/polja/vektora</a:t>
            </a:r>
          </a:p>
          <a:p>
            <a:pPr marL="192871" lvl="1" indent="0">
              <a:lnSpc>
                <a:spcPct val="100000"/>
              </a:lnSpc>
              <a:buNone/>
            </a:pPr>
            <a:r>
              <a:rPr lang="hr-HR" dirty="0" smtClean="0"/>
              <a:t>	&gt;</a:t>
            </a:r>
            <a:r>
              <a:rPr lang="hr-HR" dirty="0"/>
              <a:t>c &lt;- 1:10</a:t>
            </a:r>
          </a:p>
          <a:p>
            <a:pPr marL="192871" lvl="1" indent="0">
              <a:lnSpc>
                <a:spcPct val="100000"/>
              </a:lnSpc>
              <a:buNone/>
            </a:pPr>
            <a:r>
              <a:rPr lang="hr-HR" dirty="0" smtClean="0"/>
              <a:t>	&gt;</a:t>
            </a:r>
            <a:r>
              <a:rPr lang="hr-HR" dirty="0"/>
              <a:t>dim(c) &lt;- c(5, 2</a:t>
            </a:r>
            <a:r>
              <a:rPr lang="hr-HR" dirty="0" smtClean="0"/>
              <a:t>)</a:t>
            </a:r>
          </a:p>
          <a:p>
            <a:pPr marL="192871" lvl="1" indent="0">
              <a:lnSpc>
                <a:spcPct val="100000"/>
              </a:lnSpc>
              <a:buNone/>
            </a:pPr>
            <a:r>
              <a:rPr lang="hr-HR" dirty="0" smtClean="0"/>
              <a:t>        &gt;</a:t>
            </a:r>
            <a:r>
              <a:rPr lang="hr-HR" dirty="0"/>
              <a:t>dim(c) &lt;- </a:t>
            </a:r>
            <a:r>
              <a:rPr lang="hr-HR" dirty="0" smtClean="0"/>
              <a:t>c(2, 5)</a:t>
            </a:r>
            <a:endParaRPr lang="hr-HR" dirty="0"/>
          </a:p>
          <a:p>
            <a:pPr marL="192871" lvl="1" indent="0">
              <a:lnSpc>
                <a:spcPct val="100000"/>
              </a:lnSpc>
              <a:buNone/>
            </a:pPr>
            <a:endParaRPr lang="hr-HR" dirty="0"/>
          </a:p>
          <a:p>
            <a:pPr lvl="1"/>
            <a:endParaRPr lang="hr-HR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05219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Spremanje – učitavanje R objekata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U formatu </a:t>
            </a:r>
            <a:r>
              <a:rPr lang="hr-HR" dirty="0"/>
              <a:t>jezika </a:t>
            </a:r>
            <a:r>
              <a:rPr lang="hr-HR" dirty="0" smtClean="0"/>
              <a:t>R </a:t>
            </a:r>
            <a:r>
              <a:rPr lang="hr-HR" dirty="0"/>
              <a:t>uporabom funkcije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dput</a:t>
            </a:r>
            <a:r>
              <a:rPr lang="hr-HR" dirty="0"/>
              <a:t>():</a:t>
            </a:r>
            <a:endParaRPr lang="hr-HR" dirty="0" smtClean="0"/>
          </a:p>
          <a:p>
            <a:pPr marL="0" indent="0" algn="ctr">
              <a:buNone/>
            </a:pPr>
            <a:endParaRPr lang="hr-HR" dirty="0"/>
          </a:p>
          <a:p>
            <a:pPr marL="0" indent="0" algn="ctr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dput</a:t>
            </a:r>
            <a:r>
              <a:rPr lang="hr-HR" dirty="0"/>
              <a:t>(matrica_1, "matrica_1.RData")</a:t>
            </a:r>
            <a:endParaRPr lang="hr-HR" b="1" dirty="0"/>
          </a:p>
          <a:p>
            <a:endParaRPr lang="hr-HR" dirty="0" smtClean="0"/>
          </a:p>
          <a:p>
            <a:r>
              <a:rPr lang="hr-HR" dirty="0" smtClean="0"/>
              <a:t>Isti </a:t>
            </a:r>
            <a:r>
              <a:rPr lang="hr-HR" dirty="0"/>
              <a:t>ćemo učitati u radni prostor funkcijom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dget</a:t>
            </a:r>
            <a:r>
              <a:rPr lang="hr-HR" dirty="0"/>
              <a:t>():</a:t>
            </a:r>
          </a:p>
          <a:p>
            <a:pPr marL="0" indent="0" algn="ctr">
              <a:buNone/>
            </a:pPr>
            <a:endParaRPr lang="hr-HR" dirty="0" smtClean="0"/>
          </a:p>
          <a:p>
            <a:pPr marL="0" indent="0" algn="ctr">
              <a:buNone/>
            </a:pPr>
            <a:r>
              <a:rPr lang="hr-HR" dirty="0" smtClean="0"/>
              <a:t>&gt;</a:t>
            </a:r>
            <a:r>
              <a:rPr lang="hr-HR" dirty="0"/>
              <a:t>matrica_1 &lt;-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dget</a:t>
            </a:r>
            <a:r>
              <a:rPr lang="hr-HR" dirty="0"/>
              <a:t>("matrica_1.RData</a:t>
            </a:r>
            <a:r>
              <a:rPr lang="hr-HR" dirty="0" smtClean="0"/>
              <a:t>")</a:t>
            </a:r>
          </a:p>
          <a:p>
            <a:r>
              <a:rPr lang="hr-HR" dirty="0" smtClean="0"/>
              <a:t>Ili kombinacijama funkcija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save() </a:t>
            </a:r>
            <a:r>
              <a:rPr lang="hr-HR" dirty="0" smtClean="0"/>
              <a:t>i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load()</a:t>
            </a:r>
          </a:p>
          <a:p>
            <a:pPr marL="0" indent="0">
              <a:buNone/>
            </a:pPr>
            <a:r>
              <a:rPr lang="hr-HR" dirty="0" smtClean="0"/>
              <a:t>		      </a:t>
            </a:r>
          </a:p>
          <a:p>
            <a:pPr marL="0" indent="0">
              <a:buNone/>
            </a:pPr>
            <a:r>
              <a:rPr lang="hr-HR" dirty="0"/>
              <a:t>	</a:t>
            </a:r>
            <a:r>
              <a:rPr lang="hr-HR" dirty="0" smtClean="0"/>
              <a:t>	       &gt;</a:t>
            </a:r>
            <a:r>
              <a:rPr lang="hr-H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hr-HR" dirty="0" smtClean="0"/>
              <a:t>(matrica_1</a:t>
            </a:r>
            <a:r>
              <a:rPr lang="hr-HR" dirty="0"/>
              <a:t>, </a:t>
            </a:r>
            <a:r>
              <a:rPr lang="hr-HR" dirty="0" smtClean="0"/>
              <a:t>file="matrica_1.RData")</a:t>
            </a:r>
          </a:p>
          <a:p>
            <a:pPr marL="0" indent="0">
              <a:buNone/>
            </a:pPr>
            <a:r>
              <a:rPr lang="hr-HR" dirty="0" smtClean="0"/>
              <a:t>                             &gt;</a:t>
            </a:r>
            <a:r>
              <a:rPr lang="hr-H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load</a:t>
            </a:r>
            <a:r>
              <a:rPr lang="hr-HR" dirty="0" smtClean="0"/>
              <a:t>("</a:t>
            </a:r>
            <a:r>
              <a:rPr lang="hr-HR" dirty="0"/>
              <a:t>matrica_1.RData")</a:t>
            </a:r>
          </a:p>
          <a:p>
            <a:pPr marL="0" indent="0">
              <a:buNone/>
            </a:pPr>
            <a:endParaRPr lang="hr-HR" b="1" dirty="0"/>
          </a:p>
          <a:p>
            <a:pPr marL="0" indent="0">
              <a:buNone/>
            </a:pPr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322954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 algn="l" defTabSz="385743" rtl="0">
              <a:lnSpc>
                <a:spcPct val="90000"/>
              </a:lnSpc>
              <a:spcBef>
                <a:spcPct val="0"/>
              </a:spcBef>
            </a:pPr>
            <a:r>
              <a:rPr lang="hr-HR" sz="1523" b="1" dirty="0">
                <a:solidFill>
                  <a:srgbClr val="C00000"/>
                </a:solidFill>
              </a:rPr>
              <a:t>Prednosti sustava R</a:t>
            </a:r>
            <a:br>
              <a:rPr lang="hr-HR" sz="1523" b="1" dirty="0">
                <a:solidFill>
                  <a:srgbClr val="C00000"/>
                </a:solidFill>
              </a:rPr>
            </a:br>
            <a:endParaRPr lang="hr-HR" sz="1523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hr-HR" dirty="0" smtClean="0"/>
          </a:p>
          <a:p>
            <a:pPr lvl="0"/>
            <a:r>
              <a:rPr lang="hr-HR" dirty="0" smtClean="0"/>
              <a:t>R </a:t>
            </a:r>
            <a:r>
              <a:rPr lang="hr-HR" dirty="0"/>
              <a:t>je dostupan kao slobodan softver pod uvjetima </a:t>
            </a:r>
            <a:r>
              <a:rPr lang="hr-HR" i="1" dirty="0"/>
              <a:t>Free Software </a:t>
            </a:r>
            <a:r>
              <a:rPr lang="hr-HR" i="1" dirty="0" err="1"/>
              <a:t>Foundation</a:t>
            </a:r>
            <a:r>
              <a:rPr lang="hr-HR" i="1" dirty="0"/>
              <a:t> GNU Opće javne licence</a:t>
            </a:r>
            <a:r>
              <a:rPr lang="hr-HR" dirty="0"/>
              <a:t> u obliku izvornog kôda (</a:t>
            </a:r>
            <a:r>
              <a:rPr lang="hr-HR" dirty="0">
                <a:hlinkClick r:id="rId2"/>
              </a:rPr>
              <a:t>http://en.wikipedia.org/wiki/GNU_Project</a:t>
            </a:r>
            <a:r>
              <a:rPr lang="hr-HR" dirty="0" smtClean="0"/>
              <a:t>):</a:t>
            </a:r>
          </a:p>
          <a:p>
            <a:pPr lvl="2"/>
            <a:endParaRPr lang="hr-HR" sz="788" dirty="0"/>
          </a:p>
          <a:p>
            <a:pPr lvl="2"/>
            <a:r>
              <a:rPr lang="hr-HR" sz="788" dirty="0"/>
              <a:t>Sloboda korištenja programa u bilo koje svrhe – sloboda 0.</a:t>
            </a:r>
          </a:p>
          <a:p>
            <a:pPr lvl="2"/>
            <a:r>
              <a:rPr lang="hr-HR" sz="788" dirty="0"/>
              <a:t>Sloboda da proučavate na koji način program radi te ga prilagodite svojim potrebama – sloboda 1.</a:t>
            </a:r>
          </a:p>
          <a:p>
            <a:pPr lvl="2"/>
            <a:r>
              <a:rPr lang="hr-HR" sz="788" dirty="0"/>
              <a:t>Sloboda da program kopirate i distribuirate kome želite – preduvjet za to je slobodan kôd (</a:t>
            </a:r>
            <a:r>
              <a:rPr lang="hr-HR" sz="788" dirty="0" err="1"/>
              <a:t>eng</a:t>
            </a:r>
            <a:r>
              <a:rPr lang="hr-HR" sz="788" dirty="0"/>
              <a:t>. </a:t>
            </a:r>
            <a:r>
              <a:rPr lang="hr-HR" sz="788" i="1" dirty="0"/>
              <a:t>free-</a:t>
            </a:r>
            <a:r>
              <a:rPr lang="hr-HR" sz="788" i="1" dirty="0" err="1"/>
              <a:t>source</a:t>
            </a:r>
            <a:r>
              <a:rPr lang="hr-HR" sz="788" dirty="0"/>
              <a:t>) sloboda 2.</a:t>
            </a:r>
          </a:p>
          <a:p>
            <a:pPr lvl="2"/>
            <a:r>
              <a:rPr lang="hr-HR" sz="788" dirty="0"/>
              <a:t>Sloboda da poboljšavate program te ga takvog, poboljšanog, ponudite zajednici koja od toga profitira – sloboda 3.</a:t>
            </a:r>
          </a:p>
          <a:p>
            <a:pPr lvl="0"/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60913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Popunjavanje matrice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Primijetite kojim se redom matrica ispunjava zadanim vrijednostima.</a:t>
            </a:r>
          </a:p>
          <a:p>
            <a:pPr marL="0" indent="0" algn="ctr">
              <a:buNone/>
            </a:pPr>
            <a:r>
              <a:rPr lang="hr-HR" dirty="0"/>
              <a:t>&gt;matrica_2 &lt;-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matrix</a:t>
            </a:r>
            <a:r>
              <a:rPr lang="hr-HR" dirty="0"/>
              <a:t>(1:20, </a:t>
            </a:r>
            <a:r>
              <a:rPr lang="hr-HR" dirty="0" err="1"/>
              <a:t>ncol</a:t>
            </a:r>
            <a:r>
              <a:rPr lang="hr-HR" dirty="0"/>
              <a:t> = 4, </a:t>
            </a:r>
            <a:r>
              <a:rPr lang="hr-HR" dirty="0" err="1"/>
              <a:t>nrow</a:t>
            </a:r>
            <a:r>
              <a:rPr lang="hr-HR" dirty="0"/>
              <a:t> = 26</a:t>
            </a:r>
            <a:r>
              <a:rPr lang="hr-HR" dirty="0" smtClean="0"/>
              <a:t>)</a:t>
            </a:r>
          </a:p>
          <a:p>
            <a:pPr marL="0" indent="0">
              <a:buNone/>
            </a:pPr>
            <a:endParaRPr lang="hr-HR" b="1" dirty="0" smtClean="0"/>
          </a:p>
          <a:p>
            <a:pPr marL="0" indent="0">
              <a:buNone/>
            </a:pPr>
            <a:r>
              <a:rPr lang="en-US" b="1" dirty="0" smtClean="0"/>
              <a:t>Warning </a:t>
            </a:r>
            <a:r>
              <a:rPr lang="en-US" b="1" dirty="0"/>
              <a:t>message</a:t>
            </a:r>
            <a:r>
              <a:rPr lang="en-US" b="1" dirty="0" smtClean="0"/>
              <a:t>:</a:t>
            </a:r>
            <a:r>
              <a:rPr lang="hr-HR" b="1" dirty="0" smtClean="0"/>
              <a:t> </a:t>
            </a:r>
            <a:r>
              <a:rPr lang="en-US" b="1" dirty="0" smtClean="0"/>
              <a:t>In </a:t>
            </a:r>
            <a:r>
              <a:rPr lang="en-US" b="1" dirty="0"/>
              <a:t>matrix(1:20, </a:t>
            </a:r>
            <a:r>
              <a:rPr lang="en-US" b="1" dirty="0" err="1"/>
              <a:t>ncol</a:t>
            </a:r>
            <a:r>
              <a:rPr lang="en-US" b="1" dirty="0"/>
              <a:t> = 4, </a:t>
            </a:r>
            <a:r>
              <a:rPr lang="en-US" b="1" dirty="0" err="1"/>
              <a:t>nrow</a:t>
            </a:r>
            <a:r>
              <a:rPr lang="en-US" b="1" dirty="0"/>
              <a:t> = 26) :</a:t>
            </a:r>
          </a:p>
          <a:p>
            <a:pPr marL="0" indent="0">
              <a:buNone/>
            </a:pPr>
            <a:r>
              <a:rPr lang="en-US" b="1" dirty="0" smtClean="0"/>
              <a:t>data </a:t>
            </a:r>
            <a:r>
              <a:rPr lang="en-US" b="1" dirty="0"/>
              <a:t>length [20] is not a sub-multiple or multiple of the number of rows [26]</a:t>
            </a:r>
            <a:endParaRPr lang="hr-HR" b="1" dirty="0"/>
          </a:p>
          <a:p>
            <a:pPr marL="0" indent="0" algn="ctr">
              <a:buNone/>
            </a:pPr>
            <a:endParaRPr lang="hr-HR" dirty="0" smtClean="0"/>
          </a:p>
          <a:p>
            <a:pPr marL="0" indent="0" algn="ctr">
              <a:buNone/>
            </a:pPr>
            <a:r>
              <a:rPr lang="hr-HR" dirty="0" smtClean="0"/>
              <a:t>&gt;</a:t>
            </a:r>
            <a:r>
              <a:rPr lang="hr-HR" dirty="0"/>
              <a:t>matrica_3 &lt;-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matrix</a:t>
            </a:r>
            <a:r>
              <a:rPr lang="hr-HR" dirty="0"/>
              <a:t>(</a:t>
            </a:r>
            <a:r>
              <a:rPr lang="hr-HR" dirty="0" err="1"/>
              <a:t>ncol</a:t>
            </a:r>
            <a:r>
              <a:rPr lang="hr-HR" dirty="0"/>
              <a:t> = 4, </a:t>
            </a:r>
            <a:r>
              <a:rPr lang="hr-HR" dirty="0" err="1"/>
              <a:t>nrow</a:t>
            </a:r>
            <a:r>
              <a:rPr lang="hr-HR" dirty="0"/>
              <a:t> = 26)</a:t>
            </a:r>
            <a:endParaRPr lang="hr-HR" b="1" dirty="0"/>
          </a:p>
          <a:p>
            <a:endParaRPr lang="hr-HR" dirty="0" smtClean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924201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Imenovanje dimenzija polja i matrica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Pogledajte </a:t>
            </a:r>
            <a:r>
              <a:rPr lang="hr-HR" dirty="0"/>
              <a:t>što kao rezultat daju funkcije:</a:t>
            </a:r>
          </a:p>
          <a:p>
            <a:pPr marL="0" indent="0">
              <a:buNone/>
            </a:pPr>
            <a:r>
              <a:rPr lang="hr-HR" dirty="0" smtClean="0"/>
              <a:t>		</a:t>
            </a:r>
          </a:p>
          <a:p>
            <a:pPr marL="0" indent="0">
              <a:buNone/>
            </a:pPr>
            <a:r>
              <a:rPr lang="hr-HR" dirty="0"/>
              <a:t>	</a:t>
            </a:r>
            <a:r>
              <a:rPr lang="hr-HR" dirty="0" smtClean="0"/>
              <a:t>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hr-HR" dirty="0"/>
              <a:t>(matrica_1</a:t>
            </a:r>
            <a:r>
              <a:rPr lang="hr-HR" dirty="0" smtClean="0"/>
              <a:t>)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		</a:t>
            </a:r>
          </a:p>
          <a:p>
            <a:pPr marL="0" indent="0">
              <a:buNone/>
            </a:pPr>
            <a:r>
              <a:rPr lang="hr-HR" dirty="0"/>
              <a:t>	</a:t>
            </a:r>
            <a:r>
              <a:rPr lang="hr-HR" dirty="0" smtClean="0"/>
              <a:t>	&gt;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dim</a:t>
            </a:r>
            <a:r>
              <a:rPr lang="hr-HR" dirty="0"/>
              <a:t>(matrica_1</a:t>
            </a:r>
            <a:r>
              <a:rPr lang="hr-HR" dirty="0" smtClean="0"/>
              <a:t>)</a:t>
            </a:r>
          </a:p>
          <a:p>
            <a:pPr marL="0" indent="0" algn="ctr">
              <a:buNone/>
            </a:pPr>
            <a:endParaRPr lang="hr-HR" b="1" dirty="0"/>
          </a:p>
          <a:p>
            <a:pPr lvl="0"/>
            <a:r>
              <a:rPr lang="hr-HR" dirty="0"/>
              <a:t>Funkcija</a:t>
            </a:r>
            <a:r>
              <a:rPr lang="hr-H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hr-HR" dirty="0"/>
              <a:t>() nadograđuje se funkcijama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hr-HR" dirty="0"/>
              <a:t>() i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ncol</a:t>
            </a:r>
            <a:r>
              <a:rPr lang="hr-HR" dirty="0"/>
              <a:t>() za matrice, </a:t>
            </a:r>
            <a:r>
              <a:rPr lang="hr-HR" dirty="0" smtClean="0"/>
              <a:t>te </a:t>
            </a:r>
            <a:r>
              <a:rPr lang="hr-H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dim</a:t>
            </a:r>
            <a:r>
              <a:rPr lang="hr-HR" dirty="0"/>
              <a:t>() </a:t>
            </a:r>
            <a:r>
              <a:rPr lang="hr-HR" dirty="0" smtClean="0"/>
              <a:t>za polja,</a:t>
            </a:r>
            <a:endParaRPr lang="hr-HR" dirty="0"/>
          </a:p>
          <a:p>
            <a:r>
              <a:rPr lang="hr-HR" dirty="0"/>
              <a:t>Istovjetno, funkcija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</a:t>
            </a:r>
            <a:r>
              <a:rPr lang="hr-HR" dirty="0"/>
              <a:t>() se nadograđuje funkcijama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rownames</a:t>
            </a:r>
            <a:r>
              <a:rPr lang="hr-HR" dirty="0"/>
              <a:t>() i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hr-HR" dirty="0"/>
              <a:t>() za matrice te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dimnames</a:t>
            </a:r>
            <a:r>
              <a:rPr lang="hr-HR" dirty="0"/>
              <a:t>(), za </a:t>
            </a:r>
            <a:r>
              <a:rPr lang="hr-HR" dirty="0" smtClean="0"/>
              <a:t>polja.</a:t>
            </a: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3431838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Imenovanje dimenzija polja i matrica, primjer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r-HR" dirty="0" err="1" smtClean="0"/>
              <a:t>Dimnames</a:t>
            </a:r>
            <a:r>
              <a:rPr lang="hr-HR" dirty="0" smtClean="0"/>
              <a:t> = </a:t>
            </a:r>
            <a:r>
              <a:rPr lang="hr-HR" dirty="0" err="1" smtClean="0"/>
              <a:t>rownames</a:t>
            </a:r>
            <a:r>
              <a:rPr lang="hr-HR" dirty="0" smtClean="0"/>
              <a:t> + </a:t>
            </a:r>
            <a:r>
              <a:rPr lang="hr-HR" dirty="0" err="1" smtClean="0"/>
              <a:t>colnames</a:t>
            </a:r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dimnames</a:t>
            </a:r>
            <a:r>
              <a:rPr lang="hr-HR" dirty="0"/>
              <a:t> (matrica_1) &lt;- list ((paste("red",(1:nrow(matrica_1),</a:t>
            </a:r>
            <a:r>
              <a:rPr lang="hr-HR" dirty="0" err="1"/>
              <a:t>sep</a:t>
            </a:r>
            <a:r>
              <a:rPr lang="hr-HR" dirty="0"/>
              <a:t>="_")), (paste("var",(1:ncol(matrica_1)), </a:t>
            </a:r>
            <a:r>
              <a:rPr lang="hr-HR" dirty="0" err="1"/>
              <a:t>sep</a:t>
            </a:r>
            <a:r>
              <a:rPr lang="hr-HR" dirty="0"/>
              <a:t>="_"))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jednako kao i</a:t>
            </a:r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rownames</a:t>
            </a:r>
            <a:r>
              <a:rPr lang="hr-HR" dirty="0"/>
              <a:t>(matrica_1) &lt;-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paste</a:t>
            </a:r>
            <a:r>
              <a:rPr lang="hr-HR" dirty="0"/>
              <a:t>("red",1:nrow(matrica_1),</a:t>
            </a:r>
            <a:r>
              <a:rPr lang="hr-HR" dirty="0" err="1"/>
              <a:t>sep</a:t>
            </a:r>
            <a:r>
              <a:rPr lang="hr-HR" dirty="0"/>
              <a:t>="_")</a:t>
            </a:r>
            <a:endParaRPr lang="hr-HR" b="1" dirty="0"/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hr-HR" dirty="0"/>
              <a:t> (matrica_1)&lt;-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paste</a:t>
            </a:r>
            <a:r>
              <a:rPr lang="hr-HR" dirty="0"/>
              <a:t>("var",1:ncol(matrica_1), </a:t>
            </a:r>
            <a:r>
              <a:rPr lang="hr-HR" dirty="0" err="1"/>
              <a:t>sep</a:t>
            </a:r>
            <a:r>
              <a:rPr lang="hr-HR" dirty="0"/>
              <a:t>="_") </a:t>
            </a:r>
            <a:endParaRPr lang="hr-HR" b="1" dirty="0"/>
          </a:p>
          <a:p>
            <a:endParaRPr lang="hr-HR" dirty="0" smtClean="0"/>
          </a:p>
          <a:p>
            <a:pPr marL="0" indent="0" algn="ctr">
              <a:buNone/>
            </a:pPr>
            <a:r>
              <a:rPr lang="hr-HR" dirty="0" smtClean="0"/>
              <a:t>Primijetite nove funkcije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paste</a:t>
            </a:r>
            <a:r>
              <a:rPr lang="hr-HR" dirty="0" smtClean="0"/>
              <a:t>(),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hr-HR" dirty="0" smtClean="0"/>
              <a:t>() i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ncol</a:t>
            </a:r>
            <a:r>
              <a:rPr lang="hr-HR" dirty="0" smtClean="0"/>
              <a:t>()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1683904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Funkcije </a:t>
            </a:r>
            <a:r>
              <a:rPr lang="hr-HR" dirty="0" err="1" smtClean="0"/>
              <a:t>cbind</a:t>
            </a:r>
            <a:r>
              <a:rPr lang="hr-HR" dirty="0" smtClean="0"/>
              <a:t>(), </a:t>
            </a:r>
            <a:r>
              <a:rPr lang="hr-HR" dirty="0" err="1" smtClean="0"/>
              <a:t>rbind</a:t>
            </a:r>
            <a:r>
              <a:rPr lang="hr-HR" dirty="0" smtClean="0"/>
              <a:t>() na matricama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endParaRPr lang="hr-HR" dirty="0"/>
          </a:p>
          <a:p>
            <a:r>
              <a:rPr lang="hr-HR" dirty="0" smtClean="0"/>
              <a:t>Funkcija </a:t>
            </a:r>
            <a:r>
              <a:rPr lang="hr-HR" dirty="0"/>
              <a:t>c() sada se proširuje </a:t>
            </a:r>
            <a:r>
              <a:rPr lang="hr-HR" dirty="0" smtClean="0"/>
              <a:t>na:</a:t>
            </a:r>
          </a:p>
          <a:p>
            <a:pPr marL="192871" lvl="1" indent="0">
              <a:buNone/>
            </a:pPr>
            <a:endParaRPr lang="hr-HR" dirty="0"/>
          </a:p>
          <a:p>
            <a:pPr lvl="1"/>
            <a:r>
              <a:rPr lang="hr-HR" dirty="0" err="1" smtClean="0"/>
              <a:t>cbind</a:t>
            </a:r>
            <a:r>
              <a:rPr lang="hr-HR" dirty="0" smtClean="0"/>
              <a:t>() za </a:t>
            </a:r>
            <a:r>
              <a:rPr lang="hr-HR" dirty="0"/>
              <a:t>spajanje po kolonama i </a:t>
            </a:r>
          </a:p>
          <a:p>
            <a:pPr lvl="1"/>
            <a:endParaRPr lang="hr-HR" dirty="0" smtClean="0"/>
          </a:p>
          <a:p>
            <a:pPr lvl="1"/>
            <a:r>
              <a:rPr lang="hr-HR" dirty="0" err="1" smtClean="0"/>
              <a:t>rbind</a:t>
            </a:r>
            <a:r>
              <a:rPr lang="hr-HR" dirty="0" smtClean="0"/>
              <a:t>() za spajanje </a:t>
            </a:r>
            <a:r>
              <a:rPr lang="hr-HR" dirty="0"/>
              <a:t>po </a:t>
            </a:r>
            <a:r>
              <a:rPr lang="hr-HR" dirty="0" smtClean="0"/>
              <a:t>redcima.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9815254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Indeksiranje i selekcija elemenata matrice i polja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/>
              <a:t>Selekcija elemenata matrice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subset</a:t>
            </a:r>
            <a:r>
              <a:rPr lang="hr-HR" dirty="0"/>
              <a:t>) radi se operandom </a:t>
            </a:r>
            <a:r>
              <a:rPr lang="hr-HR" dirty="0" smtClean="0"/>
              <a:t>[ ].</a:t>
            </a:r>
          </a:p>
          <a:p>
            <a:pPr lvl="2"/>
            <a:r>
              <a:rPr lang="hr-HR" sz="848" dirty="0"/>
              <a:t>Unutar zagrada, indeksom retka i stupca željenog elementa </a:t>
            </a:r>
          </a:p>
          <a:p>
            <a:pPr lvl="2"/>
            <a:endParaRPr lang="hr-HR" sz="848" dirty="0"/>
          </a:p>
          <a:p>
            <a:pPr marL="0" indent="0">
              <a:buNone/>
            </a:pPr>
            <a:r>
              <a:rPr lang="hr-HR" dirty="0"/>
              <a:t>Selekcija elementa u drugom retku i trećem stupcu matrice:</a:t>
            </a:r>
          </a:p>
          <a:p>
            <a:pPr marL="0" indent="0">
              <a:buNone/>
            </a:pPr>
            <a:r>
              <a:rPr lang="hr-HR" sz="1050" dirty="0"/>
              <a:t>		&gt;matrica_1[2,3]</a:t>
            </a:r>
          </a:p>
          <a:p>
            <a:pPr marL="0" indent="0">
              <a:buNone/>
            </a:pPr>
            <a:endParaRPr lang="hr-HR" sz="1050" b="1" dirty="0"/>
          </a:p>
          <a:p>
            <a:pPr marL="0" indent="0">
              <a:buNone/>
            </a:pPr>
            <a:r>
              <a:rPr lang="hr-HR" dirty="0"/>
              <a:t>ili putem atributa, drugi element u varijabli var_3:</a:t>
            </a:r>
          </a:p>
          <a:p>
            <a:pPr marL="0" indent="0">
              <a:buNone/>
            </a:pPr>
            <a:endParaRPr lang="hr-HR" sz="1050" dirty="0"/>
          </a:p>
          <a:p>
            <a:pPr marL="0" indent="0">
              <a:buNone/>
            </a:pPr>
            <a:r>
              <a:rPr lang="hr-HR" sz="1050" dirty="0"/>
              <a:t>		&gt;matrica_1[2, "var_3"]</a:t>
            </a:r>
            <a:endParaRPr lang="hr-HR" sz="1050" b="1" dirty="0"/>
          </a:p>
          <a:p>
            <a:pPr marL="0" indent="0">
              <a:buNone/>
            </a:pPr>
            <a:r>
              <a:rPr lang="hr-HR" dirty="0"/>
              <a:t>ili u cijelosti putem atributa, redak imena  u varijabli var_3</a:t>
            </a:r>
          </a:p>
          <a:p>
            <a:pPr marL="0" indent="0">
              <a:buNone/>
            </a:pPr>
            <a:endParaRPr lang="hr-HR" sz="1050" dirty="0"/>
          </a:p>
          <a:p>
            <a:pPr marL="0" indent="0">
              <a:buNone/>
            </a:pPr>
            <a:r>
              <a:rPr lang="hr-HR" sz="1050" dirty="0"/>
              <a:t>		&gt;matrica_1["red_2", "var_3"]</a:t>
            </a:r>
            <a:endParaRPr lang="hr-HR" sz="1050" b="1" dirty="0"/>
          </a:p>
          <a:p>
            <a:pPr lvl="2"/>
            <a:endParaRPr lang="hr-HR" sz="848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3249419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Testovi svojstva objekata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/>
              <a:t>Za sve navedene vrste objekata unutar sustava R postoje testovi kojima je moguće postaviti upit o specifičnom svojstvu nekog objekta. Uz najkorisniju funkciju str()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structure</a:t>
            </a:r>
            <a:r>
              <a:rPr lang="hr-HR" dirty="0"/>
              <a:t>) navodimo specifične testove koji kao odgovor daju T / TRUE ili F / FALSE.</a:t>
            </a:r>
          </a:p>
          <a:p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Da </a:t>
            </a:r>
            <a:r>
              <a:rPr lang="hr-HR" dirty="0"/>
              <a:t>li je objekt </a:t>
            </a:r>
            <a:r>
              <a:rPr lang="hr-HR" dirty="0" smtClean="0"/>
              <a:t>naziva vektor_1 </a:t>
            </a:r>
            <a:r>
              <a:rPr lang="hr-HR" dirty="0"/>
              <a:t>matrica?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is.matrix</a:t>
            </a:r>
            <a:r>
              <a:rPr lang="hr-HR" dirty="0"/>
              <a:t>(vektor_1) </a:t>
            </a:r>
            <a:endParaRPr lang="hr-HR" dirty="0" smtClean="0"/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Da </a:t>
            </a:r>
            <a:r>
              <a:rPr lang="hr-HR" dirty="0"/>
              <a:t>li su elementi objekta matrica_1 cijeli brojevi?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is.integer</a:t>
            </a:r>
            <a:r>
              <a:rPr lang="hr-HR" dirty="0" smtClean="0"/>
              <a:t>(matrica_1)</a:t>
            </a:r>
          </a:p>
          <a:p>
            <a:pPr marL="0" indent="0">
              <a:buNone/>
            </a:pP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8278331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Prijelaz iz jedne klase objekta u drugu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r-HR" dirty="0" smtClean="0"/>
              <a:t>Prijelaz </a:t>
            </a:r>
            <a:r>
              <a:rPr lang="hr-HR" dirty="0"/>
              <a:t>iz jedne </a:t>
            </a:r>
            <a:r>
              <a:rPr lang="hr-HR" dirty="0" smtClean="0"/>
              <a:t>vektora u matricu:</a:t>
            </a:r>
            <a:endParaRPr lang="hr-HR" dirty="0"/>
          </a:p>
          <a:p>
            <a:endParaRPr lang="hr-HR" dirty="0"/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 smtClean="0"/>
              <a:t>matrica_iz_vektora</a:t>
            </a:r>
            <a:r>
              <a:rPr lang="hr-HR" dirty="0" smtClean="0"/>
              <a:t> </a:t>
            </a:r>
            <a:r>
              <a:rPr lang="hr-HR" dirty="0"/>
              <a:t>&lt;-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r>
              <a:rPr lang="hr-HR" dirty="0"/>
              <a:t>(</a:t>
            </a:r>
            <a:r>
              <a:rPr lang="hr-HR" dirty="0" err="1"/>
              <a:t>vektor_d</a:t>
            </a:r>
            <a:r>
              <a:rPr lang="hr-HR" dirty="0"/>
              <a:t>)</a:t>
            </a:r>
          </a:p>
          <a:p>
            <a:pPr marL="0" indent="0">
              <a:buNone/>
            </a:pPr>
            <a:r>
              <a:rPr lang="hr-HR" dirty="0"/>
              <a:t>                                                                                        </a:t>
            </a:r>
          </a:p>
          <a:p>
            <a:pPr marL="0" indent="0">
              <a:buNone/>
            </a:pPr>
            <a:r>
              <a:rPr lang="hr-HR" dirty="0" smtClean="0"/>
              <a:t>Provjerimo </a:t>
            </a:r>
            <a:r>
              <a:rPr lang="hr-HR" dirty="0"/>
              <a:t>klasu dobivenog </a:t>
            </a:r>
            <a:r>
              <a:rPr lang="hr-HR" dirty="0" smtClean="0"/>
              <a:t>objekta:</a:t>
            </a:r>
          </a:p>
          <a:p>
            <a:pPr marL="0" indent="0">
              <a:buNone/>
            </a:pPr>
            <a:r>
              <a:rPr lang="hr-HR" dirty="0" smtClean="0"/>
              <a:t>                                                                                     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hr-HR" dirty="0" smtClean="0"/>
              <a:t>(</a:t>
            </a:r>
            <a:r>
              <a:rPr lang="hr-HR" dirty="0" err="1" smtClean="0"/>
              <a:t>matrica_iz_vektora</a:t>
            </a:r>
            <a:r>
              <a:rPr lang="hr-HR" dirty="0" smtClean="0"/>
              <a:t> )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1742505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Setovi podataka (</a:t>
            </a:r>
            <a:r>
              <a:rPr lang="hr-HR" dirty="0" err="1" smtClean="0"/>
              <a:t>eng</a:t>
            </a:r>
            <a:r>
              <a:rPr lang="hr-HR" dirty="0" smtClean="0"/>
              <a:t>. „data </a:t>
            </a:r>
            <a:r>
              <a:rPr lang="hr-HR" dirty="0" err="1" smtClean="0"/>
              <a:t>frames</a:t>
            </a:r>
            <a:r>
              <a:rPr lang="hr-HR" dirty="0" smtClean="0"/>
              <a:t>”)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/>
              <a:t>N</a:t>
            </a:r>
            <a:r>
              <a:rPr lang="hr-HR" dirty="0" smtClean="0"/>
              <a:t>ajuobičajeniji </a:t>
            </a:r>
            <a:r>
              <a:rPr lang="hr-HR" dirty="0"/>
              <a:t>način čuvanja podataka u sustavu </a:t>
            </a:r>
            <a:r>
              <a:rPr lang="hr-HR" dirty="0" smtClean="0"/>
              <a:t>R.</a:t>
            </a:r>
          </a:p>
          <a:p>
            <a:r>
              <a:rPr lang="hr-HR" dirty="0"/>
              <a:t>Prema ovoj definiciji oni imaju dvije dimenzije i dijele svojstva i matrica i </a:t>
            </a:r>
            <a:r>
              <a:rPr lang="hr-HR" dirty="0" smtClean="0"/>
              <a:t>popisa (lista). ima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</a:t>
            </a:r>
            <a:r>
              <a:rPr lang="hr-HR" dirty="0"/>
              <a:t>(),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hr-HR" dirty="0"/>
              <a:t>()i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rownames</a:t>
            </a:r>
            <a:r>
              <a:rPr lang="hr-HR" dirty="0"/>
              <a:t>()s naznakom da u ovom slučaju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</a:t>
            </a:r>
            <a:r>
              <a:rPr lang="hr-HR" dirty="0"/>
              <a:t>() i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hr-HR" dirty="0"/>
              <a:t>() su iste </a:t>
            </a:r>
            <a:r>
              <a:rPr lang="hr-HR" dirty="0" smtClean="0"/>
              <a:t>stvari.</a:t>
            </a:r>
          </a:p>
          <a:p>
            <a:r>
              <a:rPr lang="hr-HR" dirty="0"/>
              <a:t>Duljina seta podataka je u biti duljina </a:t>
            </a:r>
            <a:r>
              <a:rPr lang="hr-HR" dirty="0" smtClean="0"/>
              <a:t>popisa (liste) </a:t>
            </a:r>
            <a:r>
              <a:rPr lang="hr-HR" dirty="0"/>
              <a:t>spojenih </a:t>
            </a:r>
            <a:r>
              <a:rPr lang="hr-HR" dirty="0" smtClean="0"/>
              <a:t>vektora:</a:t>
            </a:r>
          </a:p>
          <a:p>
            <a:pPr lvl="1"/>
            <a:r>
              <a:rPr lang="hr-HR" dirty="0" smtClean="0"/>
              <a:t>Funkcija </a:t>
            </a:r>
            <a:r>
              <a:rPr lang="hr-HR" dirty="0" err="1" smtClean="0"/>
              <a:t>ncol</a:t>
            </a:r>
            <a:r>
              <a:rPr lang="hr-HR" dirty="0"/>
              <a:t>()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number</a:t>
            </a:r>
            <a:r>
              <a:rPr lang="hr-HR" i="1" dirty="0"/>
              <a:t> </a:t>
            </a:r>
            <a:r>
              <a:rPr lang="hr-HR" i="1" dirty="0" err="1"/>
              <a:t>of</a:t>
            </a:r>
            <a:r>
              <a:rPr lang="hr-HR" i="1" dirty="0"/>
              <a:t> </a:t>
            </a:r>
            <a:r>
              <a:rPr lang="hr-HR" i="1" dirty="0" err="1"/>
              <a:t>columns</a:t>
            </a:r>
            <a:r>
              <a:rPr lang="hr-HR" dirty="0" smtClean="0"/>
              <a:t>) - </a:t>
            </a:r>
            <a:r>
              <a:rPr lang="hr-HR" dirty="0"/>
              <a:t>daje nam odgovor o broju </a:t>
            </a:r>
            <a:r>
              <a:rPr lang="hr-HR" dirty="0" smtClean="0"/>
              <a:t>stupaca </a:t>
            </a:r>
            <a:r>
              <a:rPr lang="hr-HR" dirty="0"/>
              <a:t>u setu </a:t>
            </a:r>
            <a:r>
              <a:rPr lang="hr-HR" dirty="0" smtClean="0"/>
              <a:t>podataka,</a:t>
            </a:r>
            <a:endParaRPr lang="hr-HR" dirty="0"/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Funkcija </a:t>
            </a:r>
            <a:r>
              <a:rPr lang="hr-HR" dirty="0" err="1"/>
              <a:t>nrow</a:t>
            </a:r>
            <a:r>
              <a:rPr lang="hr-HR" dirty="0"/>
              <a:t>()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number</a:t>
            </a:r>
            <a:r>
              <a:rPr lang="hr-HR" i="1" dirty="0"/>
              <a:t> </a:t>
            </a:r>
            <a:r>
              <a:rPr lang="hr-HR" i="1" dirty="0" err="1"/>
              <a:t>of</a:t>
            </a:r>
            <a:r>
              <a:rPr lang="hr-HR" i="1" dirty="0"/>
              <a:t> </a:t>
            </a:r>
            <a:r>
              <a:rPr lang="hr-HR" i="1" dirty="0" err="1"/>
              <a:t>rows</a:t>
            </a:r>
            <a:r>
              <a:rPr lang="hr-HR" dirty="0"/>
              <a:t>) daje nam odgovor o broju redaka u setu </a:t>
            </a:r>
            <a:r>
              <a:rPr lang="hr-HR" dirty="0" smtClean="0"/>
              <a:t>podataka.</a:t>
            </a:r>
          </a:p>
          <a:p>
            <a:pPr marL="96436" lvl="1">
              <a:spcBef>
                <a:spcPts val="422"/>
              </a:spcBef>
            </a:pPr>
            <a:r>
              <a:rPr lang="hr-HR" sz="1013" dirty="0"/>
              <a:t>Set podataka stvaramo naredbom </a:t>
            </a:r>
            <a:r>
              <a:rPr lang="hr-HR" sz="1013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hr-HR" sz="1013" dirty="0"/>
              <a:t>().</a:t>
            </a:r>
          </a:p>
          <a:p>
            <a:pPr marL="96436" lvl="1">
              <a:spcBef>
                <a:spcPts val="422"/>
              </a:spcBef>
            </a:pPr>
            <a:r>
              <a:rPr lang="hr-HR" sz="1013" dirty="0"/>
              <a:t>U svojoj je biti popis (lista) vektora jednakih duljina iz čega proizlazi da pojedine kolone same mogu biti popisi (liste).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236700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Kreiranje skupa (seta) podataka iz postojećih R objekata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Objekte za koje je to definirano možemo prebaciti u neku drugu klasu  naredbom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hr-HR" dirty="0"/>
              <a:t>() iz paketa "</a:t>
            </a:r>
            <a:r>
              <a:rPr lang="hr-HR" dirty="0" err="1"/>
              <a:t>methods</a:t>
            </a:r>
            <a:r>
              <a:rPr lang="hr-HR" dirty="0"/>
              <a:t>". U ovome slučaju, prebacivanje u set podataka radi se naredbom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as.data.frame</a:t>
            </a:r>
            <a:r>
              <a:rPr lang="hr-HR" dirty="0"/>
              <a:t>() </a:t>
            </a:r>
            <a:r>
              <a:rPr lang="hr-HR" dirty="0" smtClean="0"/>
              <a:t>što </a:t>
            </a:r>
            <a:r>
              <a:rPr lang="hr-HR" dirty="0"/>
              <a:t>je identično s </a:t>
            </a:r>
            <a:r>
              <a:rPr lang="hr-HR" dirty="0" smtClean="0"/>
              <a:t> oblikom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hr-HR" dirty="0" smtClean="0"/>
              <a:t>(objekt</a:t>
            </a:r>
            <a:r>
              <a:rPr lang="hr-HR" dirty="0"/>
              <a:t>, "</a:t>
            </a:r>
            <a:r>
              <a:rPr lang="hr-HR" dirty="0" err="1"/>
              <a:t>data.frame</a:t>
            </a:r>
            <a:r>
              <a:rPr lang="hr-HR" dirty="0"/>
              <a:t>") i to redom</a:t>
            </a:r>
            <a:r>
              <a:rPr lang="hr-HR" dirty="0" smtClean="0"/>
              <a:t>:</a:t>
            </a:r>
          </a:p>
          <a:p>
            <a:endParaRPr lang="hr-HR" dirty="0"/>
          </a:p>
          <a:p>
            <a:pPr lvl="1"/>
            <a:r>
              <a:rPr lang="hr-HR" dirty="0"/>
              <a:t>vektor će rezultirati setom podataka s jednom kolonom (broj redaka jednak duljini vektora)</a:t>
            </a:r>
          </a:p>
          <a:p>
            <a:pPr lvl="1"/>
            <a:r>
              <a:rPr lang="hr-HR" dirty="0"/>
              <a:t>p</a:t>
            </a:r>
            <a:r>
              <a:rPr lang="hr-HR" dirty="0" smtClean="0"/>
              <a:t>opis (lista) </a:t>
            </a:r>
            <a:r>
              <a:rPr lang="hr-HR" dirty="0"/>
              <a:t>- za svaki element popisa izradit će se jadna kolona u setu </a:t>
            </a:r>
            <a:r>
              <a:rPr lang="hr-HR" dirty="0" smtClean="0"/>
              <a:t>podataka. Ukoliko </a:t>
            </a:r>
            <a:r>
              <a:rPr lang="hr-HR" dirty="0"/>
              <a:t>elementi popisa nisu jednako dugi, sustav R će javiti grešku.</a:t>
            </a:r>
          </a:p>
          <a:p>
            <a:pPr lvl="1"/>
            <a:r>
              <a:rPr lang="hr-HR" dirty="0"/>
              <a:t>matrica će prijeći u set podataka koji će imati jednak broj stupaca (i redaka) početnoj matrici.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695485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Faktori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r-HR" dirty="0"/>
              <a:t>Faktori u sustavu R su način na koji R definira kategorijske varijable (nominalna skala). </a:t>
            </a:r>
            <a:endParaRPr lang="hr-HR" dirty="0" smtClean="0"/>
          </a:p>
          <a:p>
            <a:r>
              <a:rPr lang="hr-HR" dirty="0"/>
              <a:t>Varijable mjerene na </a:t>
            </a:r>
            <a:r>
              <a:rPr lang="hr-HR" dirty="0" err="1"/>
              <a:t>ordinalnoj</a:t>
            </a:r>
            <a:r>
              <a:rPr lang="hr-HR" dirty="0"/>
              <a:t> skali u sustavu R se definiraju kao posloženi faktori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ordered</a:t>
            </a:r>
            <a:r>
              <a:rPr lang="hr-HR" dirty="0" smtClean="0"/>
              <a:t>).</a:t>
            </a:r>
          </a:p>
          <a:p>
            <a:r>
              <a:rPr lang="hr-HR" dirty="0"/>
              <a:t>Faktori se u sustavu R definiraju putem naredbe </a:t>
            </a:r>
            <a:r>
              <a:rPr lang="hr-HR" dirty="0" err="1"/>
              <a:t>gl</a:t>
            </a:r>
            <a:r>
              <a:rPr lang="hr-HR" dirty="0"/>
              <a:t>(), ali pretvaranjem već postojećeg vektora u faktor funkcijom </a:t>
            </a:r>
            <a:r>
              <a:rPr lang="hr-HR" dirty="0" err="1"/>
              <a:t>factor</a:t>
            </a:r>
            <a:r>
              <a:rPr lang="hr-HR" dirty="0"/>
              <a:t>(). </a:t>
            </a:r>
            <a:endParaRPr lang="hr-HR" dirty="0" smtClean="0"/>
          </a:p>
          <a:p>
            <a:r>
              <a:rPr lang="hr-HR" dirty="0" smtClean="0"/>
              <a:t>Promotrite razliku:</a:t>
            </a:r>
          </a:p>
          <a:p>
            <a:endParaRPr lang="hr-HR" dirty="0"/>
          </a:p>
          <a:p>
            <a:pPr marL="0" indent="0">
              <a:buNone/>
            </a:pPr>
            <a:r>
              <a:rPr lang="hr-HR" dirty="0"/>
              <a:t>&gt;set.podataka_1&lt;-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hr-HR" dirty="0"/>
              <a:t>(x=1:4,y=c("A","B", "C","D"))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hr-HR" dirty="0"/>
              <a:t>(set.podataka_1</a:t>
            </a:r>
            <a:r>
              <a:rPr lang="hr-HR" dirty="0" smtClean="0"/>
              <a:t>)</a:t>
            </a:r>
          </a:p>
          <a:p>
            <a:pPr marL="0" indent="0">
              <a:buNone/>
            </a:pPr>
            <a:r>
              <a:rPr lang="hr-HR" dirty="0"/>
              <a:t>&gt;set.podataka_2&lt;-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hr-HR" dirty="0"/>
              <a:t>(x=1:4,y=c("A","B","C","D"), </a:t>
            </a:r>
            <a:r>
              <a:rPr lang="hr-HR" dirty="0" err="1"/>
              <a:t>stringsAsFactors</a:t>
            </a:r>
            <a:r>
              <a:rPr lang="hr-HR" dirty="0"/>
              <a:t> = FALSE)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hr-HR" dirty="0"/>
              <a:t>(set.podataka_2)</a:t>
            </a: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483163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 algn="l" defTabSz="385743" rtl="0">
              <a:lnSpc>
                <a:spcPct val="90000"/>
              </a:lnSpc>
              <a:spcBef>
                <a:spcPct val="0"/>
              </a:spcBef>
            </a:pPr>
            <a:r>
              <a:rPr lang="hr-HR" sz="1523" b="1" dirty="0">
                <a:solidFill>
                  <a:srgbClr val="C00000"/>
                </a:solidFill>
              </a:rPr>
              <a:t>Prednosti sustava R</a:t>
            </a:r>
            <a:r>
              <a:rPr lang="hr-HR" b="1" dirty="0">
                <a:solidFill>
                  <a:srgbClr val="C00000"/>
                </a:solidFill>
              </a:rPr>
              <a:t/>
            </a:r>
            <a:br>
              <a:rPr lang="hr-HR" b="1" dirty="0">
                <a:solidFill>
                  <a:srgbClr val="C00000"/>
                </a:solidFill>
              </a:rPr>
            </a:br>
            <a:endParaRPr lang="hr-HR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endParaRPr lang="hr-HR" dirty="0" smtClean="0"/>
          </a:p>
          <a:p>
            <a:pPr lvl="0"/>
            <a:endParaRPr lang="hr-HR" dirty="0"/>
          </a:p>
          <a:p>
            <a:pPr lvl="0"/>
            <a:r>
              <a:rPr lang="hr-HR" dirty="0"/>
              <a:t>Dostupan je putem Interneta.</a:t>
            </a:r>
          </a:p>
          <a:p>
            <a:pPr lvl="0"/>
            <a:r>
              <a:rPr lang="hr-HR" dirty="0"/>
              <a:t>Radi na raznim platformama UNIX i sličnim sustavima (uključujući </a:t>
            </a:r>
            <a:r>
              <a:rPr lang="hr-HR" dirty="0" err="1"/>
              <a:t>FreeBSD</a:t>
            </a:r>
            <a:r>
              <a:rPr lang="hr-HR" dirty="0"/>
              <a:t> i Linux), Windows i </a:t>
            </a:r>
            <a:r>
              <a:rPr lang="hr-HR" dirty="0" err="1"/>
              <a:t>MacOS</a:t>
            </a:r>
            <a:r>
              <a:rPr lang="hr-HR" dirty="0"/>
              <a:t>.</a:t>
            </a:r>
          </a:p>
          <a:p>
            <a:pPr lvl="0"/>
            <a:r>
              <a:rPr lang="hr-HR" dirty="0"/>
              <a:t>Proizvod je međunarodne suradnje vrhunskih statističara i dizajnera programskih jezika.</a:t>
            </a:r>
          </a:p>
          <a:p>
            <a:pPr lvl="0"/>
            <a:r>
              <a:rPr lang="hr-HR" dirty="0"/>
              <a:t>Dozvoljava statističke analize i vizualizaciju te njihovo neograničeno unaprjeđenje.</a:t>
            </a:r>
          </a:p>
          <a:p>
            <a:r>
              <a:rPr lang="hr-HR" dirty="0"/>
              <a:t>Ima mogućnost rada na velikim i kompleksnim objektima – ograničenja su vezana uz operacijski sustav koji koristimo, a ne sustav R.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2394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Funkcije </a:t>
            </a:r>
            <a:r>
              <a:rPr lang="hr-HR" dirty="0" err="1" smtClean="0"/>
              <a:t>cbind</a:t>
            </a:r>
            <a:r>
              <a:rPr lang="hr-HR" dirty="0" smtClean="0"/>
              <a:t>(), </a:t>
            </a:r>
            <a:r>
              <a:rPr lang="hr-HR" dirty="0" err="1" smtClean="0"/>
              <a:t>rbind</a:t>
            </a:r>
            <a:r>
              <a:rPr lang="hr-HR" dirty="0" smtClean="0"/>
              <a:t>() i transponiranje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/>
              <a:t>Kombiniranje (spajanje) dvaju setova podataka putem kolona radi se naredbom koju smo već upoznali kod matrica </a:t>
            </a:r>
            <a:r>
              <a:rPr lang="hr-HR" dirty="0" err="1"/>
              <a:t>cbind</a:t>
            </a:r>
            <a:r>
              <a:rPr lang="hr-HR" dirty="0"/>
              <a:t>()</a:t>
            </a:r>
            <a:endParaRPr lang="hr-HR" dirty="0" smtClean="0"/>
          </a:p>
          <a:p>
            <a:endParaRPr lang="hr-HR" dirty="0" smtClean="0"/>
          </a:p>
          <a:p>
            <a:endParaRPr lang="hr-HR" dirty="0"/>
          </a:p>
          <a:p>
            <a:r>
              <a:rPr lang="hr-HR" dirty="0" smtClean="0"/>
              <a:t>Funkcija </a:t>
            </a:r>
            <a:r>
              <a:rPr lang="hr-H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hr-HR" dirty="0"/>
              <a:t>() sada se proširuje na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hr-HR" dirty="0" smtClean="0"/>
              <a:t>() za </a:t>
            </a:r>
            <a:r>
              <a:rPr lang="hr-HR" dirty="0"/>
              <a:t>spajanje po kolonama i </a:t>
            </a:r>
            <a:r>
              <a:rPr lang="hr-HR" dirty="0" err="1"/>
              <a:t>rbind</a:t>
            </a:r>
            <a:r>
              <a:rPr lang="hr-HR" dirty="0" smtClean="0"/>
              <a:t>() za spajanje </a:t>
            </a:r>
            <a:r>
              <a:rPr lang="hr-HR" dirty="0"/>
              <a:t>po </a:t>
            </a:r>
            <a:r>
              <a:rPr lang="hr-HR" dirty="0" smtClean="0"/>
              <a:t>redcima.</a:t>
            </a:r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 smtClean="0"/>
              <a:t>cbind</a:t>
            </a:r>
            <a:r>
              <a:rPr lang="hr-HR" dirty="0" smtClean="0"/>
              <a:t>(set.podataka_1</a:t>
            </a:r>
            <a:r>
              <a:rPr lang="hr-HR" dirty="0"/>
              <a:t>, </a:t>
            </a:r>
            <a:r>
              <a:rPr lang="hr-HR" dirty="0" err="1"/>
              <a:t>data.frame</a:t>
            </a:r>
            <a:r>
              <a:rPr lang="hr-HR" dirty="0"/>
              <a:t>(z = 4:1))</a:t>
            </a:r>
            <a:endParaRPr lang="hr-HR" b="1" dirty="0"/>
          </a:p>
          <a:p>
            <a:endParaRPr lang="hr-HR" dirty="0" smtClean="0"/>
          </a:p>
          <a:p>
            <a:r>
              <a:rPr lang="hr-HR" dirty="0" smtClean="0"/>
              <a:t>Matrice </a:t>
            </a:r>
            <a:r>
              <a:rPr lang="hr-HR" dirty="0"/>
              <a:t>se transponiraju funkcijom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hr-HR" dirty="0"/>
              <a:t>(), a polja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abind</a:t>
            </a:r>
            <a:r>
              <a:rPr lang="hr-HR" dirty="0"/>
              <a:t>() (ne kao dio paketa „base“ već paketa "</a:t>
            </a:r>
            <a:r>
              <a:rPr lang="hr-HR" dirty="0" err="1"/>
              <a:t>abind</a:t>
            </a:r>
            <a:r>
              <a:rPr lang="hr-HR" dirty="0"/>
              <a:t>").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320163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Učitavanje </a:t>
            </a:r>
            <a:r>
              <a:rPr lang="pl-PL" dirty="0"/>
              <a:t>postojećih podataka u 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/>
              <a:t>U sustav R podatke možemo učitati na mnogo načina. Osnovni tipovi su učitavanje: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tabličnih </a:t>
            </a:r>
            <a:r>
              <a:rPr lang="hr-HR" dirty="0"/>
              <a:t>podataka (</a:t>
            </a:r>
            <a:r>
              <a:rPr lang="hr-HR" sz="1013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read.table</a:t>
            </a:r>
            <a:r>
              <a:rPr lang="hr-HR" dirty="0"/>
              <a:t>() unutar kojih je moguće definiranje velikog broja parametara.</a:t>
            </a:r>
          </a:p>
          <a:p>
            <a:pPr lvl="1"/>
            <a:r>
              <a:rPr lang="hr-HR" dirty="0"/>
              <a:t>teksta </a:t>
            </a:r>
            <a:r>
              <a:rPr lang="hr-HR" sz="1013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readLines</a:t>
            </a:r>
            <a:r>
              <a:rPr lang="hr-HR" dirty="0"/>
              <a:t>()</a:t>
            </a:r>
          </a:p>
          <a:p>
            <a:pPr lvl="1"/>
            <a:r>
              <a:rPr lang="hr-HR" dirty="0"/>
              <a:t>kôda sustava R </a:t>
            </a:r>
            <a:r>
              <a:rPr lang="hr-HR" sz="1013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  <a:r>
              <a:rPr lang="hr-HR" dirty="0"/>
              <a:t>()</a:t>
            </a:r>
          </a:p>
          <a:p>
            <a:pPr lvl="1"/>
            <a:r>
              <a:rPr lang="hr-HR" dirty="0"/>
              <a:t>objekata sustava R </a:t>
            </a:r>
            <a:r>
              <a:rPr lang="hr-HR" sz="1013" dirty="0" err="1">
                <a:latin typeface="Courier New" panose="02070309020205020404" pitchFamily="49" charset="0"/>
                <a:cs typeface="Courier New" panose="02070309020205020404" pitchFamily="49" charset="0"/>
              </a:rPr>
              <a:t>dget</a:t>
            </a:r>
            <a:r>
              <a:rPr lang="hr-HR" dirty="0" smtClean="0"/>
              <a:t>()</a:t>
            </a:r>
            <a:r>
              <a:rPr lang="hr-HR" dirty="0"/>
              <a:t> </a:t>
            </a:r>
          </a:p>
          <a:p>
            <a:pPr lvl="1"/>
            <a:r>
              <a:rPr lang="hr-HR" dirty="0"/>
              <a:t>binarnih objekata </a:t>
            </a:r>
            <a:r>
              <a:rPr lang="hr-HR" sz="1013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unserialize</a:t>
            </a:r>
            <a:r>
              <a:rPr lang="hr-HR" dirty="0"/>
              <a:t>()</a:t>
            </a:r>
          </a:p>
          <a:p>
            <a:pPr lvl="1"/>
            <a:r>
              <a:rPr lang="hr-HR" dirty="0"/>
              <a:t>radnog prostora sustava R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workspace</a:t>
            </a:r>
            <a:r>
              <a:rPr lang="hr-HR" dirty="0"/>
              <a:t>) </a:t>
            </a:r>
            <a:r>
              <a:rPr lang="hr-HR" sz="1013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</a:t>
            </a:r>
            <a:r>
              <a:rPr lang="hr-HR" dirty="0" smtClean="0"/>
              <a:t>()</a:t>
            </a:r>
          </a:p>
          <a:p>
            <a:pPr lvl="1"/>
            <a:r>
              <a:rPr lang="hr-HR" dirty="0"/>
              <a:t>specifično razvijeni paketi i funkcije za učitavanje SAS‑datoteka (paket "sas7bdat"), prostornih podataka (paket "</a:t>
            </a:r>
            <a:r>
              <a:rPr lang="hr-HR" dirty="0" err="1"/>
              <a:t>rgdal</a:t>
            </a:r>
            <a:r>
              <a:rPr lang="hr-HR" dirty="0"/>
              <a:t>", paket "</a:t>
            </a:r>
            <a:r>
              <a:rPr lang="hr-HR" dirty="0" err="1"/>
              <a:t>shapefiles</a:t>
            </a:r>
            <a:r>
              <a:rPr lang="hr-HR" dirty="0"/>
              <a:t>", paket "</a:t>
            </a:r>
            <a:r>
              <a:rPr lang="hr-HR" dirty="0" err="1"/>
              <a:t>maptools</a:t>
            </a:r>
            <a:r>
              <a:rPr lang="hr-HR" dirty="0"/>
              <a:t>" i mnogih </a:t>
            </a:r>
            <a:r>
              <a:rPr lang="hr-HR" dirty="0" smtClean="0"/>
              <a:t>drugih.</a:t>
            </a:r>
          </a:p>
          <a:p>
            <a:pPr marL="0" indent="0">
              <a:buNone/>
            </a:pP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2377891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Funkcije </a:t>
            </a:r>
            <a:r>
              <a:rPr lang="pl-PL" dirty="0"/>
              <a:t>u sustavu 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r-HR" dirty="0"/>
              <a:t>R je tzv. funkcionalan program </a:t>
            </a:r>
            <a:r>
              <a:rPr lang="hr-HR" dirty="0" smtClean="0"/>
              <a:t>- fokusiranje </a:t>
            </a:r>
            <a:r>
              <a:rPr lang="hr-HR" dirty="0"/>
              <a:t>na izradu i upravljanje </a:t>
            </a:r>
            <a:r>
              <a:rPr lang="hr-HR" dirty="0" smtClean="0"/>
              <a:t>funkcijama.</a:t>
            </a:r>
          </a:p>
          <a:p>
            <a:r>
              <a:rPr lang="hr-HR" dirty="0"/>
              <a:t>U</a:t>
            </a:r>
            <a:r>
              <a:rPr lang="hr-HR" dirty="0" smtClean="0"/>
              <a:t>nutar </a:t>
            </a:r>
            <a:r>
              <a:rPr lang="hr-HR" dirty="0"/>
              <a:t>sustava R s funkcijama može napraviti sve što se može napraviti s </a:t>
            </a:r>
            <a:r>
              <a:rPr lang="hr-HR" dirty="0" smtClean="0"/>
              <a:t>vektorima:</a:t>
            </a:r>
          </a:p>
          <a:p>
            <a:pPr lvl="1"/>
            <a:r>
              <a:rPr lang="hr-HR" dirty="0"/>
              <a:t>mogu se dodijeliti nekoj varijabli, </a:t>
            </a:r>
            <a:endParaRPr lang="hr-HR" dirty="0" smtClean="0"/>
          </a:p>
          <a:p>
            <a:pPr lvl="1"/>
            <a:r>
              <a:rPr lang="hr-HR" dirty="0" smtClean="0"/>
              <a:t>spremiti </a:t>
            </a:r>
            <a:r>
              <a:rPr lang="hr-HR" dirty="0"/>
              <a:t>na </a:t>
            </a:r>
            <a:r>
              <a:rPr lang="hr-HR" dirty="0" smtClean="0"/>
              <a:t>popis (listu), </a:t>
            </a:r>
          </a:p>
          <a:p>
            <a:pPr lvl="1"/>
            <a:r>
              <a:rPr lang="hr-HR" dirty="0" smtClean="0"/>
              <a:t>biti </a:t>
            </a:r>
            <a:r>
              <a:rPr lang="hr-HR" dirty="0"/>
              <a:t>argumenti nekih drugih </a:t>
            </a:r>
            <a:r>
              <a:rPr lang="hr-HR" dirty="0" smtClean="0"/>
              <a:t>funkcija.</a:t>
            </a:r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Korisnik </a:t>
            </a:r>
            <a:r>
              <a:rPr lang="hr-HR" dirty="0"/>
              <a:t>može izraditi svoju funkciju uporabom naredbe </a:t>
            </a:r>
            <a:r>
              <a:rPr lang="hr-HR" dirty="0" err="1"/>
              <a:t>function</a:t>
            </a:r>
            <a:r>
              <a:rPr lang="hr-HR" dirty="0"/>
              <a:t>():</a:t>
            </a:r>
          </a:p>
          <a:p>
            <a:pPr marL="0" indent="0">
              <a:buNone/>
            </a:pPr>
            <a:r>
              <a:rPr lang="hr-HR" dirty="0" smtClean="0"/>
              <a:t>	 &gt;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hr-HR" dirty="0"/>
              <a:t> &lt;- </a:t>
            </a:r>
            <a:r>
              <a:rPr lang="hr-HR" dirty="0" err="1"/>
              <a:t>function</a:t>
            </a:r>
            <a:r>
              <a:rPr lang="hr-HR" dirty="0"/>
              <a:t>(&lt;</a:t>
            </a:r>
            <a:r>
              <a:rPr lang="hr-HR" dirty="0" err="1"/>
              <a:t>arguments</a:t>
            </a:r>
            <a:r>
              <a:rPr lang="hr-HR" dirty="0"/>
              <a:t>&gt;) {# funkcija nešto radi}</a:t>
            </a:r>
            <a:endParaRPr lang="hr-HR" b="1" dirty="0"/>
          </a:p>
          <a:p>
            <a:endParaRPr lang="hr-HR" dirty="0" smtClean="0"/>
          </a:p>
          <a:p>
            <a:r>
              <a:rPr lang="hr-HR" dirty="0" smtClean="0"/>
              <a:t>Funkcije </a:t>
            </a:r>
            <a:r>
              <a:rPr lang="hr-HR" dirty="0"/>
              <a:t>su također objekti unutar sustava, objekti s kojima se može raditi sve ranije navedeno za </a:t>
            </a:r>
            <a:r>
              <a:rPr lang="hr-HR" dirty="0" smtClean="0"/>
              <a:t>objekte.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3918926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Argumenti funkcija u R-u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r>
              <a:rPr lang="hr-HR" dirty="0" smtClean="0"/>
              <a:t>Funkcije </a:t>
            </a:r>
            <a:r>
              <a:rPr lang="hr-HR" dirty="0"/>
              <a:t>posjeduju imenovane argumente za koje je moguće unaprijed predodrediti vrijednosti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default</a:t>
            </a:r>
            <a:r>
              <a:rPr lang="hr-HR" i="1" dirty="0"/>
              <a:t> </a:t>
            </a:r>
            <a:r>
              <a:rPr lang="hr-HR" i="1" dirty="0" err="1"/>
              <a:t>values</a:t>
            </a:r>
            <a:r>
              <a:rPr lang="hr-HR" dirty="0"/>
              <a:t>). </a:t>
            </a:r>
            <a:endParaRPr lang="hr-HR" dirty="0" smtClean="0"/>
          </a:p>
          <a:p>
            <a:r>
              <a:rPr lang="hr-HR" dirty="0" smtClean="0"/>
              <a:t>Formalni </a:t>
            </a:r>
            <a:r>
              <a:rPr lang="hr-HR" dirty="0"/>
              <a:t>argumenti su uključeni u samu definiciju </a:t>
            </a:r>
            <a:r>
              <a:rPr lang="hr-HR" dirty="0" smtClean="0"/>
              <a:t>funkcije.</a:t>
            </a:r>
          </a:p>
          <a:p>
            <a:r>
              <a:rPr lang="hr-HR" dirty="0" smtClean="0"/>
              <a:t>Funkcija </a:t>
            </a:r>
            <a:r>
              <a:rPr lang="hr-HR" dirty="0" err="1"/>
              <a:t>formals</a:t>
            </a:r>
            <a:r>
              <a:rPr lang="hr-HR" dirty="0"/>
              <a:t>() dat će nam popis formalnih argumenata za traženu funkciju). </a:t>
            </a:r>
            <a:endParaRPr lang="hr-HR" dirty="0" smtClean="0"/>
          </a:p>
          <a:p>
            <a:r>
              <a:rPr lang="hr-HR" dirty="0" smtClean="0"/>
              <a:t>Imenovani </a:t>
            </a:r>
            <a:r>
              <a:rPr lang="hr-HR" dirty="0"/>
              <a:t>argumenti u funkciji mogu imati predodređene vrijednosti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default</a:t>
            </a:r>
            <a:r>
              <a:rPr lang="hr-HR" dirty="0"/>
              <a:t>).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8691967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Spajanje </a:t>
            </a:r>
            <a:r>
              <a:rPr lang="hr-HR" dirty="0"/>
              <a:t>a</a:t>
            </a:r>
            <a:r>
              <a:rPr lang="hr-HR" dirty="0" smtClean="0"/>
              <a:t>rgumenata funkcije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r-HR" dirty="0"/>
              <a:t>Argumenti se spajaju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match</a:t>
            </a:r>
            <a:r>
              <a:rPr lang="hr-HR" dirty="0"/>
              <a:t>) na tri načina: </a:t>
            </a:r>
            <a:endParaRPr lang="hr-HR" dirty="0" smtClean="0"/>
          </a:p>
          <a:p>
            <a:pPr lvl="1"/>
            <a:r>
              <a:rPr lang="hr-HR" dirty="0" smtClean="0"/>
              <a:t>prema </a:t>
            </a:r>
            <a:r>
              <a:rPr lang="hr-HR" dirty="0"/>
              <a:t>imenu, </a:t>
            </a:r>
            <a:endParaRPr lang="hr-HR" dirty="0" smtClean="0"/>
          </a:p>
          <a:p>
            <a:pPr lvl="1"/>
            <a:r>
              <a:rPr lang="hr-HR" dirty="0" smtClean="0"/>
              <a:t>prema </a:t>
            </a:r>
            <a:r>
              <a:rPr lang="hr-HR" dirty="0"/>
              <a:t>djelomičnom imenu ili </a:t>
            </a:r>
            <a:endParaRPr lang="hr-HR" dirty="0" smtClean="0"/>
          </a:p>
          <a:p>
            <a:pPr lvl="1"/>
            <a:r>
              <a:rPr lang="hr-HR" dirty="0" smtClean="0"/>
              <a:t>prema </a:t>
            </a:r>
            <a:r>
              <a:rPr lang="hr-HR" dirty="0"/>
              <a:t>poziciji.</a:t>
            </a:r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PRIMJER: </a:t>
            </a:r>
          </a:p>
          <a:p>
            <a:pPr marL="0" indent="0">
              <a:buNone/>
            </a:pPr>
            <a:r>
              <a:rPr lang="hr-HR" dirty="0"/>
              <a:t>	</a:t>
            </a:r>
            <a:r>
              <a:rPr lang="hr-HR" dirty="0" smtClean="0"/>
              <a:t>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endParaRPr lang="hr-H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r-HR" dirty="0" smtClean="0"/>
              <a:t>		</a:t>
            </a:r>
            <a:r>
              <a:rPr lang="hr-HR" dirty="0" err="1" smtClean="0">
                <a:solidFill>
                  <a:schemeClr val="bg2">
                    <a:lumMod val="50000"/>
                  </a:schemeClr>
                </a:solidFill>
              </a:rPr>
              <a:t>sd</a:t>
            </a:r>
            <a:r>
              <a:rPr lang="hr-HR" dirty="0" smtClean="0">
                <a:solidFill>
                  <a:schemeClr val="bg2">
                    <a:lumMod val="50000"/>
                  </a:schemeClr>
                </a:solidFill>
              </a:rPr>
              <a:t>(x</a:t>
            </a:r>
            <a:r>
              <a:rPr lang="hr-HR" dirty="0">
                <a:solidFill>
                  <a:schemeClr val="bg2">
                    <a:lumMod val="50000"/>
                  </a:schemeClr>
                </a:solidFill>
              </a:rPr>
              <a:t>, na.rm = FALSE</a:t>
            </a:r>
            <a:r>
              <a:rPr lang="hr-HR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hr-HR" dirty="0" smtClean="0">
                <a:solidFill>
                  <a:schemeClr val="bg2">
                    <a:lumMod val="50000"/>
                  </a:schemeClr>
                </a:solidFill>
              </a:rPr>
              <a:t>		</a:t>
            </a: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hr-HR" dirty="0" smtClean="0"/>
              <a:t>()</a:t>
            </a:r>
          </a:p>
          <a:p>
            <a:pPr marL="0" indent="0">
              <a:buNone/>
            </a:pPr>
            <a:r>
              <a:rPr lang="hr-HR" dirty="0"/>
              <a:t>Svi navedeni primjeri su ekvivalentni:</a:t>
            </a:r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hr-HR" dirty="0"/>
              <a:t>(</a:t>
            </a:r>
            <a:r>
              <a:rPr lang="hr-HR" dirty="0" err="1"/>
              <a:t>moji_podaci</a:t>
            </a:r>
            <a:r>
              <a:rPr lang="hr-HR" dirty="0" smtClean="0"/>
              <a:t>)</a:t>
            </a:r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hr-HR" dirty="0"/>
              <a:t>(x=</a:t>
            </a:r>
            <a:r>
              <a:rPr lang="hr-HR" dirty="0" err="1"/>
              <a:t>moji_podaci</a:t>
            </a:r>
            <a:r>
              <a:rPr lang="hr-HR" dirty="0" smtClean="0"/>
              <a:t>)</a:t>
            </a:r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hr-HR" dirty="0"/>
              <a:t> (x=</a:t>
            </a:r>
            <a:r>
              <a:rPr lang="hr-HR" dirty="0" err="1"/>
              <a:t>moji_podaci</a:t>
            </a:r>
            <a:r>
              <a:rPr lang="hr-HR" dirty="0"/>
              <a:t>, na.rm=F)</a:t>
            </a:r>
            <a:endParaRPr lang="hr-HR" b="1" dirty="0"/>
          </a:p>
          <a:p>
            <a:pPr marL="0" indent="0">
              <a:buNone/>
            </a:pPr>
            <a:endParaRPr lang="hr-HR" b="1" dirty="0"/>
          </a:p>
          <a:p>
            <a:pPr marL="0" indent="0">
              <a:buNone/>
            </a:pP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5756588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Ugrađene funkcije u R-u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r-HR" dirty="0"/>
              <a:t>U nastavku su primjeri funkcija koje računaju elementarne statistike u sustavu R. Ovo su uglavnom tzv. primitivne funkcije koje u svojoj biti nemaju kôd sustava R, već izravno pristupaju kôdu C</a:t>
            </a:r>
            <a:r>
              <a:rPr lang="hr-HR" baseline="30000" dirty="0"/>
              <a:t>++</a:t>
            </a:r>
            <a:r>
              <a:rPr lang="hr-HR" dirty="0"/>
              <a:t>:</a:t>
            </a:r>
          </a:p>
          <a:p>
            <a:r>
              <a:rPr lang="hr-HR" dirty="0"/>
              <a:t>Funkcije deskriptivne statistike:</a:t>
            </a:r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hr-HR" dirty="0"/>
              <a:t>(x)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hr-HR" dirty="0"/>
              <a:t>(x)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hr-HR" dirty="0"/>
              <a:t>(x)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hr-HR" dirty="0"/>
              <a:t>(x)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cumsum</a:t>
            </a:r>
            <a:r>
              <a:rPr lang="hr-HR" dirty="0"/>
              <a:t>(x)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cumprod</a:t>
            </a:r>
            <a:r>
              <a:rPr lang="hr-HR" dirty="0"/>
              <a:t>(x)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diff</a:t>
            </a:r>
            <a:r>
              <a:rPr lang="hr-HR" dirty="0"/>
              <a:t>(x)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  <a:r>
              <a:rPr lang="hr-HR" dirty="0"/>
              <a:t>(x</a:t>
            </a:r>
            <a:r>
              <a:rPr lang="hr-HR" dirty="0" smtClean="0"/>
              <a:t>)</a:t>
            </a:r>
          </a:p>
          <a:p>
            <a:pPr marL="0" indent="0">
              <a:buNone/>
            </a:pPr>
            <a:r>
              <a:rPr lang="hr-HR" b="1" dirty="0" smtClean="0"/>
              <a:t>		…</a:t>
            </a: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r>
              <a:rPr lang="hr-HR" dirty="0"/>
              <a:t>Osnove programskog jezika R i analize prostornih podataka (S710</a:t>
            </a:r>
            <a:r>
              <a:rPr lang="hr-HR" dirty="0" smtClean="0"/>
              <a:t>)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2784195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Operatori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r-HR" dirty="0"/>
              <a:t>Aritmetički operatori:</a:t>
            </a:r>
          </a:p>
          <a:p>
            <a:pPr lvl="0"/>
            <a:r>
              <a:rPr lang="hr-HR" b="1" dirty="0"/>
              <a:t>+</a:t>
            </a:r>
            <a:r>
              <a:rPr lang="hr-HR" dirty="0"/>
              <a:t> - zbrajanje</a:t>
            </a:r>
          </a:p>
          <a:p>
            <a:pPr lvl="0"/>
            <a:r>
              <a:rPr lang="hr-HR" b="1" dirty="0"/>
              <a:t>-</a:t>
            </a:r>
            <a:r>
              <a:rPr lang="hr-HR" dirty="0"/>
              <a:t> - oduzimanje</a:t>
            </a:r>
          </a:p>
          <a:p>
            <a:pPr lvl="0"/>
            <a:r>
              <a:rPr lang="hr-HR" b="1" dirty="0"/>
              <a:t>* </a:t>
            </a:r>
            <a:r>
              <a:rPr lang="hr-HR" dirty="0"/>
              <a:t>-  množenje</a:t>
            </a:r>
          </a:p>
          <a:p>
            <a:pPr lvl="0"/>
            <a:r>
              <a:rPr lang="hr-HR" b="1" dirty="0"/>
              <a:t>/</a:t>
            </a:r>
            <a:r>
              <a:rPr lang="hr-HR" dirty="0"/>
              <a:t> - dijeljenje</a:t>
            </a:r>
          </a:p>
          <a:p>
            <a:pPr lvl="0"/>
            <a:r>
              <a:rPr lang="hr-HR" b="1" dirty="0"/>
              <a:t>^ </a:t>
            </a:r>
            <a:r>
              <a:rPr lang="hr-HR" dirty="0"/>
              <a:t>ili</a:t>
            </a:r>
            <a:r>
              <a:rPr lang="hr-HR" b="1" dirty="0"/>
              <a:t> ** </a:t>
            </a:r>
            <a:r>
              <a:rPr lang="hr-HR" dirty="0"/>
              <a:t>- </a:t>
            </a:r>
            <a:r>
              <a:rPr lang="hr-HR" dirty="0" err="1"/>
              <a:t>eksponencija</a:t>
            </a:r>
            <a:endParaRPr lang="hr-HR" dirty="0"/>
          </a:p>
          <a:p>
            <a:pPr lvl="0"/>
            <a:r>
              <a:rPr lang="hr-HR" b="1" dirty="0"/>
              <a:t>x %% y </a:t>
            </a:r>
            <a:r>
              <a:rPr lang="hr-HR" dirty="0"/>
              <a:t>- x sadržan u y.</a:t>
            </a:r>
          </a:p>
          <a:p>
            <a:r>
              <a:rPr lang="hr-HR" dirty="0"/>
              <a:t>Logički operatori:</a:t>
            </a:r>
          </a:p>
          <a:p>
            <a:pPr lvl="0"/>
            <a:r>
              <a:rPr lang="hr-HR" b="1" dirty="0"/>
              <a:t>&lt;, &lt;=, &gt;, &gt;=, == </a:t>
            </a:r>
            <a:r>
              <a:rPr lang="hr-HR" dirty="0"/>
              <a:t>-</a:t>
            </a:r>
            <a:r>
              <a:rPr lang="hr-HR" b="1" dirty="0"/>
              <a:t> </a:t>
            </a:r>
            <a:r>
              <a:rPr lang="hr-HR" dirty="0"/>
              <a:t>manje od; manje ili jednako; veće, veće ili jednako, identično</a:t>
            </a:r>
          </a:p>
          <a:p>
            <a:pPr lvl="0"/>
            <a:r>
              <a:rPr lang="hr-HR" b="1" dirty="0"/>
              <a:t>!= </a:t>
            </a:r>
            <a:r>
              <a:rPr lang="hr-HR" dirty="0"/>
              <a:t>- nije jednako</a:t>
            </a:r>
          </a:p>
          <a:p>
            <a:pPr lvl="0"/>
            <a:r>
              <a:rPr lang="hr-HR" b="1" dirty="0"/>
              <a:t>!x </a:t>
            </a:r>
            <a:r>
              <a:rPr lang="hr-HR" dirty="0"/>
              <a:t>- nije x</a:t>
            </a:r>
          </a:p>
          <a:p>
            <a:pPr lvl="0"/>
            <a:r>
              <a:rPr lang="hr-HR" b="1" dirty="0"/>
              <a:t>x | y </a:t>
            </a:r>
            <a:r>
              <a:rPr lang="hr-HR" dirty="0"/>
              <a:t>- x ili y</a:t>
            </a:r>
          </a:p>
          <a:p>
            <a:pPr lvl="0"/>
            <a:r>
              <a:rPr lang="hr-HR" b="1" dirty="0"/>
              <a:t>x &amp; y </a:t>
            </a:r>
            <a:r>
              <a:rPr lang="hr-HR" dirty="0"/>
              <a:t>- x i y.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15580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Distribucije</a:t>
            </a:r>
            <a:r>
              <a:rPr lang="es-ES" dirty="0" smtClean="0"/>
              <a:t> </a:t>
            </a:r>
            <a:r>
              <a:rPr lang="es-ES" dirty="0" err="1"/>
              <a:t>vjerojatnosti</a:t>
            </a:r>
            <a:r>
              <a:rPr lang="es-ES" dirty="0"/>
              <a:t> u </a:t>
            </a:r>
            <a:r>
              <a:rPr lang="es-ES" dirty="0" err="1"/>
              <a:t>sustavu</a:t>
            </a:r>
            <a:r>
              <a:rPr lang="es-ES" dirty="0"/>
              <a:t> 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Sustav R posjeduje bogatu obitelj funkcija </a:t>
            </a:r>
            <a:r>
              <a:rPr lang="hr-HR" dirty="0" err="1"/>
              <a:t>vjerojatnosnih</a:t>
            </a:r>
            <a:r>
              <a:rPr lang="hr-HR" dirty="0"/>
              <a:t> </a:t>
            </a:r>
            <a:r>
              <a:rPr lang="hr-HR" dirty="0" smtClean="0"/>
              <a:t>distribucija:</a:t>
            </a:r>
          </a:p>
          <a:p>
            <a:pPr lvl="1"/>
            <a:r>
              <a:rPr lang="hr-HR" dirty="0" smtClean="0"/>
              <a:t>normalna</a:t>
            </a:r>
            <a:r>
              <a:rPr lang="hr-HR" dirty="0"/>
              <a:t>, </a:t>
            </a:r>
            <a:endParaRPr lang="hr-HR" dirty="0" smtClean="0"/>
          </a:p>
          <a:p>
            <a:pPr lvl="1"/>
            <a:r>
              <a:rPr lang="hr-HR" dirty="0" smtClean="0"/>
              <a:t>beta</a:t>
            </a:r>
            <a:r>
              <a:rPr lang="hr-HR" dirty="0"/>
              <a:t>, </a:t>
            </a:r>
            <a:endParaRPr lang="hr-HR" dirty="0" smtClean="0"/>
          </a:p>
          <a:p>
            <a:pPr lvl="1"/>
            <a:r>
              <a:rPr lang="hr-HR" dirty="0" smtClean="0"/>
              <a:t>binomna</a:t>
            </a:r>
            <a:r>
              <a:rPr lang="hr-HR" dirty="0"/>
              <a:t>, </a:t>
            </a:r>
            <a:endParaRPr lang="hr-HR" dirty="0" smtClean="0"/>
          </a:p>
          <a:p>
            <a:pPr lvl="1"/>
            <a:r>
              <a:rPr lang="hr-HR" dirty="0" smtClean="0"/>
              <a:t>gama</a:t>
            </a:r>
            <a:r>
              <a:rPr lang="hr-HR" dirty="0"/>
              <a:t>, </a:t>
            </a:r>
            <a:endParaRPr lang="hr-HR" dirty="0" smtClean="0"/>
          </a:p>
          <a:p>
            <a:pPr lvl="1"/>
            <a:r>
              <a:rPr lang="hr-HR" dirty="0" err="1" smtClean="0"/>
              <a:t>hipergeometrijska</a:t>
            </a:r>
            <a:r>
              <a:rPr lang="hr-HR" dirty="0" smtClean="0"/>
              <a:t> </a:t>
            </a:r>
            <a:r>
              <a:rPr lang="hr-HR" dirty="0"/>
              <a:t>itd. </a:t>
            </a:r>
            <a:endParaRPr lang="hr-HR" dirty="0" smtClean="0"/>
          </a:p>
          <a:p>
            <a:endParaRPr lang="hr-HR" dirty="0" smtClean="0"/>
          </a:p>
          <a:p>
            <a:r>
              <a:rPr lang="hr-HR" dirty="0" smtClean="0"/>
              <a:t>Funkcija </a:t>
            </a:r>
            <a:r>
              <a:rPr lang="hr-HR" dirty="0"/>
              <a:t>?</a:t>
            </a:r>
            <a:r>
              <a:rPr lang="hr-HR" dirty="0" err="1"/>
              <a:t>distributions</a:t>
            </a:r>
            <a:r>
              <a:rPr lang="hr-HR" dirty="0"/>
              <a:t> iz paketa "</a:t>
            </a:r>
            <a:r>
              <a:rPr lang="hr-HR" dirty="0" err="1"/>
              <a:t>stats</a:t>
            </a:r>
            <a:r>
              <a:rPr lang="hr-HR" dirty="0"/>
              <a:t>" dat će nam popis svi ugrađenih distribucija u sustavu R. </a:t>
            </a:r>
            <a:endParaRPr lang="hr-HR" dirty="0" smtClean="0"/>
          </a:p>
          <a:p>
            <a:endParaRPr lang="hr-HR" dirty="0" smtClean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60830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Distribucije</a:t>
            </a:r>
            <a:r>
              <a:rPr lang="es-ES" dirty="0" smtClean="0"/>
              <a:t> </a:t>
            </a:r>
            <a:r>
              <a:rPr lang="es-ES" dirty="0" err="1"/>
              <a:t>vjerojatnosti</a:t>
            </a:r>
            <a:r>
              <a:rPr lang="es-ES" dirty="0"/>
              <a:t> u </a:t>
            </a:r>
            <a:r>
              <a:rPr lang="es-ES" dirty="0" err="1"/>
              <a:t>sustavu</a:t>
            </a:r>
            <a:r>
              <a:rPr lang="es-ES" dirty="0"/>
              <a:t> </a:t>
            </a:r>
            <a:r>
              <a:rPr lang="es-ES" dirty="0" smtClean="0"/>
              <a:t>R</a:t>
            </a:r>
            <a:r>
              <a:rPr lang="hr-HR" dirty="0" smtClean="0"/>
              <a:t>, nastavak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r-HR" dirty="0"/>
              <a:t>Za svaku od navedenih funkcija </a:t>
            </a:r>
            <a:r>
              <a:rPr lang="hr-HR" dirty="0" err="1"/>
              <a:t>vjerojatnosne</a:t>
            </a:r>
            <a:r>
              <a:rPr lang="hr-HR" dirty="0"/>
              <a:t> razdiobe postoje četiri funkcije koje čine sljedeće</a:t>
            </a:r>
            <a:r>
              <a:rPr lang="hr-HR" dirty="0" smtClean="0"/>
              <a:t>:</a:t>
            </a:r>
          </a:p>
          <a:p>
            <a:endParaRPr lang="hr-HR" dirty="0"/>
          </a:p>
          <a:p>
            <a:pPr marL="0" indent="0">
              <a:buNone/>
            </a:pPr>
            <a:r>
              <a:rPr lang="hr-HR" b="1" dirty="0" smtClean="0"/>
              <a:t>1</a:t>
            </a:r>
            <a:r>
              <a:rPr lang="hr-HR" b="1" dirty="0"/>
              <a:t>) </a:t>
            </a:r>
            <a:r>
              <a:rPr lang="hr-HR" dirty="0" smtClean="0"/>
              <a:t>Funkcija</a:t>
            </a:r>
            <a:r>
              <a:rPr lang="hr-HR" b="1" dirty="0" smtClean="0"/>
              <a:t> d</a:t>
            </a:r>
            <a:r>
              <a:rPr lang="hr-HR" dirty="0" smtClean="0"/>
              <a:t> </a:t>
            </a:r>
            <a:r>
              <a:rPr lang="hr-HR" dirty="0"/>
              <a:t>(x,...) računa gustoću na x-u</a:t>
            </a:r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sz="1125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dnorm</a:t>
            </a:r>
            <a:r>
              <a:rPr lang="hr-HR" dirty="0"/>
              <a:t>(0</a:t>
            </a:r>
            <a:r>
              <a:rPr lang="hr-HR" dirty="0" smtClean="0"/>
              <a:t>)</a:t>
            </a:r>
            <a:endParaRPr lang="hr-HR" b="1" dirty="0"/>
          </a:p>
          <a:p>
            <a:pPr marL="0" indent="0">
              <a:buNone/>
            </a:pPr>
            <a:r>
              <a:rPr lang="hr-HR" b="1" dirty="0" smtClean="0"/>
              <a:t>2) </a:t>
            </a:r>
            <a:r>
              <a:rPr lang="hr-HR" dirty="0" smtClean="0"/>
              <a:t>Funkcija</a:t>
            </a:r>
            <a:r>
              <a:rPr lang="hr-HR" b="1" dirty="0" smtClean="0"/>
              <a:t> p</a:t>
            </a:r>
            <a:r>
              <a:rPr lang="hr-HR" dirty="0" smtClean="0"/>
              <a:t> (q, </a:t>
            </a:r>
            <a:r>
              <a:rPr lang="hr-HR" dirty="0"/>
              <a:t>...)   računa kumulativnu vjerojatnost do q P(x # q</a:t>
            </a:r>
            <a:r>
              <a:rPr lang="hr-HR" dirty="0" smtClean="0"/>
              <a:t>)</a:t>
            </a:r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sz="1125" dirty="0" err="1">
                <a:latin typeface="Courier New" panose="02070309020205020404" pitchFamily="49" charset="0"/>
                <a:cs typeface="Courier New" panose="02070309020205020404" pitchFamily="49" charset="0"/>
              </a:rPr>
              <a:t>pnorm</a:t>
            </a:r>
            <a:r>
              <a:rPr lang="hr-HR" dirty="0"/>
              <a:t>(1.96) </a:t>
            </a:r>
            <a:r>
              <a:rPr lang="hr-HR" dirty="0" smtClean="0"/>
              <a:t>	#P(Z&lt;1.96).</a:t>
            </a:r>
          </a:p>
          <a:p>
            <a:pPr marL="0" indent="0">
              <a:buNone/>
            </a:pPr>
            <a:r>
              <a:rPr lang="hr-HR" b="1" dirty="0" smtClean="0"/>
              <a:t>3) </a:t>
            </a:r>
            <a:r>
              <a:rPr lang="hr-HR" dirty="0" smtClean="0"/>
              <a:t>Funkcija</a:t>
            </a:r>
            <a:r>
              <a:rPr lang="hr-HR" b="1" dirty="0" smtClean="0"/>
              <a:t> </a:t>
            </a:r>
            <a:r>
              <a:rPr lang="hr-HR" b="1" dirty="0"/>
              <a:t>q </a:t>
            </a:r>
            <a:r>
              <a:rPr lang="hr-HR" dirty="0"/>
              <a:t>(p, ...) zadani </a:t>
            </a:r>
            <a:r>
              <a:rPr lang="hr-HR" dirty="0" err="1"/>
              <a:t>kvantil</a:t>
            </a:r>
            <a:r>
              <a:rPr lang="hr-HR" dirty="0"/>
              <a:t> </a:t>
            </a:r>
            <a:r>
              <a:rPr lang="hr-HR" dirty="0" smtClean="0"/>
              <a:t>p</a:t>
            </a:r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sz="1125" dirty="0" err="1">
                <a:latin typeface="Courier New" panose="02070309020205020404" pitchFamily="49" charset="0"/>
                <a:cs typeface="Courier New" panose="02070309020205020404" pitchFamily="49" charset="0"/>
              </a:rPr>
              <a:t>qnorm</a:t>
            </a:r>
            <a:r>
              <a:rPr lang="hr-HR" dirty="0"/>
              <a:t>(0.89) #98-ti </a:t>
            </a:r>
            <a:r>
              <a:rPr lang="hr-HR" dirty="0" err="1"/>
              <a:t>kvantil</a:t>
            </a:r>
            <a:endParaRPr lang="hr-HR" b="1" dirty="0"/>
          </a:p>
          <a:p>
            <a:pPr marL="0" indent="0">
              <a:buNone/>
            </a:pPr>
            <a:r>
              <a:rPr lang="hr-HR" b="1" dirty="0" smtClean="0"/>
              <a:t>4) </a:t>
            </a:r>
            <a:r>
              <a:rPr lang="hr-HR" dirty="0"/>
              <a:t>Funkcija</a:t>
            </a:r>
            <a:r>
              <a:rPr lang="hr-HR" b="1" dirty="0"/>
              <a:t> </a:t>
            </a:r>
            <a:r>
              <a:rPr lang="hr-HR" b="1" dirty="0" smtClean="0"/>
              <a:t>r</a:t>
            </a:r>
            <a:r>
              <a:rPr lang="hr-HR" dirty="0" smtClean="0"/>
              <a:t>(n</a:t>
            </a:r>
            <a:r>
              <a:rPr lang="hr-HR" dirty="0"/>
              <a:t>, ...) generira slučajnu varijablu zadane veličine</a:t>
            </a:r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sz="1125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hr-HR" dirty="0"/>
              <a:t>(1)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sz="1125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hr-HR" dirty="0"/>
              <a:t>(10)</a:t>
            </a:r>
            <a:endParaRPr lang="hr-HR" b="1" dirty="0"/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Pokazan </a:t>
            </a:r>
            <a:r>
              <a:rPr lang="hr-HR" dirty="0"/>
              <a:t>je </a:t>
            </a:r>
            <a:r>
              <a:rPr lang="hr-HR" dirty="0" smtClean="0"/>
              <a:t>primjer </a:t>
            </a:r>
            <a:r>
              <a:rPr lang="hr-HR" dirty="0"/>
              <a:t>za normalnu distribuciju (</a:t>
            </a:r>
            <a:r>
              <a:rPr lang="hr-HR" dirty="0" err="1"/>
              <a:t>norm</a:t>
            </a:r>
            <a:r>
              <a:rPr lang="hr-HR" dirty="0"/>
              <a:t>) ali vrijedi za sve ranije nabrojane distribucije u sustavu.</a:t>
            </a:r>
          </a:p>
          <a:p>
            <a:pPr marL="0" indent="0">
              <a:buNone/>
            </a:pPr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81580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Osnovno </a:t>
            </a:r>
            <a:r>
              <a:rPr lang="pt-BR" dirty="0"/>
              <a:t>o petljama u sustavu 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/>
              <a:t>Unutar sustava R postoji nekoliko načina kružnih petlji koje su veoma učinkovite. </a:t>
            </a:r>
            <a:endParaRPr lang="hr-HR" dirty="0" smtClean="0"/>
          </a:p>
          <a:p>
            <a:r>
              <a:rPr lang="hr-HR" dirty="0" smtClean="0"/>
              <a:t>Osim </a:t>
            </a:r>
            <a:r>
              <a:rPr lang="hr-HR" dirty="0"/>
              <a:t>standardnih "for", "</a:t>
            </a:r>
            <a:r>
              <a:rPr lang="hr-HR" dirty="0" err="1"/>
              <a:t>while</a:t>
            </a:r>
            <a:r>
              <a:rPr lang="hr-HR" dirty="0"/>
              <a:t>" petlji, sustav R ima razvijene i nestandardne petlje koje su izrađene kako bi radile ponavljajuće stvari u specifičnim </a:t>
            </a:r>
            <a:r>
              <a:rPr lang="hr-HR" dirty="0" smtClean="0"/>
              <a:t>slučajevima:</a:t>
            </a:r>
          </a:p>
          <a:p>
            <a:endParaRPr lang="hr-H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r>
              <a:rPr lang="hr-HR" dirty="0" smtClean="0"/>
              <a:t>()</a:t>
            </a:r>
          </a:p>
          <a:p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lapply</a:t>
            </a:r>
            <a:r>
              <a:rPr lang="hr-HR" dirty="0" smtClean="0"/>
              <a:t>()</a:t>
            </a:r>
          </a:p>
          <a:p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hr-HR" dirty="0" smtClean="0"/>
              <a:t>()</a:t>
            </a:r>
          </a:p>
          <a:p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tapply</a:t>
            </a:r>
            <a:r>
              <a:rPr lang="hr-HR" dirty="0" smtClean="0"/>
              <a:t>()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438121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 algn="l" defTabSz="385743" rtl="0">
              <a:lnSpc>
                <a:spcPct val="90000"/>
              </a:lnSpc>
              <a:spcBef>
                <a:spcPct val="0"/>
              </a:spcBef>
            </a:pPr>
            <a:r>
              <a:rPr lang="hr-HR" sz="1523" b="1" dirty="0">
                <a:solidFill>
                  <a:srgbClr val="C00000"/>
                </a:solidFill>
              </a:rPr>
              <a:t>Prednosti sustava R</a:t>
            </a:r>
            <a:r>
              <a:rPr lang="hr-HR" b="1" dirty="0">
                <a:solidFill>
                  <a:srgbClr val="C00000"/>
                </a:solidFill>
              </a:rPr>
              <a:t/>
            </a:r>
            <a:br>
              <a:rPr lang="hr-HR" b="1" dirty="0">
                <a:solidFill>
                  <a:srgbClr val="C00000"/>
                </a:solidFill>
              </a:rPr>
            </a:br>
            <a:endParaRPr lang="hr-HR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endParaRPr lang="hr-HR" dirty="0"/>
          </a:p>
          <a:p>
            <a:pPr lvl="0"/>
            <a:r>
              <a:rPr lang="hr-HR" dirty="0"/>
              <a:t>Ima izuzetnu mogućnost izmjene podataka s drugim programima kao što su datoteke formata MS Excel, </a:t>
            </a:r>
            <a:r>
              <a:rPr lang="hr-HR" dirty="0" err="1"/>
              <a:t>text</a:t>
            </a:r>
            <a:r>
              <a:rPr lang="hr-HR" dirty="0"/>
              <a:t>, SAS, </a:t>
            </a:r>
            <a:r>
              <a:rPr lang="hr-HR" dirty="0" err="1"/>
              <a:t>dataoteke</a:t>
            </a:r>
            <a:r>
              <a:rPr lang="hr-HR" dirty="0"/>
              <a:t> s definiranim razdvajanjima (npr. CSV). </a:t>
            </a:r>
            <a:r>
              <a:rPr lang="hr-HR" dirty="0" smtClean="0"/>
              <a:t>Pristup </a:t>
            </a:r>
            <a:r>
              <a:rPr lang="hr-HR" dirty="0"/>
              <a:t>bazama podataka kao što su Oracle i Access putem ODBC pristupa bazama SQL upitima (paket "RODBC").</a:t>
            </a:r>
          </a:p>
          <a:p>
            <a:pPr lvl="0"/>
            <a:r>
              <a:rPr lang="hr-HR" dirty="0"/>
              <a:t>Postoji vrlo dobra tehnička dokumentacija i velik broj udžbenika koje pripremaju sami korisnici. Također, postoji i velik broj knjiga koje objašnjavaju kako provesti pojedine vrste analiza koristeći sustav R.</a:t>
            </a:r>
          </a:p>
          <a:p>
            <a:pPr lvl="0"/>
            <a:r>
              <a:rPr lang="hr-HR" dirty="0"/>
              <a:t>Svaki korak u analizi je sačuvan i </a:t>
            </a:r>
            <a:r>
              <a:rPr lang="hr-HR" dirty="0" smtClean="0"/>
              <a:t>kao </a:t>
            </a:r>
            <a:r>
              <a:rPr lang="hr-HR" dirty="0"/>
              <a:t>povijest (.</a:t>
            </a:r>
            <a:r>
              <a:rPr lang="hr-HR" dirty="0" err="1"/>
              <a:t>Rhistory</a:t>
            </a:r>
            <a:r>
              <a:rPr lang="hr-HR" dirty="0"/>
              <a:t> datoteka) može se naknadno koristiti u novim analizama ili kao dokumentacija postojećoj.</a:t>
            </a:r>
          </a:p>
          <a:p>
            <a:pPr lvl="0"/>
            <a:r>
              <a:rPr lang="hr-HR" dirty="0"/>
              <a:t>Radi svoje organizacije potiče kritičko razmišljanje tijekom provedbe analize, za razliku od čestog poticanja izvršavanja analiza pritiskom na jednu tipku.</a:t>
            </a:r>
          </a:p>
          <a:p>
            <a:pPr marL="0" indent="0">
              <a:buNone/>
            </a:pP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36160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Funkcija </a:t>
            </a:r>
            <a:r>
              <a:rPr lang="hr-HR" dirty="0" err="1" smtClean="0"/>
              <a:t>apply</a:t>
            </a:r>
            <a:r>
              <a:rPr lang="hr-HR" dirty="0" smtClean="0"/>
              <a:t>()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r-HR" dirty="0"/>
              <a:t>Ovo je funkcija koja provodi drugu zadanu funkciju na zadanim marginama (redak ili stupac) matrice ili polja.</a:t>
            </a:r>
          </a:p>
          <a:p>
            <a:pPr marL="0" indent="0" algn="ctr">
              <a:buNone/>
            </a:pPr>
            <a:endParaRPr lang="hr-HR" i="1" dirty="0" smtClean="0"/>
          </a:p>
          <a:p>
            <a:pPr marL="0" indent="0" algn="ctr">
              <a:buNone/>
            </a:pPr>
            <a:r>
              <a:rPr lang="hr-HR" i="1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r>
              <a:rPr lang="hr-HR" i="1" dirty="0" smtClean="0"/>
              <a:t>(X</a:t>
            </a:r>
            <a:r>
              <a:rPr lang="hr-HR" i="1" dirty="0"/>
              <a:t>, MARGIN, FUN, </a:t>
            </a:r>
            <a:r>
              <a:rPr lang="hr-HR" i="1" dirty="0" smtClean="0"/>
              <a:t>...)</a:t>
            </a:r>
          </a:p>
          <a:p>
            <a:endParaRPr lang="hr-HR" i="1" dirty="0" smtClean="0"/>
          </a:p>
          <a:p>
            <a:pPr marL="0" indent="0">
              <a:buNone/>
            </a:pPr>
            <a:r>
              <a:rPr lang="hr-HR" dirty="0"/>
              <a:t>sredine po kolonama</a:t>
            </a:r>
            <a:endParaRPr lang="hr-HR" b="1" dirty="0"/>
          </a:p>
          <a:p>
            <a:pPr marL="0" indent="0">
              <a:buNone/>
            </a:pPr>
            <a:endParaRPr lang="hr-HR" i="1" dirty="0"/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r>
              <a:rPr lang="hr-HR" dirty="0"/>
              <a:t>(moji_podaci2, 2, </a:t>
            </a:r>
            <a:r>
              <a:rPr lang="hr-HR" dirty="0" err="1"/>
              <a:t>mean</a:t>
            </a:r>
            <a:r>
              <a:rPr lang="hr-HR" dirty="0"/>
              <a:t>) </a:t>
            </a:r>
            <a:endParaRPr lang="hr-HR" dirty="0" smtClean="0"/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r>
              <a:rPr lang="hr-HR" dirty="0"/>
              <a:t>sredine po redcima</a:t>
            </a:r>
            <a:endParaRPr lang="hr-HR" b="1" dirty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r>
              <a:rPr lang="hr-HR" dirty="0" smtClean="0"/>
              <a:t>(moji_podaci2</a:t>
            </a:r>
            <a:r>
              <a:rPr lang="hr-HR" dirty="0"/>
              <a:t>, 1, </a:t>
            </a:r>
            <a:r>
              <a:rPr lang="hr-HR" dirty="0" err="1"/>
              <a:t>mean</a:t>
            </a:r>
            <a:r>
              <a:rPr lang="hr-HR" dirty="0"/>
              <a:t>) 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4666536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Funkcija </a:t>
            </a:r>
            <a:r>
              <a:rPr lang="hr-HR" dirty="0" err="1"/>
              <a:t>lapply</a:t>
            </a:r>
            <a:r>
              <a:rPr lang="hr-HR" dirty="0" smtClean="0"/>
              <a:t>()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r>
              <a:rPr lang="hr-HR" dirty="0" smtClean="0"/>
              <a:t>Ovo </a:t>
            </a:r>
            <a:r>
              <a:rPr lang="hr-HR" dirty="0"/>
              <a:t>je funkcija koja primjenjuje zadanu funkciju na svaki element popisa. Rezultat funkcije je popis.</a:t>
            </a:r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/>
              <a:t>numerička_lista</a:t>
            </a:r>
            <a:r>
              <a:rPr lang="hr-HR" dirty="0"/>
              <a:t> &lt;-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hr-HR" dirty="0"/>
              <a:t>(ime1 = 1:5, </a:t>
            </a:r>
            <a:r>
              <a:rPr lang="hr-HR" dirty="0" smtClean="0"/>
              <a:t>ime2 </a:t>
            </a:r>
            <a:r>
              <a:rPr lang="hr-HR" dirty="0"/>
              <a:t>=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hr-HR" dirty="0"/>
              <a:t>(10))</a:t>
            </a:r>
            <a:endParaRPr lang="hr-HR" b="1" dirty="0"/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lapply</a:t>
            </a:r>
            <a:r>
              <a:rPr lang="hr-HR" dirty="0"/>
              <a:t>(</a:t>
            </a:r>
            <a:r>
              <a:rPr lang="hr-HR" dirty="0" err="1"/>
              <a:t>numerička_lista</a:t>
            </a:r>
            <a:r>
              <a:rPr lang="hr-HR" dirty="0"/>
              <a:t>,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hr-HR" dirty="0"/>
              <a:t>)</a:t>
            </a: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319797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Funkcija </a:t>
            </a:r>
            <a:r>
              <a:rPr lang="hr-HR" dirty="0" err="1"/>
              <a:t>sapply</a:t>
            </a:r>
            <a:r>
              <a:rPr lang="hr-HR" dirty="0"/>
              <a:t>()</a:t>
            </a:r>
            <a:br>
              <a:rPr lang="hr-HR" dirty="0"/>
            </a:b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r>
              <a:rPr lang="hr-HR" dirty="0" smtClean="0"/>
              <a:t>Ova </a:t>
            </a:r>
            <a:r>
              <a:rPr lang="hr-HR" dirty="0"/>
              <a:t>je funkcija slična funkciji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lapply</a:t>
            </a:r>
            <a:r>
              <a:rPr lang="hr-HR" dirty="0"/>
              <a:t>() s razlikom da rezultat pokušava strukturirati u jednostavniji oblik ako je to moguće.</a:t>
            </a:r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hr-HR" dirty="0"/>
              <a:t>(</a:t>
            </a:r>
            <a:r>
              <a:rPr lang="hr-HR" dirty="0" err="1"/>
              <a:t>numerička_lista</a:t>
            </a:r>
            <a:r>
              <a:rPr lang="hr-HR" dirty="0"/>
              <a:t>, </a:t>
            </a:r>
            <a:r>
              <a:rPr lang="hr-HR" dirty="0" err="1"/>
              <a:t>max</a:t>
            </a:r>
            <a:r>
              <a:rPr lang="hr-HR" dirty="0"/>
              <a:t>)</a:t>
            </a: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982151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Funkcija </a:t>
            </a:r>
            <a:r>
              <a:rPr lang="hr-HR" dirty="0" err="1"/>
              <a:t>tapply</a:t>
            </a:r>
            <a:r>
              <a:rPr lang="hr-HR" dirty="0" smtClean="0"/>
              <a:t>()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Ovo </a:t>
            </a:r>
            <a:r>
              <a:rPr lang="hr-HR" dirty="0"/>
              <a:t>je funkcija koja radi određeni proces na selekciji vektora te na poljima s promjenjivim duljinama. Grupiranje unutar petlje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tapply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dirty="0"/>
              <a:t>definira se faktorskom varijablom.</a:t>
            </a:r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hr-HR" dirty="0"/>
              <a:t>(1</a:t>
            </a:r>
            <a:r>
              <a:rPr lang="hr-HR" dirty="0" smtClean="0"/>
              <a:t>) </a:t>
            </a:r>
            <a:r>
              <a:rPr lang="hr-HR" dirty="0"/>
              <a:t>#</a:t>
            </a:r>
            <a:r>
              <a:rPr lang="hr-HR" dirty="0" err="1"/>
              <a:t>reproducibilan</a:t>
            </a:r>
            <a:r>
              <a:rPr lang="hr-HR" dirty="0"/>
              <a:t> primjer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/>
              <a:t>podaci &lt;-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hr-HR" dirty="0"/>
              <a:t>(osoba = 1:100,tlak = </a:t>
            </a:r>
            <a:r>
              <a:rPr lang="hr-HR" dirty="0" err="1"/>
              <a:t>rnorm</a:t>
            </a:r>
            <a:r>
              <a:rPr lang="hr-HR" dirty="0"/>
              <a:t>(100, </a:t>
            </a:r>
            <a:r>
              <a:rPr lang="hr-HR" dirty="0" err="1"/>
              <a:t>mean</a:t>
            </a:r>
            <a:r>
              <a:rPr lang="hr-HR" dirty="0"/>
              <a:t> = 120, </a:t>
            </a:r>
            <a:r>
              <a:rPr lang="hr-HR" dirty="0" err="1"/>
              <a:t>sd</a:t>
            </a:r>
            <a:r>
              <a:rPr lang="hr-HR" dirty="0"/>
              <a:t> = 80), tretman = </a:t>
            </a:r>
            <a:r>
              <a:rPr lang="hr-HR" dirty="0" err="1"/>
              <a:t>gl</a:t>
            </a:r>
            <a:r>
              <a:rPr lang="hr-HR" dirty="0"/>
              <a:t>(2, 50, </a:t>
            </a:r>
            <a:r>
              <a:rPr lang="hr-HR" dirty="0" err="1"/>
              <a:t>labels</a:t>
            </a:r>
            <a:r>
              <a:rPr lang="hr-HR" dirty="0"/>
              <a:t> = c("Tretman", "Kontrola")))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  <a:r>
              <a:rPr lang="hr-HR" dirty="0"/>
              <a:t>(podaci)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</a:t>
            </a:r>
            <a:r>
              <a:rPr lang="hr-HR" dirty="0" smtClean="0"/>
              <a:t>(podaci)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tapply</a:t>
            </a:r>
            <a:r>
              <a:rPr lang="hr-HR" dirty="0"/>
              <a:t>(</a:t>
            </a:r>
            <a:r>
              <a:rPr lang="hr-HR" dirty="0" err="1"/>
              <a:t>podaci$tlak</a:t>
            </a:r>
            <a:r>
              <a:rPr lang="hr-HR" dirty="0"/>
              <a:t>, </a:t>
            </a:r>
            <a:r>
              <a:rPr lang="hr-HR" dirty="0" err="1"/>
              <a:t>podaci$tretman</a:t>
            </a:r>
            <a:r>
              <a:rPr lang="hr-HR" dirty="0"/>
              <a:t>, </a:t>
            </a:r>
            <a:r>
              <a:rPr lang="hr-HR" dirty="0" err="1"/>
              <a:t>mean</a:t>
            </a:r>
            <a:r>
              <a:rPr lang="hr-HR" dirty="0"/>
              <a:t>)</a:t>
            </a: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1173701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Dodatne funkcije za početak rada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r-HR" dirty="0"/>
              <a:t>Pregled dostupnih mogućnosti sustava:</a:t>
            </a:r>
          </a:p>
          <a:p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  <a:r>
              <a:rPr lang="hr-HR" dirty="0"/>
              <a:t>(</a:t>
            </a:r>
            <a:r>
              <a:rPr lang="hr-HR" dirty="0" err="1"/>
              <a:t>options</a:t>
            </a:r>
            <a:r>
              <a:rPr lang="hr-HR" dirty="0"/>
              <a:t>)</a:t>
            </a:r>
          </a:p>
          <a:p>
            <a:r>
              <a:rPr lang="hr-HR" dirty="0"/>
              <a:t>Pregled trenutnih postavki mogućnosti sustava:</a:t>
            </a:r>
          </a:p>
          <a:p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</a:t>
            </a:r>
            <a:r>
              <a:rPr lang="hr-HR" dirty="0"/>
              <a:t>()</a:t>
            </a:r>
          </a:p>
          <a:p>
            <a:r>
              <a:rPr lang="hr-HR" dirty="0"/>
              <a:t>Namještanje formata brojeva pri ispisu – tri decimale:</a:t>
            </a:r>
          </a:p>
          <a:p>
            <a:r>
              <a:rPr lang="hr-HR" b="1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</a:t>
            </a:r>
            <a:r>
              <a:rPr lang="hr-HR" dirty="0"/>
              <a:t>(</a:t>
            </a:r>
            <a:r>
              <a:rPr lang="hr-HR" dirty="0" err="1"/>
              <a:t>digits</a:t>
            </a:r>
            <a:r>
              <a:rPr lang="hr-HR" dirty="0"/>
              <a:t>=3)</a:t>
            </a:r>
          </a:p>
          <a:p>
            <a:r>
              <a:rPr lang="hr-HR" dirty="0"/>
              <a:t>Listanje svih datoteka u radnom direktoriju:</a:t>
            </a:r>
          </a:p>
          <a:p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hr-HR" dirty="0"/>
              <a:t>()</a:t>
            </a:r>
          </a:p>
          <a:p>
            <a:r>
              <a:rPr lang="hr-HR" dirty="0"/>
              <a:t>ili</a:t>
            </a:r>
          </a:p>
          <a:p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list.files</a:t>
            </a:r>
            <a:r>
              <a:rPr lang="hr-HR" dirty="0" smtClean="0"/>
              <a:t>()</a:t>
            </a:r>
          </a:p>
          <a:p>
            <a:r>
              <a:rPr lang="hr-HR" dirty="0"/>
              <a:t>Pregled posljednjih 25 naredbi:</a:t>
            </a:r>
          </a:p>
          <a:p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history</a:t>
            </a:r>
            <a:r>
              <a:rPr lang="hr-HR" dirty="0"/>
              <a:t>()</a:t>
            </a: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4720875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Dodatne funkcije za početak </a:t>
            </a:r>
            <a:r>
              <a:rPr lang="hr-HR" dirty="0" smtClean="0"/>
              <a:t>rada, nastavak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r-HR" dirty="0"/>
              <a:t>Pohranjivanje tijeka naredbi u datoteku (.</a:t>
            </a:r>
            <a:r>
              <a:rPr lang="hr-HR" dirty="0" err="1"/>
              <a:t>Rhistory</a:t>
            </a:r>
            <a:r>
              <a:rPr lang="hr-HR" dirty="0"/>
              <a:t> format):</a:t>
            </a:r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savehistory</a:t>
            </a:r>
            <a:r>
              <a:rPr lang="hr-HR" dirty="0"/>
              <a:t>(file="</a:t>
            </a:r>
            <a:r>
              <a:rPr lang="hr-HR" dirty="0" err="1"/>
              <a:t>moja_povijest.Rhistory</a:t>
            </a:r>
            <a:r>
              <a:rPr lang="hr-HR" dirty="0"/>
              <a:t>")</a:t>
            </a:r>
            <a:endParaRPr lang="hr-HR" b="1" dirty="0"/>
          </a:p>
          <a:p>
            <a:r>
              <a:rPr lang="hr-HR" dirty="0"/>
              <a:t>Unos tijeka naredbi u sustav (.</a:t>
            </a:r>
            <a:r>
              <a:rPr lang="hr-HR" dirty="0" err="1"/>
              <a:t>Rhistory</a:t>
            </a:r>
            <a:r>
              <a:rPr lang="hr-HR" dirty="0"/>
              <a:t> format):</a:t>
            </a:r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loadhistory</a:t>
            </a:r>
            <a:r>
              <a:rPr lang="hr-HR" dirty="0"/>
              <a:t>(file="</a:t>
            </a:r>
            <a:r>
              <a:rPr lang="hr-HR" dirty="0" err="1"/>
              <a:t>moja_povijest.Rhistory</a:t>
            </a:r>
            <a:r>
              <a:rPr lang="hr-HR" dirty="0"/>
              <a:t>")</a:t>
            </a:r>
            <a:endParaRPr lang="hr-HR" b="1" dirty="0"/>
          </a:p>
          <a:p>
            <a:r>
              <a:rPr lang="hr-HR" dirty="0"/>
              <a:t>Spremanje cjelokupnog radnog prostora (.</a:t>
            </a:r>
            <a:r>
              <a:rPr lang="hr-HR" dirty="0" err="1"/>
              <a:t>Rdata</a:t>
            </a:r>
            <a:r>
              <a:rPr lang="hr-HR" dirty="0"/>
              <a:t> format):</a:t>
            </a:r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save.image</a:t>
            </a:r>
            <a:r>
              <a:rPr lang="hr-HR" dirty="0"/>
              <a:t>("</a:t>
            </a:r>
            <a:r>
              <a:rPr lang="hr-HR" dirty="0" err="1"/>
              <a:t>moj_radni_prostor.RData</a:t>
            </a:r>
            <a:r>
              <a:rPr lang="hr-HR" dirty="0"/>
              <a:t>")</a:t>
            </a:r>
            <a:endParaRPr lang="hr-HR" b="1" dirty="0"/>
          </a:p>
          <a:p>
            <a:r>
              <a:rPr lang="hr-HR" dirty="0"/>
              <a:t>Učitavanje radnog prostora u sustav:</a:t>
            </a:r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</a:t>
            </a:r>
            <a:r>
              <a:rPr lang="hr-HR" dirty="0"/>
              <a:t>("</a:t>
            </a:r>
            <a:r>
              <a:rPr lang="hr-HR" dirty="0" err="1"/>
              <a:t>moj_radni_prostor.RData</a:t>
            </a:r>
            <a:r>
              <a:rPr lang="hr-HR" dirty="0"/>
              <a:t>")</a:t>
            </a:r>
            <a:endParaRPr lang="hr-HR" b="1" dirty="0"/>
          </a:p>
          <a:p>
            <a:r>
              <a:rPr lang="hr-HR" dirty="0"/>
              <a:t>Spremanje određenog objekta u datoteku (na primjer tekstnu datoteku):</a:t>
            </a:r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write.table</a:t>
            </a:r>
            <a:r>
              <a:rPr lang="hr-HR" dirty="0"/>
              <a:t>(objekt, file = "</a:t>
            </a:r>
            <a:r>
              <a:rPr lang="hr-HR" dirty="0" err="1"/>
              <a:t>ime_datoteke</a:t>
            </a:r>
            <a:r>
              <a:rPr lang="hr-HR" dirty="0"/>
              <a:t>")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write.table</a:t>
            </a:r>
            <a:r>
              <a:rPr lang="hr-HR" dirty="0"/>
              <a:t>(</a:t>
            </a:r>
            <a:r>
              <a:rPr lang="hr-HR" dirty="0" err="1"/>
              <a:t>mydata</a:t>
            </a:r>
            <a:r>
              <a:rPr lang="hr-HR" dirty="0"/>
              <a:t>, "c:/podaci.txt", </a:t>
            </a:r>
            <a:r>
              <a:rPr lang="hr-HR" dirty="0" err="1"/>
              <a:t>sep</a:t>
            </a:r>
            <a:r>
              <a:rPr lang="hr-HR" dirty="0"/>
              <a:t>="\t") #za </a:t>
            </a:r>
            <a:r>
              <a:rPr lang="hr-HR" dirty="0" err="1"/>
              <a:t>windows</a:t>
            </a:r>
            <a:r>
              <a:rPr lang="hr-HR" dirty="0"/>
              <a:t> definiranje kraja retka</a:t>
            </a: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502658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Dodatne funkcije za početak </a:t>
            </a:r>
            <a:r>
              <a:rPr lang="hr-HR" dirty="0" smtClean="0"/>
              <a:t>rada, nastavak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hr-HR" dirty="0"/>
              <a:t>(</a:t>
            </a:r>
            <a:r>
              <a:rPr lang="hr-HR" dirty="0" err="1"/>
              <a:t>object</a:t>
            </a:r>
            <a:r>
              <a:rPr lang="hr-HR" dirty="0"/>
              <a:t> </a:t>
            </a:r>
            <a:r>
              <a:rPr lang="hr-HR" dirty="0" err="1"/>
              <a:t>list,file</a:t>
            </a:r>
            <a:r>
              <a:rPr lang="hr-HR" dirty="0"/>
              <a:t>="</a:t>
            </a:r>
            <a:r>
              <a:rPr lang="hr-HR" dirty="0" err="1"/>
              <a:t>moj_radni_prostor_dio.RData</a:t>
            </a:r>
            <a:r>
              <a:rPr lang="hr-HR" dirty="0"/>
              <a:t>")</a:t>
            </a:r>
            <a:endParaRPr lang="hr-HR" b="1" dirty="0"/>
          </a:p>
          <a:p>
            <a:r>
              <a:rPr lang="hr-HR" dirty="0"/>
              <a:t>Brisanje objekta iz radnog prostora:</a:t>
            </a:r>
          </a:p>
          <a:p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hr-HR" dirty="0"/>
              <a:t>(ime objekta)</a:t>
            </a:r>
            <a:endParaRPr lang="hr-HR" b="1" dirty="0"/>
          </a:p>
          <a:p>
            <a:r>
              <a:rPr lang="hr-HR" dirty="0"/>
              <a:t>Brisanje svih objekata iz radnog prostora:</a:t>
            </a:r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hr-HR" dirty="0"/>
              <a:t>(list=</a:t>
            </a:r>
            <a:r>
              <a:rPr lang="hr-HR" dirty="0" err="1"/>
              <a:t>ls</a:t>
            </a:r>
            <a:r>
              <a:rPr lang="hr-HR" dirty="0"/>
              <a:t>())</a:t>
            </a:r>
            <a:endParaRPr lang="hr-HR" b="1" dirty="0"/>
          </a:p>
          <a:p>
            <a:r>
              <a:rPr lang="hr-HR" dirty="0"/>
              <a:t>Brisanje određenog objekta ili njegovog dijela:</a:t>
            </a:r>
          </a:p>
          <a:p>
            <a:r>
              <a:rPr lang="hr-HR" dirty="0"/>
              <a:t>&gt;ime objekta &lt;- NULL</a:t>
            </a:r>
            <a:endParaRPr lang="hr-HR" b="1" dirty="0"/>
          </a:p>
          <a:p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</a:t>
            </a:r>
            <a:r>
              <a:rPr lang="hr-HR" dirty="0"/>
              <a:t>("</a:t>
            </a:r>
            <a:r>
              <a:rPr lang="hr-HR" dirty="0" err="1"/>
              <a:t>moja_datoteka.RData</a:t>
            </a:r>
            <a:r>
              <a:rPr lang="hr-HR" dirty="0"/>
              <a:t>")</a:t>
            </a:r>
          </a:p>
          <a:p>
            <a:r>
              <a:rPr lang="hr-HR" dirty="0"/>
              <a:t>Izlaz iz konzole sustava R (korisnik je u tom trenutku upozoren na snimanje radnog prostora):</a:t>
            </a:r>
          </a:p>
          <a:p>
            <a:r>
              <a:rPr lang="hr-HR" dirty="0"/>
              <a:t>&gt;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hr-HR" dirty="0"/>
              <a:t>()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20997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Grafički sustavi u R-u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1050" dirty="0"/>
              <a:t>Grafika osnovnog sustava (</a:t>
            </a:r>
            <a:r>
              <a:rPr lang="hr-HR" sz="1050" dirty="0" err="1"/>
              <a:t>eng</a:t>
            </a:r>
            <a:r>
              <a:rPr lang="hr-HR" sz="1050" dirty="0"/>
              <a:t>. base) - Osnovni (</a:t>
            </a:r>
            <a:r>
              <a:rPr lang="hr-HR" sz="1050" dirty="0" err="1"/>
              <a:t>eng</a:t>
            </a:r>
            <a:r>
              <a:rPr lang="hr-HR" sz="1050" dirty="0"/>
              <a:t>. </a:t>
            </a:r>
            <a:r>
              <a:rPr lang="hr-HR" sz="1050" i="1" dirty="0"/>
              <a:t>base</a:t>
            </a:r>
            <a:r>
              <a:rPr lang="hr-HR" sz="1050" dirty="0"/>
              <a:t>) grafički sustav omogućava određivanje velikog broja parametara na grafu. Popis svih parametara može se pronaći putem upita ?par() ili </a:t>
            </a:r>
            <a:r>
              <a:rPr lang="hr-HR" sz="1050" dirty="0" err="1"/>
              <a:t>help</a:t>
            </a:r>
            <a:r>
              <a:rPr lang="hr-HR" sz="1050" dirty="0"/>
              <a:t>(par)</a:t>
            </a:r>
          </a:p>
          <a:p>
            <a:pPr lvl="1"/>
            <a:endParaRPr lang="hr-HR" sz="881" dirty="0"/>
          </a:p>
          <a:p>
            <a:pPr lvl="1"/>
            <a:r>
              <a:rPr lang="hr-HR" sz="881" dirty="0"/>
              <a:t>određujemo područje crtanja</a:t>
            </a:r>
          </a:p>
          <a:p>
            <a:pPr lvl="1"/>
            <a:r>
              <a:rPr lang="hr-HR" sz="881" dirty="0"/>
              <a:t>dodajemo (funkcija </a:t>
            </a:r>
            <a:r>
              <a:rPr lang="hr-HR" sz="881" dirty="0" err="1"/>
              <a:t>add</a:t>
            </a:r>
            <a:r>
              <a:rPr lang="hr-HR" sz="881" dirty="0"/>
              <a:t>() ) različite dijelove grafike (točke, crte, anotaciju, legendu, naslove te grafičke osi – ova funkcija uglavnom prati misaoni proces stvaranja slike.</a:t>
            </a:r>
          </a:p>
          <a:p>
            <a:pPr lvl="1"/>
            <a:endParaRPr lang="hr-HR" sz="871" b="1" dirty="0"/>
          </a:p>
          <a:p>
            <a:pPr marL="96436" lvl="1">
              <a:spcBef>
                <a:spcPts val="422"/>
              </a:spcBef>
            </a:pPr>
            <a:r>
              <a:rPr lang="hr-HR" sz="1050" dirty="0"/>
              <a:t>Grafika na mreži (</a:t>
            </a:r>
            <a:r>
              <a:rPr lang="hr-HR" sz="1050" dirty="0" err="1"/>
              <a:t>eng</a:t>
            </a:r>
            <a:r>
              <a:rPr lang="hr-HR" sz="1050" dirty="0"/>
              <a:t>. </a:t>
            </a:r>
            <a:r>
              <a:rPr lang="hr-HR" sz="1050" dirty="0" err="1"/>
              <a:t>lattice</a:t>
            </a:r>
            <a:r>
              <a:rPr lang="hr-HR" sz="1050" dirty="0"/>
              <a:t>)</a:t>
            </a:r>
          </a:p>
          <a:p>
            <a:pPr lvl="1"/>
            <a:r>
              <a:rPr lang="hr-HR" sz="881" dirty="0"/>
              <a:t>Grafika </a:t>
            </a:r>
            <a:r>
              <a:rPr lang="hr-HR" sz="881" dirty="0" err="1"/>
              <a:t>lattice</a:t>
            </a:r>
            <a:r>
              <a:rPr lang="hr-HR" sz="881" dirty="0"/>
              <a:t>, za razliku od base, sve što smo zadali u naredbi pohranjuje u objekt klase </a:t>
            </a:r>
            <a:r>
              <a:rPr lang="hr-HR" sz="881" dirty="0" err="1"/>
              <a:t>trellis</a:t>
            </a:r>
            <a:r>
              <a:rPr lang="hr-HR" sz="881" dirty="0"/>
              <a:t> i u kasnije crta pripremljeni objekt.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86019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Base grafika, primjer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Parametar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hr-HR" dirty="0" smtClean="0"/>
              <a:t>() </a:t>
            </a:r>
            <a:r>
              <a:rPr lang="hr-HR" dirty="0" err="1" smtClean="0"/>
              <a:t>nadodaje</a:t>
            </a:r>
            <a:r>
              <a:rPr lang="hr-HR" dirty="0" smtClean="0"/>
              <a:t> elemente grafike na započet crtež. </a:t>
            </a:r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/>
              <a:t>x&lt;-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hr-HR" dirty="0"/>
              <a:t>(500)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&gt;y &lt;-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hr-HR" dirty="0"/>
              <a:t>(500)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hr-HR" dirty="0"/>
              <a:t>(</a:t>
            </a:r>
            <a:r>
              <a:rPr lang="hr-HR" dirty="0" err="1"/>
              <a:t>x,y</a:t>
            </a:r>
            <a:r>
              <a:rPr lang="hr-HR" dirty="0"/>
              <a:t>) </a:t>
            </a:r>
            <a:r>
              <a:rPr lang="hr-HR" dirty="0" smtClean="0"/>
              <a:t> # x </a:t>
            </a:r>
            <a:r>
              <a:rPr lang="hr-HR" dirty="0"/>
              <a:t>predstavlja vrijednosti x koordinate; y – y koordinate;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hr-HR" dirty="0"/>
              <a:t>(</a:t>
            </a:r>
            <a:r>
              <a:rPr lang="hr-HR" dirty="0" err="1"/>
              <a:t>main</a:t>
            </a:r>
            <a:r>
              <a:rPr lang="hr-HR" dirty="0"/>
              <a:t>="Slučajni x i y plot</a:t>
            </a:r>
            <a:r>
              <a:rPr lang="hr-HR" dirty="0" smtClean="0"/>
              <a:t>") # naslov</a:t>
            </a:r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hr-HR" dirty="0" smtClean="0"/>
              <a:t>(„tekst”, </a:t>
            </a:r>
            <a:r>
              <a:rPr lang="hr-HR" dirty="0" err="1" smtClean="0"/>
              <a:t>add</a:t>
            </a:r>
            <a:r>
              <a:rPr lang="hr-HR" dirty="0" smtClean="0"/>
              <a:t>=T)</a:t>
            </a:r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hr-HR" dirty="0" smtClean="0"/>
              <a:t>(„</a:t>
            </a:r>
            <a:r>
              <a:rPr lang="hr-HR" dirty="0" err="1" smtClean="0"/>
              <a:t>koordinate_objekta</a:t>
            </a:r>
            <a:r>
              <a:rPr lang="hr-HR" dirty="0" smtClean="0"/>
              <a:t>”, </a:t>
            </a:r>
            <a:r>
              <a:rPr lang="hr-HR" dirty="0" err="1" smtClean="0"/>
              <a:t>add</a:t>
            </a:r>
            <a:r>
              <a:rPr lang="hr-HR" dirty="0" smtClean="0"/>
              <a:t>=T)</a:t>
            </a:r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</a:t>
            </a:r>
            <a:r>
              <a:rPr lang="hr-HR" dirty="0" smtClean="0"/>
              <a:t>()</a:t>
            </a:r>
          </a:p>
          <a:p>
            <a:pPr marL="0" indent="0">
              <a:buNone/>
            </a:pPr>
            <a:r>
              <a:rPr lang="hr-H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hr-HR" dirty="0"/>
              <a:t>()</a:t>
            </a:r>
            <a:endParaRPr lang="hr-H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legend</a:t>
            </a:r>
            <a:r>
              <a:rPr lang="hr-HR" dirty="0" smtClean="0"/>
              <a:t>()…</a:t>
            </a:r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85799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Grafički parametri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hr-HR" dirty="0"/>
              <a:t>Globalni grafički parametri utjecat će na izglede svih grafova koji se izrađuju tijekom jedne seanse, a određuju se funkcijom </a:t>
            </a:r>
            <a:endParaRPr lang="hr-HR" dirty="0" smtClean="0"/>
          </a:p>
          <a:p>
            <a:r>
              <a:rPr lang="hr-HR" dirty="0" smtClean="0"/>
              <a:t>U </a:t>
            </a:r>
            <a:r>
              <a:rPr lang="hr-HR" dirty="0"/>
              <a:t>samom pozivu nekog grafa moguće je neku od ovih mogućnosti promijeniti:</a:t>
            </a:r>
          </a:p>
          <a:p>
            <a:pPr lvl="0"/>
            <a:r>
              <a:rPr lang="hr-HR" b="1" dirty="0" err="1"/>
              <a:t>pch</a:t>
            </a:r>
            <a:r>
              <a:rPr lang="hr-HR" dirty="0"/>
              <a:t> – vrsta simbola – automatski crta otvoreni krug</a:t>
            </a:r>
          </a:p>
          <a:p>
            <a:pPr lvl="0"/>
            <a:r>
              <a:rPr lang="hr-HR" b="1" dirty="0" err="1" smtClean="0"/>
              <a:t>lty</a:t>
            </a:r>
            <a:r>
              <a:rPr lang="hr-HR" dirty="0" smtClean="0"/>
              <a:t> </a:t>
            </a:r>
            <a:r>
              <a:rPr lang="hr-HR" dirty="0"/>
              <a:t>– vrsta crte</a:t>
            </a:r>
          </a:p>
          <a:p>
            <a:pPr lvl="0"/>
            <a:r>
              <a:rPr lang="hr-HR" b="1" dirty="0" err="1"/>
              <a:t>lwd</a:t>
            </a:r>
            <a:r>
              <a:rPr lang="hr-HR" dirty="0"/>
              <a:t> – debljina crte</a:t>
            </a:r>
          </a:p>
          <a:p>
            <a:pPr lvl="0"/>
            <a:r>
              <a:rPr lang="hr-HR" b="1" dirty="0"/>
              <a:t>col</a:t>
            </a:r>
            <a:r>
              <a:rPr lang="hr-HR" dirty="0"/>
              <a:t> – boje korištene u crtanju (mogu se definirati uz pomoć teksta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string</a:t>
            </a:r>
            <a:r>
              <a:rPr lang="hr-HR" dirty="0"/>
              <a:t>), broja ili </a:t>
            </a:r>
            <a:r>
              <a:rPr lang="hr-HR" dirty="0" err="1"/>
              <a:t>heksadecimalnog</a:t>
            </a:r>
            <a:r>
              <a:rPr lang="hr-HR" dirty="0"/>
              <a:t> broja. Funkcija </a:t>
            </a:r>
            <a:r>
              <a:rPr lang="hr-HR" dirty="0" err="1"/>
              <a:t>colours</a:t>
            </a:r>
            <a:r>
              <a:rPr lang="hr-HR" dirty="0"/>
              <a:t>() daje nam vektor imena boja.</a:t>
            </a:r>
          </a:p>
          <a:p>
            <a:pPr lvl="0"/>
            <a:r>
              <a:rPr lang="hr-HR" b="1" dirty="0"/>
              <a:t>las</a:t>
            </a:r>
            <a:r>
              <a:rPr lang="hr-HR" dirty="0"/>
              <a:t> – orijentacija osi na grafikonu</a:t>
            </a:r>
          </a:p>
          <a:p>
            <a:pPr lvl="0"/>
            <a:r>
              <a:rPr lang="hr-HR" b="1" dirty="0" err="1"/>
              <a:t>bg</a:t>
            </a:r>
            <a:r>
              <a:rPr lang="hr-HR" dirty="0"/>
              <a:t> – boja pozadine</a:t>
            </a:r>
          </a:p>
          <a:p>
            <a:pPr lvl="0"/>
            <a:r>
              <a:rPr lang="hr-HR" b="1" dirty="0"/>
              <a:t>mar</a:t>
            </a:r>
            <a:r>
              <a:rPr lang="hr-HR" dirty="0"/>
              <a:t> – određuje širinu margina brojem linija teksta kao vektor četiri vrijednosti redom: donja, lijeva, gornja i desna margina. Alternativa je </a:t>
            </a:r>
            <a:r>
              <a:rPr lang="hr-HR" dirty="0" err="1"/>
              <a:t>mai</a:t>
            </a:r>
            <a:r>
              <a:rPr lang="hr-HR" dirty="0"/>
              <a:t> koja definira širinu margina u inčima.</a:t>
            </a:r>
          </a:p>
          <a:p>
            <a:pPr lvl="0"/>
            <a:r>
              <a:rPr lang="hr-HR" b="1" dirty="0"/>
              <a:t>oma</a:t>
            </a:r>
            <a:r>
              <a:rPr lang="hr-HR" dirty="0"/>
              <a:t> – vanjske margine – važno jedino kod višestrukih plotova (alternativno </a:t>
            </a:r>
            <a:r>
              <a:rPr lang="hr-HR" dirty="0" err="1"/>
              <a:t>mai</a:t>
            </a:r>
            <a:r>
              <a:rPr lang="hr-HR" dirty="0"/>
              <a:t> u inčima)</a:t>
            </a:r>
          </a:p>
          <a:p>
            <a:pPr lvl="0"/>
            <a:r>
              <a:rPr lang="hr-HR" b="1" dirty="0" err="1"/>
              <a:t>mfrow</a:t>
            </a:r>
            <a:r>
              <a:rPr lang="hr-HR" dirty="0"/>
              <a:t> – broj grafike u jednom retku (popunjava se unutar retka)</a:t>
            </a:r>
          </a:p>
          <a:p>
            <a:pPr lvl="0"/>
            <a:r>
              <a:rPr lang="hr-HR" b="1" dirty="0" err="1"/>
              <a:t>mfcol</a:t>
            </a:r>
            <a:r>
              <a:rPr lang="hr-HR" dirty="0"/>
              <a:t> – broj grafike u jednom stupcu (popunjava se unutar stupca</a:t>
            </a:r>
            <a:r>
              <a:rPr lang="hr-HR" dirty="0" smtClean="0"/>
              <a:t>).</a:t>
            </a:r>
          </a:p>
          <a:p>
            <a:pPr lvl="0"/>
            <a:r>
              <a:rPr lang="hr-HR" dirty="0" smtClean="0"/>
              <a:t>…</a:t>
            </a:r>
            <a:endParaRPr lang="hr-HR" dirty="0"/>
          </a:p>
          <a:p>
            <a:pPr marL="0" indent="0">
              <a:buNone/>
            </a:pP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89491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2" algn="l" defTabSz="385743" rtl="0">
              <a:lnSpc>
                <a:spcPct val="90000"/>
              </a:lnSpc>
              <a:spcBef>
                <a:spcPct val="0"/>
              </a:spcBef>
            </a:pPr>
            <a:r>
              <a:rPr lang="hr-HR" sz="1523" b="1" dirty="0">
                <a:solidFill>
                  <a:srgbClr val="C00000"/>
                </a:solidFill>
              </a:rPr>
              <a:t>Prednosti sustava R</a:t>
            </a:r>
            <a:endParaRPr lang="hr-HR" sz="1523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endParaRPr lang="hr-HR" dirty="0" smtClean="0"/>
          </a:p>
          <a:p>
            <a:pPr lvl="0"/>
            <a:endParaRPr lang="hr-HR" dirty="0"/>
          </a:p>
          <a:p>
            <a:pPr lvl="0"/>
            <a:r>
              <a:rPr lang="hr-HR" dirty="0"/>
              <a:t>U potpunosti je programibilan i u podlozi nosi vrlo sofisticiran jezik – S.</a:t>
            </a:r>
          </a:p>
          <a:p>
            <a:pPr lvl="0"/>
            <a:r>
              <a:rPr lang="hr-HR" dirty="0"/>
              <a:t>Pisanjem skripti i korisničkih funkcija analize se jednostavno automatiziraju. Na taj način je i pojednostavljena priprema korisničkih paketa i njihovo stavljanje zajednici na korištenje i provjeru.</a:t>
            </a:r>
          </a:p>
          <a:p>
            <a:pPr lvl="0"/>
            <a:r>
              <a:rPr lang="hr-HR" dirty="0"/>
              <a:t>Kôd svake funkcije je javan i vidljiv je svaki pojedini korišten algoritam. Uz to, stručnjaci – statističari osiguravaju korektnost ponuđenih funkcija</a:t>
            </a:r>
            <a:r>
              <a:rPr lang="hr-HR" dirty="0" smtClean="0"/>
              <a:t>.</a:t>
            </a:r>
          </a:p>
          <a:p>
            <a:pPr lvl="0"/>
            <a:r>
              <a:rPr lang="hr-HR" dirty="0" smtClean="0"/>
              <a:t>Mogućnost prilagodbe sustava korisniku…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4125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Lattice</a:t>
            </a:r>
            <a:r>
              <a:rPr lang="hr-HR" dirty="0" smtClean="0"/>
              <a:t> grafika, primjer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xyplot</a:t>
            </a:r>
            <a:r>
              <a:rPr lang="hr-HR" dirty="0" smtClean="0"/>
              <a:t>(</a:t>
            </a:r>
            <a:r>
              <a:rPr lang="hr-HR" dirty="0" err="1" smtClean="0"/>
              <a:t>y~x</a:t>
            </a:r>
            <a:r>
              <a:rPr lang="hr-HR" dirty="0" smtClean="0"/>
              <a:t> </a:t>
            </a:r>
            <a:r>
              <a:rPr lang="hr-HR" dirty="0"/>
              <a:t>| </a:t>
            </a:r>
            <a:r>
              <a:rPr lang="hr-HR" dirty="0" err="1"/>
              <a:t>faktor_var</a:t>
            </a:r>
            <a:r>
              <a:rPr lang="hr-HR" dirty="0"/>
              <a:t>,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		panel = </a:t>
            </a:r>
            <a:r>
              <a:rPr lang="hr-HR" dirty="0" err="1"/>
              <a:t>function</a:t>
            </a:r>
            <a:r>
              <a:rPr lang="hr-HR" dirty="0"/>
              <a:t>(</a:t>
            </a:r>
            <a:r>
              <a:rPr lang="hr-HR" dirty="0" err="1"/>
              <a:t>x,y</a:t>
            </a:r>
            <a:r>
              <a:rPr lang="hr-HR" dirty="0"/>
              <a:t>,...){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		</a:t>
            </a:r>
            <a:r>
              <a:rPr lang="hr-HR" dirty="0" err="1"/>
              <a:t>panel.xyplot</a:t>
            </a:r>
            <a:r>
              <a:rPr lang="hr-HR" dirty="0"/>
              <a:t>(</a:t>
            </a:r>
            <a:r>
              <a:rPr lang="hr-HR" dirty="0" err="1"/>
              <a:t>x,y</a:t>
            </a:r>
            <a:r>
              <a:rPr lang="hr-HR" dirty="0"/>
              <a:t>,...)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		</a:t>
            </a:r>
            <a:r>
              <a:rPr lang="hr-HR" dirty="0" err="1" smtClean="0"/>
              <a:t>panel.abline</a:t>
            </a:r>
            <a:r>
              <a:rPr lang="hr-HR" dirty="0" smtClean="0"/>
              <a:t>(h=</a:t>
            </a:r>
            <a:r>
              <a:rPr lang="hr-HR" dirty="0" err="1" smtClean="0"/>
              <a:t>median</a:t>
            </a:r>
            <a:r>
              <a:rPr lang="hr-HR" dirty="0" smtClean="0"/>
              <a:t>(y</a:t>
            </a:r>
            <a:r>
              <a:rPr lang="hr-HR" dirty="0"/>
              <a:t>), </a:t>
            </a:r>
            <a:r>
              <a:rPr lang="hr-HR" dirty="0" err="1"/>
              <a:t>lty</a:t>
            </a:r>
            <a:r>
              <a:rPr lang="hr-HR" dirty="0"/>
              <a:t>=3)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		</a:t>
            </a:r>
            <a:r>
              <a:rPr lang="hr-HR" dirty="0" err="1"/>
              <a:t>panel.lmline</a:t>
            </a:r>
            <a:r>
              <a:rPr lang="hr-HR" dirty="0"/>
              <a:t>(</a:t>
            </a:r>
            <a:r>
              <a:rPr lang="hr-HR" dirty="0" err="1"/>
              <a:t>x,y</a:t>
            </a:r>
            <a:r>
              <a:rPr lang="hr-HR" dirty="0"/>
              <a:t>, col=1)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					})</a:t>
            </a:r>
            <a:endParaRPr lang="hr-HR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73508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Boje u sustavu 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r-HR" dirty="0"/>
              <a:t>Sustav boja unutar sustava R je izuzetno dobro razvijen</a:t>
            </a:r>
            <a:r>
              <a:rPr lang="hr-HR" dirty="0" smtClean="0"/>
              <a:t>.</a:t>
            </a:r>
          </a:p>
          <a:p>
            <a:endParaRPr lang="hr-HR" dirty="0"/>
          </a:p>
          <a:p>
            <a:pPr marL="0" indent="0">
              <a:buNone/>
            </a:pPr>
            <a:r>
              <a:rPr lang="hr-HR" dirty="0"/>
              <a:t>Ako želimo informaciju o osnovnim bojama u R-u koristimo funkciju </a:t>
            </a:r>
            <a:r>
              <a:rPr lang="hr-HR" dirty="0" err="1"/>
              <a:t>colors</a:t>
            </a:r>
            <a:r>
              <a:rPr lang="hr-HR" dirty="0"/>
              <a:t>().</a:t>
            </a:r>
          </a:p>
          <a:p>
            <a:pPr marL="0" indent="0">
              <a:buNone/>
            </a:pPr>
            <a:r>
              <a:rPr lang="hr-HR" dirty="0"/>
              <a:t>Za traženje informacije o trenutno odabranoj paleti </a:t>
            </a:r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palette</a:t>
            </a:r>
            <a:r>
              <a:rPr lang="hr-HR" dirty="0"/>
              <a:t>()</a:t>
            </a:r>
          </a:p>
          <a:p>
            <a:pPr marL="0" indent="0">
              <a:buNone/>
            </a:pPr>
            <a:r>
              <a:rPr lang="hr-HR" dirty="0"/>
              <a:t>Sami odredimo paletu koje će biti osnovna</a:t>
            </a:r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palette</a:t>
            </a:r>
            <a:r>
              <a:rPr lang="hr-HR" dirty="0"/>
              <a:t>(</a:t>
            </a:r>
            <a:r>
              <a:rPr lang="hr-HR" dirty="0" err="1"/>
              <a:t>rainbow</a:t>
            </a:r>
            <a:r>
              <a:rPr lang="hr-HR" dirty="0"/>
              <a:t>(6))</a:t>
            </a:r>
          </a:p>
          <a:p>
            <a:pPr marL="0" indent="0">
              <a:buNone/>
            </a:pPr>
            <a:r>
              <a:rPr lang="hr-HR" dirty="0"/>
              <a:t>#vračanje na prvobitnu paletu</a:t>
            </a:r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palette</a:t>
            </a:r>
            <a:r>
              <a:rPr lang="hr-HR" dirty="0"/>
              <a:t>("</a:t>
            </a:r>
            <a:r>
              <a:rPr lang="hr-HR" dirty="0" err="1"/>
              <a:t>default</a:t>
            </a:r>
            <a:r>
              <a:rPr lang="hr-HR" dirty="0"/>
              <a:t>")</a:t>
            </a:r>
          </a:p>
          <a:p>
            <a:pPr marL="0" indent="0">
              <a:buNone/>
            </a:pPr>
            <a:r>
              <a:rPr lang="hr-HR" dirty="0"/>
              <a:t>Stvaranje palete sivih nijansi:</a:t>
            </a:r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gray</a:t>
            </a:r>
            <a:r>
              <a:rPr lang="hr-HR" dirty="0"/>
              <a:t>(0:15/15) </a:t>
            </a:r>
            <a:r>
              <a:rPr lang="hr-HR" dirty="0" smtClean="0"/>
              <a:t> #</a:t>
            </a:r>
            <a:r>
              <a:rPr lang="hr-HR" dirty="0"/>
              <a:t>15 nijansi sive</a:t>
            </a: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7343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i="1" dirty="0" err="1"/>
              <a:t>grDevice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Paket sadržava i dvije funkcije koje u znatnoj mjeri olakšavaju rad s bojama u sustavu R. </a:t>
            </a:r>
            <a:endParaRPr lang="hr-HR" dirty="0" smtClean="0"/>
          </a:p>
          <a:p>
            <a:r>
              <a:rPr lang="hr-HR" dirty="0"/>
              <a:t>Funkcije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colorRamp</a:t>
            </a:r>
            <a:r>
              <a:rPr lang="hr-HR" dirty="0"/>
              <a:t>() i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ColorRampPalette</a:t>
            </a:r>
            <a:r>
              <a:rPr lang="hr-HR" dirty="0"/>
              <a:t>() rade na način da im se zadaju krajnje dvije boje ili paleta boja te one naprave interpolaciju između njih.</a:t>
            </a:r>
          </a:p>
          <a:p>
            <a:r>
              <a:rPr lang="hr-HR" dirty="0" smtClean="0"/>
              <a:t>Slična je funkcija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gray</a:t>
            </a:r>
            <a:r>
              <a:rPr lang="hr-HR" dirty="0" smtClean="0"/>
              <a:t>() za sive nijanse.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05415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Izbor palete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Za vizualizaciju različitih tipova podataka potrebne su i različite palete. Za traženje već ranije pripremljenih paleta za različite potrebe veoma je korisno upoznati se s funkcijama paketa </a:t>
            </a:r>
            <a:r>
              <a:rPr lang="hr-HR" i="1" dirty="0" err="1"/>
              <a:t>RColorBrewer</a:t>
            </a:r>
            <a:r>
              <a:rPr lang="hr-HR" dirty="0"/>
              <a:t>. U njemu se mogu pronaći tri vrste paleta:</a:t>
            </a:r>
          </a:p>
          <a:p>
            <a:pPr lvl="1"/>
            <a:endParaRPr lang="hr-HR" dirty="0" smtClean="0"/>
          </a:p>
          <a:p>
            <a:pPr lvl="1"/>
            <a:r>
              <a:rPr lang="hr-HR" dirty="0" err="1" smtClean="0"/>
              <a:t>sekvencionalne</a:t>
            </a:r>
            <a:r>
              <a:rPr lang="hr-HR" dirty="0" smtClean="0"/>
              <a:t> </a:t>
            </a:r>
            <a:r>
              <a:rPr lang="hr-HR" dirty="0"/>
              <a:t>za kontinuirane varijable</a:t>
            </a:r>
          </a:p>
          <a:p>
            <a:pPr lvl="1"/>
            <a:r>
              <a:rPr lang="hr-HR" dirty="0"/>
              <a:t>divergentne za varijable koje divergiraju nekoj vrijednosti ili imaju raspon od negativnih prema pozitivnim vrijednostima te</a:t>
            </a:r>
          </a:p>
          <a:p>
            <a:pPr lvl="1"/>
            <a:r>
              <a:rPr lang="hr-HR" dirty="0"/>
              <a:t>kvalitativne za varijable koje su mjerene na nominalnoj skali.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22161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RColorBrewer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r-HR" dirty="0"/>
              <a:t>&gt;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hr-HR" dirty="0"/>
              <a:t>(</a:t>
            </a:r>
            <a:r>
              <a:rPr lang="hr-HR" dirty="0" err="1"/>
              <a:t>volcano</a:t>
            </a:r>
            <a:r>
              <a:rPr lang="hr-HR" dirty="0"/>
              <a:t>)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hr-HR" dirty="0"/>
              <a:t>(</a:t>
            </a:r>
            <a:r>
              <a:rPr lang="hr-HR" dirty="0" err="1"/>
              <a:t>RColorBrewer</a:t>
            </a:r>
            <a:r>
              <a:rPr lang="hr-HR" dirty="0"/>
              <a:t>)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/>
              <a:t>boje &lt;- </a:t>
            </a:r>
            <a:r>
              <a:rPr lang="hr-HR" dirty="0" err="1"/>
              <a:t>brewer.pal</a:t>
            </a:r>
            <a:r>
              <a:rPr lang="hr-HR" dirty="0"/>
              <a:t>(5,"Blues") #biramo pet boja iz plave palete</a:t>
            </a:r>
            <a:endParaRPr lang="hr-HR" b="1" dirty="0"/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Želimo </a:t>
            </a:r>
            <a:r>
              <a:rPr lang="hr-HR" dirty="0"/>
              <a:t>na primjer 20 boja, ali na temelju gore izabranih 5</a:t>
            </a:r>
          </a:p>
          <a:p>
            <a:pPr marL="0" indent="0">
              <a:buNone/>
            </a:pPr>
            <a:r>
              <a:rPr lang="hr-HR" dirty="0"/>
              <a:t>&gt;boje20&lt;-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colorRampPalette</a:t>
            </a:r>
            <a:r>
              <a:rPr lang="hr-HR" dirty="0"/>
              <a:t>(boje)(20)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jednako kao i</a:t>
            </a:r>
          </a:p>
          <a:p>
            <a:pPr marL="0" indent="0">
              <a:buNone/>
            </a:pPr>
            <a:r>
              <a:rPr lang="hr-HR" dirty="0"/>
              <a:t>&gt;boje20&lt;-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colorRampPalette</a:t>
            </a:r>
            <a:r>
              <a:rPr lang="hr-HR" dirty="0"/>
              <a:t>(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brewer.pa</a:t>
            </a:r>
            <a:r>
              <a:rPr lang="hr-HR" dirty="0" err="1"/>
              <a:t>l</a:t>
            </a:r>
            <a:r>
              <a:rPr lang="hr-HR" dirty="0"/>
              <a:t>(5,"Blues"))(20)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hr-HR" dirty="0"/>
              <a:t>(</a:t>
            </a:r>
            <a:r>
              <a:rPr lang="hr-HR" dirty="0" err="1"/>
              <a:t>volcano</a:t>
            </a:r>
            <a:r>
              <a:rPr lang="hr-HR" dirty="0"/>
              <a:t>)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lang="hr-HR" dirty="0"/>
              <a:t>(</a:t>
            </a:r>
            <a:r>
              <a:rPr lang="hr-HR" dirty="0" err="1"/>
              <a:t>volcano</a:t>
            </a:r>
            <a:r>
              <a:rPr lang="hr-HR" dirty="0"/>
              <a:t>, col=boje20</a:t>
            </a:r>
            <a:r>
              <a:rPr lang="hr-HR" dirty="0" smtClean="0"/>
              <a:t>)</a:t>
            </a:r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lang="hr-HR" dirty="0"/>
              <a:t>(</a:t>
            </a:r>
            <a:r>
              <a:rPr lang="hr-HR" dirty="0" err="1"/>
              <a:t>volcano</a:t>
            </a:r>
            <a:r>
              <a:rPr lang="hr-HR" dirty="0"/>
              <a:t>, col=</a:t>
            </a:r>
            <a:r>
              <a:rPr lang="hr-HR" dirty="0" err="1"/>
              <a:t>rev</a:t>
            </a:r>
            <a:r>
              <a:rPr lang="hr-HR" dirty="0"/>
              <a:t>(boje20))</a:t>
            </a:r>
            <a:endParaRPr lang="hr-HR" b="1" dirty="0"/>
          </a:p>
          <a:p>
            <a:pPr marL="0" indent="0">
              <a:buNone/>
            </a:pP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39786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Prokomentirajte</a:t>
            </a:r>
            <a:endParaRPr lang="hr-HR" dirty="0"/>
          </a:p>
        </p:txBody>
      </p:sp>
      <p:pic>
        <p:nvPicPr>
          <p:cNvPr id="6" name="Content Placeholder 5" descr="volcano_blue_colors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2025" y="1670449"/>
            <a:ext cx="1721797" cy="1837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  <p:pic>
        <p:nvPicPr>
          <p:cNvPr id="5" name="Picture 4" descr="volcano_blue_colors_inverz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9529" y="1670449"/>
            <a:ext cx="1860415" cy="1837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4818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Manipulacija </a:t>
            </a:r>
            <a:r>
              <a:rPr lang="pl-PL" dirty="0"/>
              <a:t>tesktom u R-u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N</a:t>
            </a:r>
            <a:r>
              <a:rPr lang="hr-HR" dirty="0" smtClean="0"/>
              <a:t>užno u pripremi podataka za analizu: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ispravljanje pogrešaka </a:t>
            </a:r>
            <a:r>
              <a:rPr lang="hr-HR" dirty="0"/>
              <a:t>i homogeniziranje formata u svojim </a:t>
            </a:r>
            <a:r>
              <a:rPr lang="hr-HR" dirty="0" smtClean="0"/>
              <a:t>spremnicima </a:t>
            </a:r>
            <a:r>
              <a:rPr lang="hr-HR" dirty="0"/>
              <a:t>podataka</a:t>
            </a:r>
            <a:r>
              <a:rPr lang="hr-HR" dirty="0" smtClean="0"/>
              <a:t>.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osobito </a:t>
            </a:r>
            <a:r>
              <a:rPr lang="hr-HR" dirty="0"/>
              <a:t>vrijedi za slučajeve kada </a:t>
            </a:r>
            <a:r>
              <a:rPr lang="hr-HR" dirty="0" smtClean="0"/>
              <a:t>želimo sintetizirati </a:t>
            </a:r>
            <a:r>
              <a:rPr lang="hr-HR" dirty="0"/>
              <a:t>više skupova podataka iz različitih izvora. </a:t>
            </a:r>
            <a:endParaRPr lang="hr-HR" dirty="0" smtClean="0"/>
          </a:p>
          <a:p>
            <a:r>
              <a:rPr lang="hr-HR" dirty="0" smtClean="0"/>
              <a:t>R </a:t>
            </a:r>
            <a:r>
              <a:rPr lang="hr-HR" dirty="0"/>
              <a:t>ima bogat skup funkcija dizajniran za manipulaciju tekstualnih podataka čime olakšava čišćenje, formatiranje i obradu </a:t>
            </a:r>
            <a:r>
              <a:rPr lang="hr-HR" dirty="0" smtClean="0"/>
              <a:t>informacija: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grep()</a:t>
            </a:r>
            <a:r>
              <a:rPr lang="hr-HR" dirty="0"/>
              <a:t>,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grepl()</a:t>
            </a:r>
            <a:r>
              <a:rPr lang="hr-HR" dirty="0"/>
              <a:t>,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sub()</a:t>
            </a:r>
            <a:r>
              <a:rPr lang="hr-HR" dirty="0"/>
              <a:t>,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gsub()</a:t>
            </a:r>
            <a:r>
              <a:rPr lang="hr-HR" dirty="0"/>
              <a:t>,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strsplit</a:t>
            </a:r>
            <a:r>
              <a:rPr lang="hr-H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()... </a:t>
            </a:r>
          </a:p>
          <a:p>
            <a:endParaRPr lang="hr-H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r-HR" dirty="0"/>
              <a:t>Otvorite u Rstudio-u</a:t>
            </a:r>
            <a:r>
              <a:rPr lang="hr-HR" dirty="0" smtClean="0"/>
              <a:t>:	 </a:t>
            </a:r>
            <a:r>
              <a:rPr lang="hr-HR" dirty="0"/>
              <a:t>„</a:t>
            </a:r>
            <a:r>
              <a:rPr lang="hr-HR" sz="1200" dirty="0"/>
              <a:t>S720_8_string_regex.R</a:t>
            </a:r>
            <a:r>
              <a:rPr lang="hr-HR" dirty="0" smtClean="0"/>
              <a:t>”</a:t>
            </a:r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350064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Osnove </a:t>
            </a:r>
            <a:r>
              <a:rPr lang="pt-BR" dirty="0"/>
              <a:t>o datumima u sustavu 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Datumi se unutar klase </a:t>
            </a:r>
            <a:r>
              <a:rPr lang="hr-HR" b="1" dirty="0"/>
              <a:t>Date</a:t>
            </a:r>
            <a:r>
              <a:rPr lang="hr-HR" dirty="0"/>
              <a:t> čuvaju (interno unutar sustava R) kao broj dana od 1.1.1970. godine. </a:t>
            </a:r>
            <a:endParaRPr lang="hr-HR" dirty="0" smtClean="0"/>
          </a:p>
          <a:p>
            <a:r>
              <a:rPr lang="hr-HR" dirty="0" smtClean="0"/>
              <a:t>Ako </a:t>
            </a:r>
            <a:r>
              <a:rPr lang="hr-HR" dirty="0"/>
              <a:t>je potrebno čuvati i vrijeme, koriste se POSIX klase koje se razlikuju po internom načinu čuvanja. </a:t>
            </a:r>
            <a:endParaRPr lang="hr-HR" dirty="0" smtClean="0"/>
          </a:p>
          <a:p>
            <a:r>
              <a:rPr lang="hr-HR" dirty="0" smtClean="0"/>
              <a:t>Klasa </a:t>
            </a:r>
            <a:r>
              <a:rPr lang="hr-HR" dirty="0" err="1"/>
              <a:t>POSIXct</a:t>
            </a:r>
            <a:r>
              <a:rPr lang="hr-HR" dirty="0"/>
              <a:t> čuva vrijeme kao broj sekundi od 1.1.1970. </a:t>
            </a:r>
            <a:r>
              <a:rPr lang="hr-HR" dirty="0" err="1"/>
              <a:t>POSIXlt</a:t>
            </a:r>
            <a:r>
              <a:rPr lang="hr-HR" dirty="0"/>
              <a:t> čuva vrijeme u popisu </a:t>
            </a:r>
            <a:r>
              <a:rPr lang="hr-HR" dirty="0" smtClean="0"/>
              <a:t>(</a:t>
            </a:r>
            <a:r>
              <a:rPr lang="hr-HR" dirty="0" err="1" smtClean="0"/>
              <a:t>hour</a:t>
            </a:r>
            <a:r>
              <a:rPr lang="hr-HR" dirty="0"/>
              <a:t>, min, </a:t>
            </a:r>
            <a:r>
              <a:rPr lang="hr-HR" dirty="0" err="1"/>
              <a:t>sec</a:t>
            </a:r>
            <a:r>
              <a:rPr lang="hr-HR" dirty="0"/>
              <a:t>, </a:t>
            </a:r>
            <a:r>
              <a:rPr lang="hr-HR" dirty="0" err="1"/>
              <a:t>mon</a:t>
            </a:r>
            <a:r>
              <a:rPr lang="hr-HR" dirty="0"/>
              <a:t>,..) čime je lakše dohvatiti pojedini član, </a:t>
            </a:r>
            <a:r>
              <a:rPr lang="hr-HR" dirty="0" err="1"/>
              <a:t>npr</a:t>
            </a:r>
            <a:r>
              <a:rPr lang="hr-HR" dirty="0"/>
              <a:t>, mjesec-</a:t>
            </a:r>
            <a:r>
              <a:rPr lang="hr-HR" dirty="0" err="1"/>
              <a:t>mon</a:t>
            </a:r>
            <a:r>
              <a:rPr lang="hr-HR" dirty="0"/>
              <a:t>. 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92266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Otvorite u </a:t>
            </a:r>
            <a:r>
              <a:rPr lang="hr-HR" dirty="0" err="1" smtClean="0"/>
              <a:t>Rstudio</a:t>
            </a:r>
            <a:r>
              <a:rPr lang="hr-HR" dirty="0" smtClean="0"/>
              <a:t>-u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r-HR" sz="1800" dirty="0"/>
              <a:t>			</a:t>
            </a:r>
            <a:endParaRPr lang="hr-HR" sz="1200" dirty="0"/>
          </a:p>
          <a:p>
            <a:pPr marL="0" indent="0" algn="ctr">
              <a:buNone/>
            </a:pPr>
            <a:r>
              <a:rPr lang="hr-HR" sz="1200" dirty="0"/>
              <a:t> „S720_10_datumi.R”</a:t>
            </a:r>
          </a:p>
          <a:p>
            <a:endParaRPr lang="hr-HR" sz="1125" dirty="0"/>
          </a:p>
          <a:p>
            <a:r>
              <a:rPr lang="hr-HR" sz="1125" dirty="0"/>
              <a:t> </a:t>
            </a:r>
            <a:r>
              <a:rPr lang="hr-HR" dirty="0"/>
              <a:t>Prvi paket koji se bavio analitikom dnevnih podataka (financijskih) i koji je olakšao rad s vremenski referenciranim podacima je paket "</a:t>
            </a:r>
            <a:r>
              <a:rPr lang="hr-HR" dirty="0" err="1"/>
              <a:t>zoo</a:t>
            </a:r>
            <a:r>
              <a:rPr lang="hr-HR" dirty="0"/>
              <a:t>" s vlastitom klasom podataka istog imena</a:t>
            </a:r>
            <a:r>
              <a:rPr lang="hr-HR" dirty="0" smtClean="0"/>
              <a:t>.</a:t>
            </a:r>
          </a:p>
          <a:p>
            <a:r>
              <a:rPr lang="hr-HR" dirty="0" smtClean="0"/>
              <a:t> </a:t>
            </a:r>
            <a:r>
              <a:rPr lang="hr-HR" dirty="0"/>
              <a:t>Objekti klase „</a:t>
            </a:r>
            <a:r>
              <a:rPr lang="hr-HR" dirty="0" err="1"/>
              <a:t>zoo</a:t>
            </a:r>
            <a:r>
              <a:rPr lang="hr-HR" dirty="0"/>
              <a:t>“ naknadno su poboljšani paketom "</a:t>
            </a:r>
            <a:r>
              <a:rPr lang="hr-HR" dirty="0" err="1"/>
              <a:t>xts</a:t>
            </a:r>
            <a:r>
              <a:rPr lang="hr-HR" dirty="0"/>
              <a:t>"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exstensible</a:t>
            </a:r>
            <a:r>
              <a:rPr lang="hr-HR" i="1" dirty="0"/>
              <a:t> time </a:t>
            </a:r>
            <a:r>
              <a:rPr lang="hr-HR" i="1" dirty="0" err="1"/>
              <a:t>series</a:t>
            </a:r>
            <a:r>
              <a:rPr lang="hr-HR" dirty="0"/>
              <a:t>) koji je nadogradio strukturu i metode objekata „</a:t>
            </a:r>
            <a:r>
              <a:rPr lang="hr-HR" dirty="0" err="1"/>
              <a:t>zoo</a:t>
            </a:r>
            <a:r>
              <a:rPr lang="hr-HR" dirty="0"/>
              <a:t>“. </a:t>
            </a:r>
            <a:endParaRPr lang="hr-HR" dirty="0" smtClean="0"/>
          </a:p>
          <a:p>
            <a:r>
              <a:rPr lang="hr-HR" dirty="0" smtClean="0"/>
              <a:t>Ovi paketi čine osnovu u paketu „</a:t>
            </a:r>
            <a:r>
              <a:rPr lang="hr-HR" dirty="0" err="1" smtClean="0"/>
              <a:t>spacetime</a:t>
            </a:r>
            <a:r>
              <a:rPr lang="hr-HR" dirty="0" smtClean="0"/>
              <a:t>” o kojem će biti govora nešto kasnije.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0089" y="4216943"/>
            <a:ext cx="3250536" cy="2025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96871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14350" y="1597819"/>
            <a:ext cx="5829300" cy="1102519"/>
          </a:xfrm>
        </p:spPr>
        <p:txBody>
          <a:bodyPr anchor="ctr"/>
          <a:lstStyle/>
          <a:p>
            <a:pPr eaLnBrk="1" hangingPunct="1"/>
            <a:r>
              <a:rPr lang="hr-HR" altLang="sr-Latn-RS" sz="3300" dirty="0"/>
              <a:t>Uvod u statistiku</a:t>
            </a:r>
            <a:endParaRPr lang="en-US" altLang="sr-Latn-RS" sz="3300" dirty="0"/>
          </a:p>
        </p:txBody>
      </p:sp>
      <p:sp>
        <p:nvSpPr>
          <p:cNvPr id="40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56CDA6C-469C-45CC-8F50-6F7075E57935}" type="slidenum">
              <a:rPr lang="en-US" altLang="sr-Latn-RS" sz="1050"/>
              <a:pPr>
                <a:spcBef>
                  <a:spcPct val="0"/>
                </a:spcBef>
                <a:buFontTx/>
                <a:buNone/>
              </a:pPr>
              <a:t>99</a:t>
            </a:fld>
            <a:endParaRPr lang="en-US" altLang="sr-Latn-RS" sz="1050"/>
          </a:p>
        </p:txBody>
      </p:sp>
      <p:pic>
        <p:nvPicPr>
          <p:cNvPr id="5" name="Picture 2" descr="https://encrypted-tbn1.gstatic.com/images?q=tbn:ANd9GcQheBa9izT-rJVwlPSCba2a3RLe8dJMWBHVfsAMGYHRchCYOssDh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888456"/>
            <a:ext cx="2433366" cy="197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49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rce - 16x9">
  <a:themeElements>
    <a:clrScheme name="Srce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C00000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rce_predlozak_4x3_20140902.potx" id="{271BFEB2-BF80-474C-8328-443E9CEEB75F}" vid="{068A2726-5DBF-4082-8E36-290FF330AE25}"/>
    </a:ext>
  </a:extLst>
</a:theme>
</file>

<file path=ppt/theme/theme2.xml><?xml version="1.0" encoding="utf-8"?>
<a:theme xmlns:a="http://schemas.openxmlformats.org/drawingml/2006/main" name="Imenovanje-Nekomercijalno-Bez prerada (CC BY-NC-ND)">
  <a:themeElements>
    <a:clrScheme name="Custom 1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C00000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rce_predlozak_4x3_20140902.potx" id="{271BFEB2-BF80-474C-8328-443E9CEEB75F}" vid="{6E20AC36-7966-428F-BD92-A88F72C326C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srce-predlozak-4x3-OA-CC-BY-NC-ND-20140919</Template>
  <TotalTime>1767</TotalTime>
  <Words>17604</Words>
  <Application>Microsoft Office PowerPoint</Application>
  <PresentationFormat>Custom</PresentationFormat>
  <Paragraphs>3363</Paragraphs>
  <Slides>362</Slides>
  <Notes>7</Notes>
  <HiddenSlides>4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362</vt:i4>
      </vt:variant>
    </vt:vector>
  </HeadingPairs>
  <TitlesOfParts>
    <vt:vector size="380" baseType="lpstr">
      <vt:lpstr>맑은 고딕</vt:lpstr>
      <vt:lpstr>Arial</vt:lpstr>
      <vt:lpstr>Arial Unicode MS</vt:lpstr>
      <vt:lpstr>Calibri</vt:lpstr>
      <vt:lpstr>Calibri Light</vt:lpstr>
      <vt:lpstr>Courier New</vt:lpstr>
      <vt:lpstr>Gulim</vt:lpstr>
      <vt:lpstr>Lucida Console</vt:lpstr>
      <vt:lpstr>Symbol</vt:lpstr>
      <vt:lpstr>Tahoma</vt:lpstr>
      <vt:lpstr>Times</vt:lpstr>
      <vt:lpstr>Times New Roman</vt:lpstr>
      <vt:lpstr>Wingdings</vt:lpstr>
      <vt:lpstr>Srce - 16x9</vt:lpstr>
      <vt:lpstr>Imenovanje-Nekomercijalno-Bez prerada (CC BY-NC-ND)</vt:lpstr>
      <vt:lpstr>Office Theme</vt:lpstr>
      <vt:lpstr>Equation</vt:lpstr>
      <vt:lpstr>Microsoft Equation 3.0</vt:lpstr>
      <vt:lpstr>Upoznavanje sa sintaksom jezika R i njegova primjena u osnovnoj statističkoj i grafičkoj analizi podataka  </vt:lpstr>
      <vt:lpstr>Što je R?</vt:lpstr>
      <vt:lpstr>Što je R?</vt:lpstr>
      <vt:lpstr>Razvoj R sustava</vt:lpstr>
      <vt:lpstr>„Open-soure” dilema</vt:lpstr>
      <vt:lpstr>Prednosti sustava R </vt:lpstr>
      <vt:lpstr>Prednosti sustava R </vt:lpstr>
      <vt:lpstr>Prednosti sustava R </vt:lpstr>
      <vt:lpstr>Prednosti sustava R</vt:lpstr>
      <vt:lpstr>Nedostaci sustava R</vt:lpstr>
      <vt:lpstr>Nedostaci sustava R</vt:lpstr>
      <vt:lpstr>Instalacija sustava R </vt:lpstr>
      <vt:lpstr>Spremišta programskih paketa</vt:lpstr>
      <vt:lpstr>Programski paketi koji dolaze s instalacijom </vt:lpstr>
      <vt:lpstr>Programski paket base </vt:lpstr>
      <vt:lpstr>Instalacija paketa sa spremišta (eng. repository)</vt:lpstr>
      <vt:lpstr>Instalacija paketa sa spremišta (eng. repository) - view</vt:lpstr>
      <vt:lpstr>Prvi koraci su R-u</vt:lpstr>
      <vt:lpstr>Traženje pomoći</vt:lpstr>
      <vt:lpstr>Traženje pomoći, nastavak</vt:lpstr>
      <vt:lpstr>Traženje pomoći, nastavak</vt:lpstr>
      <vt:lpstr>Traženje dokumentacije o instaliranim paketima</vt:lpstr>
      <vt:lpstr>Instalacija paketa putem lokalne datoteke</vt:lpstr>
      <vt:lpstr>Komunikacijske liste</vt:lpstr>
      <vt:lpstr>Grupe od specijalnog interesa - SIG</vt:lpstr>
      <vt:lpstr>Traženje pomoći od zajednice</vt:lpstr>
      <vt:lpstr>Google!</vt:lpstr>
      <vt:lpstr>Specijalizirane konferencije</vt:lpstr>
      <vt:lpstr>Literatura o sustavu R</vt:lpstr>
      <vt:lpstr>Prijelaz na novu verziju R-a</vt:lpstr>
      <vt:lpstr>R način, ima ih bezbroj</vt:lpstr>
      <vt:lpstr>Najnovije verzije paketa</vt:lpstr>
      <vt:lpstr>Najnovije verzije paketa</vt:lpstr>
      <vt:lpstr>Sintaksa putanje u R-u</vt:lpstr>
      <vt:lpstr>Određivanje okoline za rad i individualizirani sustav </vt:lpstr>
      <vt:lpstr>Postavljanje radnog direktorija</vt:lpstr>
      <vt:lpstr>Zadavanje naredbi</vt:lpstr>
      <vt:lpstr>U slučaju pogreške…</vt:lpstr>
      <vt:lpstr>Osnove rada</vt:lpstr>
      <vt:lpstr>Skupovi podataka za vježbu</vt:lpstr>
      <vt:lpstr>Prvi koraci su R-u</vt:lpstr>
      <vt:lpstr>1.3. Osnovne vrste podataka u sustavu R</vt:lpstr>
      <vt:lpstr>RStudio.</vt:lpstr>
      <vt:lpstr>Osnovne strukture podataka u sustavu R</vt:lpstr>
      <vt:lpstr>Strukture podatak s obzirom na dimenzionalnost i homogenost</vt:lpstr>
      <vt:lpstr>Vektori</vt:lpstr>
      <vt:lpstr>Atomski vektori</vt:lpstr>
      <vt:lpstr>Kreiranje vektora – combine c() (concatenate)</vt:lpstr>
      <vt:lpstr>Tip vektora</vt:lpstr>
      <vt:lpstr>Atributi vektora</vt:lpstr>
      <vt:lpstr>Indeksiranje i selekcija podskupa vektora</vt:lpstr>
      <vt:lpstr>Popisi, liste</vt:lpstr>
      <vt:lpstr>Selekcija na popisu (listi)</vt:lpstr>
      <vt:lpstr>Popisi (liste), jaš malo komliciranije</vt:lpstr>
      <vt:lpstr>Opcionalni atributi objekata u sustavu R</vt:lpstr>
      <vt:lpstr>Imenovanje vektora</vt:lpstr>
      <vt:lpstr>Selekcija logičkim vektorima</vt:lpstr>
      <vt:lpstr>Matrice i polja</vt:lpstr>
      <vt:lpstr>Spremanje – učitavanje R objekata</vt:lpstr>
      <vt:lpstr>Popunjavanje matrice</vt:lpstr>
      <vt:lpstr>Imenovanje dimenzija polja i matrica</vt:lpstr>
      <vt:lpstr>Imenovanje dimenzija polja i matrica, primjer</vt:lpstr>
      <vt:lpstr>Funkcije cbind(), rbind() na matricama</vt:lpstr>
      <vt:lpstr>Indeksiranje i selekcija elemenata matrice i polja</vt:lpstr>
      <vt:lpstr>Testovi svojstva objekata</vt:lpstr>
      <vt:lpstr>Prijelaz iz jedne klase objekta u drugu</vt:lpstr>
      <vt:lpstr>Setovi podataka (eng. „data frames”)</vt:lpstr>
      <vt:lpstr>Kreiranje skupa (seta) podataka iz postojećih R objekata</vt:lpstr>
      <vt:lpstr>Faktori</vt:lpstr>
      <vt:lpstr>Funkcije cbind(), rbind() i transponiranje</vt:lpstr>
      <vt:lpstr>Učitavanje postojećih podataka u R</vt:lpstr>
      <vt:lpstr>Funkcije u sustavu R</vt:lpstr>
      <vt:lpstr>Argumenti funkcija u R-u</vt:lpstr>
      <vt:lpstr>Spajanje argumenata funkcije</vt:lpstr>
      <vt:lpstr>Ugrađene funkcije u R-u</vt:lpstr>
      <vt:lpstr>Operatori</vt:lpstr>
      <vt:lpstr>Distribucije vjerojatnosti u sustavu R</vt:lpstr>
      <vt:lpstr>Distribucije vjerojatnosti u sustavu R, nastavak</vt:lpstr>
      <vt:lpstr>Osnovno o petljama u sustavu R</vt:lpstr>
      <vt:lpstr>Funkcija apply()</vt:lpstr>
      <vt:lpstr>Funkcija lapply()</vt:lpstr>
      <vt:lpstr>Funkcija sapply() </vt:lpstr>
      <vt:lpstr>Funkcija tapply()</vt:lpstr>
      <vt:lpstr>Dodatne funkcije za početak rada</vt:lpstr>
      <vt:lpstr>Dodatne funkcije za početak rada, nastavak</vt:lpstr>
      <vt:lpstr>Dodatne funkcije za početak rada, nastavak</vt:lpstr>
      <vt:lpstr>Grafički sustavi u R-u</vt:lpstr>
      <vt:lpstr>Base grafika, primjer</vt:lpstr>
      <vt:lpstr>Grafički parametri</vt:lpstr>
      <vt:lpstr>Lattice grafika, primjer</vt:lpstr>
      <vt:lpstr>Boje u sustavu R</vt:lpstr>
      <vt:lpstr>grDevice</vt:lpstr>
      <vt:lpstr>Izbor palete</vt:lpstr>
      <vt:lpstr>RColorBrewer</vt:lpstr>
      <vt:lpstr>Prokomentirajte</vt:lpstr>
      <vt:lpstr>Manipulacija tesktom u R-u</vt:lpstr>
      <vt:lpstr>Osnove o datumima u sustavu R</vt:lpstr>
      <vt:lpstr>Otvorite u Rstudio-u</vt:lpstr>
      <vt:lpstr>Uvod u statistiku</vt:lpstr>
      <vt:lpstr>Što je to statistika?</vt:lpstr>
      <vt:lpstr>Gdje statistika?</vt:lpstr>
      <vt:lpstr>Čime se bavi statistika?</vt:lpstr>
      <vt:lpstr>Što rade statističari?</vt:lpstr>
      <vt:lpstr>Osnovni pojmovi</vt:lpstr>
      <vt:lpstr>Populacija</vt:lpstr>
      <vt:lpstr>Primjeri statističkih populacija</vt:lpstr>
      <vt:lpstr>Primjeri statističkih populacija</vt:lpstr>
      <vt:lpstr>Primjeri statističkih populacija</vt:lpstr>
      <vt:lpstr>Primjeri statističkih populacija</vt:lpstr>
      <vt:lpstr>Primjeri statističkih populacija</vt:lpstr>
      <vt:lpstr>Primjeri statističkih populacija</vt:lpstr>
      <vt:lpstr>Uzorak</vt:lpstr>
      <vt:lpstr>Statističko zaključivanje</vt:lpstr>
      <vt:lpstr>Načini uzorkovanja</vt:lpstr>
      <vt:lpstr>Vjerojatnosni uzorci</vt:lpstr>
      <vt:lpstr>Vjerojatnosni uzorci</vt:lpstr>
      <vt:lpstr>Jednostavan slučajni uzorak</vt:lpstr>
      <vt:lpstr>Vjerojatnosni uzorci</vt:lpstr>
      <vt:lpstr>Vjerojatnosni uzorci</vt:lpstr>
      <vt:lpstr>Sistematski uzorak</vt:lpstr>
      <vt:lpstr>Vjerojatnosni uzorci</vt:lpstr>
      <vt:lpstr>Stratificirani uzorak</vt:lpstr>
      <vt:lpstr>Vjerojatnosni uzorci</vt:lpstr>
      <vt:lpstr>Klaster uzorak</vt:lpstr>
      <vt:lpstr>Vjerojatnosni uzorci</vt:lpstr>
      <vt:lpstr>Vjerojatnosni uzorci</vt:lpstr>
      <vt:lpstr>Kombinirani uzorak</vt:lpstr>
      <vt:lpstr>Ako imamo neki od vjerojatnosnih uzoraka ...</vt:lpstr>
      <vt:lpstr>Zavisnost – nezavisnost uzoraka</vt:lpstr>
      <vt:lpstr>Zavisnost – nezavisnost uzoraka</vt:lpstr>
      <vt:lpstr>Varijable</vt:lpstr>
      <vt:lpstr>Tipovi varijabli, konceptualno</vt:lpstr>
      <vt:lpstr>Tipovi varijabli, konceptualno</vt:lpstr>
      <vt:lpstr>Tipovi varijabli, konceptualno</vt:lpstr>
      <vt:lpstr>Mjerenje varijabli</vt:lpstr>
      <vt:lpstr>Skale mjerenja varijabli</vt:lpstr>
      <vt:lpstr>Skale mjerenja varijabli</vt:lpstr>
      <vt:lpstr>Nominalna skala - svojstva</vt:lpstr>
      <vt:lpstr>Skale mjerenja varijabli</vt:lpstr>
      <vt:lpstr>Ordinalna skala - svojstva</vt:lpstr>
      <vt:lpstr>Skale mjerenja varijabli</vt:lpstr>
      <vt:lpstr>Intervalna skala - svojstva</vt:lpstr>
      <vt:lpstr>Skale mjerenja varijabli</vt:lpstr>
      <vt:lpstr>Omjerna skala - svojstva</vt:lpstr>
      <vt:lpstr>Skale</vt:lpstr>
      <vt:lpstr>Mjerenje</vt:lpstr>
      <vt:lpstr>Što je mjerenje?</vt:lpstr>
      <vt:lpstr>Podaci</vt:lpstr>
      <vt:lpstr>Deskriptivna vs inferencijalna statistika</vt:lpstr>
      <vt:lpstr>Deskriptivna statistika</vt:lpstr>
      <vt:lpstr>Inferencijalna statistika</vt:lpstr>
      <vt:lpstr>Deskriptivna statistika</vt:lpstr>
      <vt:lpstr>PowerPoint Presentation</vt:lpstr>
      <vt:lpstr>Organizacija, sumiranje i vizualizacija podataka</vt:lpstr>
      <vt:lpstr>Deskriptivna statistika – organizacija podataka </vt:lpstr>
      <vt:lpstr>Distribucija frekvencija jedne varijable</vt:lpstr>
      <vt:lpstr>Distribucija frekvencija jedne varijable</vt:lpstr>
      <vt:lpstr>Distribucija frekvencija jedne varijable</vt:lpstr>
      <vt:lpstr>Grafovi – histogram, barplot</vt:lpstr>
      <vt:lpstr>Grafovi -histogram (kontinuirana)</vt:lpstr>
      <vt:lpstr>Grafovi - histogram (kontinuirana)</vt:lpstr>
      <vt:lpstr>Grafovi – barplot (diskretna varijabla)</vt:lpstr>
      <vt:lpstr>Strukturni dijagram – pite (eng. „pie”)</vt:lpstr>
      <vt:lpstr>Grafovi – stabljika-list (eng. „stem leaf”</vt:lpstr>
      <vt:lpstr>Deskriptivna statistika – sumiranje podataka </vt:lpstr>
      <vt:lpstr>Mjere centralne tendencije</vt:lpstr>
      <vt:lpstr>Srednja vrijednost</vt:lpstr>
      <vt:lpstr>Mjere centralne tendencije</vt:lpstr>
      <vt:lpstr>Mjere centralne tendencije</vt:lpstr>
      <vt:lpstr>Mjere centralne tendencije</vt:lpstr>
      <vt:lpstr>Neke karakteristike mjera centralne tendencije</vt:lpstr>
      <vt:lpstr>Neke karakteristike mjera centralne tendencije</vt:lpstr>
      <vt:lpstr>Neke karakteristike mjera centralne tendencije</vt:lpstr>
      <vt:lpstr>Simetričnost distribucija</vt:lpstr>
      <vt:lpstr>Mjere raspršenja - varijanca</vt:lpstr>
      <vt:lpstr>Varijanca</vt:lpstr>
      <vt:lpstr>Varijabilnost</vt:lpstr>
      <vt:lpstr>Varijanca – prosječna suma kvadrata</vt:lpstr>
      <vt:lpstr>Varijanca – standardna devijacija</vt:lpstr>
      <vt:lpstr>Raspon, IQR</vt:lpstr>
      <vt:lpstr>Koeficijent varijacije</vt:lpstr>
      <vt:lpstr>Box-whisker plot</vt:lpstr>
      <vt:lpstr>Box-whisker plot</vt:lpstr>
      <vt:lpstr>Slučajna varijabla</vt:lpstr>
      <vt:lpstr>Eksperiment - vjerojatnost </vt:lpstr>
      <vt:lpstr>Slučajna varijabla može biti</vt:lpstr>
      <vt:lpstr>Kontinuirana slučajna varijabla</vt:lpstr>
      <vt:lpstr>Kontinuirana slučajna varijabla</vt:lpstr>
      <vt:lpstr>Kontinuirana slučajna varijabla</vt:lpstr>
      <vt:lpstr>Neke važne distribucije vjerojatnosti slučajne varijable</vt:lpstr>
      <vt:lpstr>Normalna (Gaussova) distribucija</vt:lpstr>
      <vt:lpstr>Svojstva normalne distribucije</vt:lpstr>
      <vt:lpstr>Svojstva normalne distribucije</vt:lpstr>
      <vt:lpstr>Svojstva normalne distribucije</vt:lpstr>
      <vt:lpstr>Standardiziranje normalne distribucije i Z-vrijednost</vt:lpstr>
      <vt:lpstr>Standardna normalna distribucija</vt:lpstr>
      <vt:lpstr>Z vrijednost (Z skor)</vt:lpstr>
      <vt:lpstr>Normalna – Z usporedba</vt:lpstr>
      <vt:lpstr>Korištenje standardnih normalih tablica</vt:lpstr>
      <vt:lpstr>Odrediti vrijednost ZA</vt:lpstr>
      <vt:lpstr>Tražimo vrijednost Z</vt:lpstr>
      <vt:lpstr>Izračun normalnih vjerojatnosti</vt:lpstr>
      <vt:lpstr>Izračun normalnih vjerojatnosti</vt:lpstr>
      <vt:lpstr>Izračun normalnih vjerojatnosti</vt:lpstr>
      <vt:lpstr>Izračun normalnih vjerojatnosti</vt:lpstr>
      <vt:lpstr>Izračun normalnih vjerojatnosti</vt:lpstr>
      <vt:lpstr>Izračun normalnih vjerojatnosti</vt:lpstr>
      <vt:lpstr>Izračun normalnih vjerojatnosti</vt:lpstr>
      <vt:lpstr>Izračun normalnih vjerojatnosti</vt:lpstr>
      <vt:lpstr>Primjer</vt:lpstr>
      <vt:lpstr>U Rstudio-u</vt:lpstr>
      <vt:lpstr>Distribucija statistike uzorka (eng. „sampling“ distribucija)</vt:lpstr>
      <vt:lpstr>Centralni granični teorem – (eng. “Central Limit Teorem” – CLT) i teorijska distribucija sredina uzoraka</vt:lpstr>
      <vt:lpstr>Centralni granični teorem</vt:lpstr>
      <vt:lpstr>Centralni granični teorem</vt:lpstr>
      <vt:lpstr>Inferencija – zaključivanje o populaciji na temelju reprezentativnog uzorka</vt:lpstr>
      <vt:lpstr>Interval pouzdanosti – stupanj pouzdanosti</vt:lpstr>
      <vt:lpstr>Procjena intervala pouzdanosti (CI) za populacijsku sredinu </vt:lpstr>
      <vt:lpstr>Procjena intervala pouzdanosti (CI) za populacijsku sredinu </vt:lpstr>
      <vt:lpstr>Testiranje hipoteza</vt:lpstr>
      <vt:lpstr>Testiranje hipoteza</vt:lpstr>
      <vt:lpstr>Testiranje hipoteze - postupak</vt:lpstr>
      <vt:lpstr>Pogreške koje radimo prilikom testiranja hipoteza</vt:lpstr>
      <vt:lpstr>Pogreške koje radimo prilikom testiranja hipoteza</vt:lpstr>
      <vt:lpstr>Testiranje hipoteza – problem 2</vt:lpstr>
      <vt:lpstr>Testiranje hipoteza - važno</vt:lpstr>
      <vt:lpstr>Pogreške koje radimo prilikom testiranja hipoteza</vt:lpstr>
      <vt:lpstr>Pogreške koje radimo prilikom testiranja hipoteza -  grafički</vt:lpstr>
      <vt:lpstr>Jednosmjerni i dvosmjerni testovi</vt:lpstr>
      <vt:lpstr>Postavljanje hipoteza</vt:lpstr>
      <vt:lpstr>Jednosmjerni vs dvosmjerni</vt:lpstr>
      <vt:lpstr>Pristupi testiranju hipoteza </vt:lpstr>
      <vt:lpstr> Metoda regije za odbacivanje</vt:lpstr>
      <vt:lpstr>Metoda regije za odbacivanje</vt:lpstr>
      <vt:lpstr>Metoda p vrijednosti</vt:lpstr>
      <vt:lpstr>Metoda p vrijednosti</vt:lpstr>
      <vt:lpstr>Kada ne znamo populacijsku standardnu devijaciju?</vt:lpstr>
      <vt:lpstr>Studentova t distribucija</vt:lpstr>
      <vt:lpstr>Studentova t distribucija</vt:lpstr>
      <vt:lpstr>Stupnjevi slobode - primjer</vt:lpstr>
      <vt:lpstr>t-test</vt:lpstr>
      <vt:lpstr>t-test</vt:lpstr>
      <vt:lpstr>Z-test - t-test</vt:lpstr>
      <vt:lpstr>Priroda t-statistike</vt:lpstr>
      <vt:lpstr>Korištenje t-tablica</vt:lpstr>
      <vt:lpstr>Kada koristiti z a kada t statistiku</vt:lpstr>
      <vt:lpstr>Linearna veza dviju kvantitativnih varijabli</vt:lpstr>
      <vt:lpstr>Pearson korelacijski koeficijent</vt:lpstr>
      <vt:lpstr>Što nam govori vrijednost kovarijance? </vt:lpstr>
      <vt:lpstr>Kovarijanca - objašnjenje</vt:lpstr>
      <vt:lpstr>Pearson korelacijski koeficijent</vt:lpstr>
      <vt:lpstr>Pearson korelacijski koeficijent</vt:lpstr>
      <vt:lpstr>Neke karakteristike Pearson korelacijskog koeficijenta</vt:lpstr>
      <vt:lpstr>Pearson korelacijski koeficijent – NE MJERI NELINEARNE VEZE</vt:lpstr>
      <vt:lpstr>Kauzalnost</vt:lpstr>
      <vt:lpstr>Korelacija - regresija</vt:lpstr>
      <vt:lpstr>Korelacija - razumijevanje</vt:lpstr>
      <vt:lpstr>Vizualizacija i analiza prostornih podataka pomoću sustava R (S730)</vt:lpstr>
      <vt:lpstr>Prostorni podaci</vt:lpstr>
      <vt:lpstr>Vrste dvodimenzionalnih GIS-podataka</vt:lpstr>
      <vt:lpstr>Organizacija podataka</vt:lpstr>
      <vt:lpstr>OGC - R</vt:lpstr>
      <vt:lpstr>Geografsko informacijski sustavi i R</vt:lpstr>
      <vt:lpstr>Prostorni podaci u GIS sustavima</vt:lpstr>
      <vt:lpstr>Tradicionalni načini prikaza prostornih objekata</vt:lpstr>
      <vt:lpstr>Model, prikaz realnog svijeta</vt:lpstr>
      <vt:lpstr>Vektorska prezentacija prostornih podataka</vt:lpstr>
      <vt:lpstr>ESRI Shapefile </vt:lpstr>
      <vt:lpstr>Struktura ESRI shp</vt:lpstr>
      <vt:lpstr>Rasterska prezentacija prostornih podataka</vt:lpstr>
      <vt:lpstr>Formati stranih rasterskih podataka</vt:lpstr>
      <vt:lpstr>OS SAGA GIS </vt:lpstr>
      <vt:lpstr>OS SAGA GIS </vt:lpstr>
      <vt:lpstr>RStudio.</vt:lpstr>
      <vt:lpstr>Geopozicioniranje</vt:lpstr>
      <vt:lpstr>Geopozicioniranje i lokalne koordinate - projekcije</vt:lpstr>
      <vt:lpstr>World Geodetic System (WGS) </vt:lpstr>
      <vt:lpstr>Predstavljanje trodimenzionalnog tijela dvodimenzionalnom kartom</vt:lpstr>
      <vt:lpstr>Transformiranje koordinata</vt:lpstr>
      <vt:lpstr>Projiciranje</vt:lpstr>
      <vt:lpstr>Tipovi projekcija</vt:lpstr>
      <vt:lpstr>Prostorni podaci u sustavu R – R kao GIS</vt:lpstr>
      <vt:lpstr>Struktura prostornih podataka u sustavu R</vt:lpstr>
      <vt:lpstr>Paket "sp"</vt:lpstr>
      <vt:lpstr>Vektorske strukture (točke) – paket „sp”</vt:lpstr>
      <vt:lpstr>Vektorske strukture – paket „sp”</vt:lpstr>
      <vt:lpstr>Rasterske strukture – paket „sp”</vt:lpstr>
      <vt:lpstr>Napravimo prostorni objekt</vt:lpstr>
      <vt:lpstr>Strukture Spatial*DataFrame</vt:lpstr>
      <vt:lpstr>Slot (@) vs. varijabla ($)</vt:lpstr>
      <vt:lpstr>Koordinatni sustavi – CRS()</vt:lpstr>
      <vt:lpstr>Koordinatni sustav – data(meuse)</vt:lpstr>
      <vt:lpstr>EPSG baza koordinatnih sustava (CRS)</vt:lpstr>
      <vt:lpstr>Biblioteka "PROJ.4"</vt:lpstr>
      <vt:lpstr>GDAL (GDAL / OGR)</vt:lpstr>
      <vt:lpstr>Paket „rgdal” - OGR</vt:lpstr>
      <vt:lpstr>Paket „rgdal” – primjer korištenja</vt:lpstr>
      <vt:lpstr>Slične funkcionalnosti vizualizacije na GE – „plotKML”</vt:lpstr>
      <vt:lpstr>Paket "maptools„ - vektori</vt:lpstr>
      <vt:lpstr>Paket "maptools„ - rasteri</vt:lpstr>
      <vt:lpstr>Usporedba „maptools” – „rgdal”; paket „raster”</vt:lpstr>
      <vt:lpstr>CRAN – „Spatial“ - tri osnovne grupe </vt:lpstr>
      <vt:lpstr>CRAN – „Spatial“ </vt:lpstr>
      <vt:lpstr>Proces analize</vt:lpstr>
      <vt:lpstr>Vizualizacija prostornih podataka u sustavu R</vt:lpstr>
      <vt:lpstr>Vizualizacija, dio analize</vt:lpstr>
      <vt:lpstr>Analiza prostornih podataka</vt:lpstr>
      <vt:lpstr>Konceptualni okvir za analize prostornih podataka</vt:lpstr>
      <vt:lpstr>Proces analize prostornih podataka</vt:lpstr>
      <vt:lpstr>Prostorni uzorak</vt:lpstr>
      <vt:lpstr>Nakon što imamo prostorni uzorak</vt:lpstr>
      <vt:lpstr>Analitika u 2D i 3D</vt:lpstr>
      <vt:lpstr>Specifikum analitike u prostoru</vt:lpstr>
      <vt:lpstr>Uključivanje informacije o međusobnim odnosima opservacija u analizu</vt:lpstr>
      <vt:lpstr>Glavni prostorni odnosi</vt:lpstr>
      <vt:lpstr>Testiranje topoloških odnosa </vt:lpstr>
      <vt:lpstr>Mjere međusobne ovisnosti među opservacijama</vt:lpstr>
      <vt:lpstr>Matrice prostornih težina - W</vt:lpstr>
      <vt:lpstr>Načini izračuna matrica prostornih težina</vt:lpstr>
      <vt:lpstr>Težine određene ne temelju zajedničkih granica (eng. Contiguity Based Weights)</vt:lpstr>
      <vt:lpstr>Definiranje susjedstva na nepravilnim poligonima</vt:lpstr>
      <vt:lpstr>Kreiranje W matrice – matrice prvog reda</vt:lpstr>
      <vt:lpstr>Susjedstva viših redova</vt:lpstr>
      <vt:lpstr>Tipovi matrica susjedstva</vt:lpstr>
      <vt:lpstr>Standardiziranje matrica susjedstva, primjer </vt:lpstr>
      <vt:lpstr>Težine na temelju međusobne udaljenosti (eng. Distance Based Weights)</vt:lpstr>
      <vt:lpstr>Utjecaj izbora matrice težine na rezultat analize</vt:lpstr>
      <vt:lpstr>Izrade matrica prostornih težina za vektorske, poligonske podatke u sustavu R</vt:lpstr>
      <vt:lpstr>Mjere opće povezanosti podataka</vt:lpstr>
      <vt:lpstr>Izračun opće mjere međusobne povezanosti prostornih podataka, primjer</vt:lpstr>
      <vt:lpstr>Izračun opće mjere međusobne povezanosti prostornih podataka, primjer - nastavak</vt:lpstr>
      <vt:lpstr>Indeks Moran I</vt:lpstr>
      <vt:lpstr>Moran, stari primjer</vt:lpstr>
      <vt:lpstr>Moran, stari primjer - nastavak</vt:lpstr>
      <vt:lpstr>Moran indeks na rasteru, primjer</vt:lpstr>
      <vt:lpstr>Gaery C indeks</vt:lpstr>
      <vt:lpstr>Indeksi općenito</vt:lpstr>
      <vt:lpstr>Moran indeks u R-u</vt:lpstr>
      <vt:lpstr>Analitika kontinuiranih procesa i geostatistika</vt:lpstr>
      <vt:lpstr>Metode procjene na temelju uzorka</vt:lpstr>
      <vt:lpstr>Mehanički (deterministički) modeli</vt:lpstr>
      <vt:lpstr>Mehanički (deterministički) modeli, primjer</vt:lpstr>
      <vt:lpstr>Statistički (vjerojatnosni) modeli</vt:lpstr>
      <vt:lpstr>Statistički interpolacijski modeli – mehanički (hibridi model) - primjer</vt:lpstr>
      <vt:lpstr>Variogram / samivariogram</vt:lpstr>
      <vt:lpstr>Variogram</vt:lpstr>
      <vt:lpstr>Variogram</vt:lpstr>
      <vt:lpstr>Regresijski kriging - shema</vt:lpstr>
      <vt:lpstr>Evaluacija modela</vt:lpstr>
      <vt:lpstr>Teorija slučajnih polja – teorija regionaliziranih varijabli</vt:lpstr>
      <vt:lpstr>Geostatistika u sustavu R</vt:lpstr>
      <vt:lpstr>Paket "gstat"</vt:lpstr>
      <vt:lpstr>Prostorno – vremenski podaci</vt:lpstr>
      <vt:lpstr>Klase za pohranu prostorno vremenskih podataka u sustavu R</vt:lpstr>
      <vt:lpstr>Paket „spacetime"</vt:lpstr>
      <vt:lpstr>Paket „spacetime” – klase </vt:lpstr>
      <vt:lpstr>Paket „spacetime” – klase, nastavak</vt:lpstr>
      <vt:lpstr>Paket „spacetime” – klase, nastavak</vt:lpstr>
      <vt:lpstr>U RStudio</vt:lpstr>
      <vt:lpstr>U RStudio</vt:lpstr>
      <vt:lpstr>Opcionalno</vt:lpstr>
      <vt:lpstr>Hvala na pažnji i suradnji!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Kruno Golubić</dc:creator>
  <cp:lastModifiedBy>Andreja Radović</cp:lastModifiedBy>
  <cp:revision>108</cp:revision>
  <cp:lastPrinted>2014-06-24T07:01:20Z</cp:lastPrinted>
  <dcterms:created xsi:type="dcterms:W3CDTF">2014-09-19T07:17:02Z</dcterms:created>
  <dcterms:modified xsi:type="dcterms:W3CDTF">2023-04-25T08:19:34Z</dcterms:modified>
</cp:coreProperties>
</file>